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74"/>
  </p:notesMasterIdLst>
  <p:sldIdLst>
    <p:sldId id="256" r:id="rId2"/>
    <p:sldId id="257" r:id="rId3"/>
    <p:sldId id="275" r:id="rId4"/>
    <p:sldId id="258" r:id="rId5"/>
    <p:sldId id="259" r:id="rId6"/>
    <p:sldId id="260" r:id="rId7"/>
    <p:sldId id="261" r:id="rId8"/>
    <p:sldId id="263" r:id="rId9"/>
    <p:sldId id="265" r:id="rId10"/>
    <p:sldId id="267" r:id="rId11"/>
    <p:sldId id="278" r:id="rId12"/>
    <p:sldId id="277" r:id="rId13"/>
    <p:sldId id="279" r:id="rId14"/>
    <p:sldId id="280" r:id="rId15"/>
    <p:sldId id="281" r:id="rId16"/>
    <p:sldId id="282" r:id="rId17"/>
    <p:sldId id="276" r:id="rId18"/>
    <p:sldId id="283" r:id="rId19"/>
    <p:sldId id="284" r:id="rId20"/>
    <p:sldId id="285" r:id="rId21"/>
    <p:sldId id="287" r:id="rId22"/>
    <p:sldId id="288" r:id="rId23"/>
    <p:sldId id="290" r:id="rId24"/>
    <p:sldId id="291" r:id="rId25"/>
    <p:sldId id="292" r:id="rId26"/>
    <p:sldId id="293" r:id="rId27"/>
    <p:sldId id="294" r:id="rId28"/>
    <p:sldId id="295" r:id="rId29"/>
    <p:sldId id="297" r:id="rId30"/>
    <p:sldId id="299" r:id="rId31"/>
    <p:sldId id="304" r:id="rId32"/>
    <p:sldId id="301" r:id="rId33"/>
    <p:sldId id="354" r:id="rId34"/>
    <p:sldId id="302" r:id="rId35"/>
    <p:sldId id="303" r:id="rId36"/>
    <p:sldId id="307" r:id="rId37"/>
    <p:sldId id="308" r:id="rId38"/>
    <p:sldId id="309" r:id="rId39"/>
    <p:sldId id="310" r:id="rId40"/>
    <p:sldId id="311" r:id="rId41"/>
    <p:sldId id="312" r:id="rId42"/>
    <p:sldId id="306" r:id="rId43"/>
    <p:sldId id="313" r:id="rId44"/>
    <p:sldId id="314" r:id="rId45"/>
    <p:sldId id="316" r:id="rId46"/>
    <p:sldId id="317" r:id="rId47"/>
    <p:sldId id="318" r:id="rId48"/>
    <p:sldId id="319" r:id="rId49"/>
    <p:sldId id="320" r:id="rId50"/>
    <p:sldId id="321" r:id="rId51"/>
    <p:sldId id="322" r:id="rId52"/>
    <p:sldId id="324" r:id="rId53"/>
    <p:sldId id="325" r:id="rId54"/>
    <p:sldId id="326" r:id="rId55"/>
    <p:sldId id="327" r:id="rId56"/>
    <p:sldId id="328" r:id="rId57"/>
    <p:sldId id="329" r:id="rId58"/>
    <p:sldId id="330" r:id="rId59"/>
    <p:sldId id="349" r:id="rId60"/>
    <p:sldId id="348" r:id="rId61"/>
    <p:sldId id="351" r:id="rId62"/>
    <p:sldId id="352" r:id="rId63"/>
    <p:sldId id="353" r:id="rId64"/>
    <p:sldId id="339" r:id="rId65"/>
    <p:sldId id="340" r:id="rId66"/>
    <p:sldId id="341" r:id="rId67"/>
    <p:sldId id="342" r:id="rId68"/>
    <p:sldId id="343" r:id="rId69"/>
    <p:sldId id="344" r:id="rId70"/>
    <p:sldId id="345" r:id="rId71"/>
    <p:sldId id="346" r:id="rId72"/>
    <p:sldId id="347" r:id="rId7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22B2E5-4003-48F8-984E-67F0F073E22A}"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F4E0C1F6-A1A7-4BBB-A86C-769D33DBC2C9}">
      <dgm:prSet phldrT="[Text]" custT="1"/>
      <dgm:spPr/>
      <dgm:t>
        <a:bodyPr/>
        <a:lstStyle/>
        <a:p>
          <a:endParaRPr lang="en-US" sz="3200" b="1" dirty="0"/>
        </a:p>
        <a:p>
          <a:r>
            <a:rPr lang="en-US" sz="3200" b="1" dirty="0"/>
            <a:t>Population</a:t>
          </a:r>
        </a:p>
      </dgm:t>
      <dgm:extLst>
        <a:ext uri="{E40237B7-FDA0-4F09-8148-C483321AD2D9}">
          <dgm14:cNvPr xmlns:dgm14="http://schemas.microsoft.com/office/drawing/2010/diagram" id="0" name="" descr="One circle is in another circle. The larger circle is Population and the smaller circle is Sample."/>
        </a:ext>
      </dgm:extLst>
    </dgm:pt>
    <dgm:pt modelId="{E0B34A13-274A-436F-A4CA-3A9D065A5A05}" type="parTrans" cxnId="{BF333B8A-CF01-4522-989C-43C20B1B1288}">
      <dgm:prSet/>
      <dgm:spPr/>
      <dgm:t>
        <a:bodyPr/>
        <a:lstStyle/>
        <a:p>
          <a:endParaRPr lang="en-US"/>
        </a:p>
      </dgm:t>
    </dgm:pt>
    <dgm:pt modelId="{8E1DFA6B-615E-45C0-90C2-1F2148F67221}" type="sibTrans" cxnId="{BF333B8A-CF01-4522-989C-43C20B1B1288}">
      <dgm:prSet/>
      <dgm:spPr/>
      <dgm:t>
        <a:bodyPr/>
        <a:lstStyle/>
        <a:p>
          <a:endParaRPr lang="en-US"/>
        </a:p>
      </dgm:t>
    </dgm:pt>
    <dgm:pt modelId="{706EE892-DFE4-4B5E-95EA-C61F94A1FD99}">
      <dgm:prSet phldrT="[Text]"/>
      <dgm:spPr>
        <a:solidFill>
          <a:schemeClr val="bg1">
            <a:lumMod val="75000"/>
          </a:schemeClr>
        </a:solidFill>
      </dgm:spPr>
      <dgm:t>
        <a:bodyPr/>
        <a:lstStyle/>
        <a:p>
          <a:r>
            <a:rPr lang="en-US" b="1" dirty="0">
              <a:solidFill>
                <a:schemeClr val="tx1"/>
              </a:solidFill>
            </a:rPr>
            <a:t>Sample</a:t>
          </a:r>
        </a:p>
      </dgm:t>
      <dgm:extLst>
        <a:ext uri="{E40237B7-FDA0-4F09-8148-C483321AD2D9}">
          <dgm14:cNvPr xmlns:dgm14="http://schemas.microsoft.com/office/drawing/2010/diagram" id="0" name="" descr="Sample circle inside population circle" title="Figure 1.1"/>
        </a:ext>
      </dgm:extLst>
    </dgm:pt>
    <dgm:pt modelId="{3B41AF30-803E-4E97-89A4-815A697462DD}" type="parTrans" cxnId="{DEC958A0-C634-4A40-9F9E-F649E53C564B}">
      <dgm:prSet/>
      <dgm:spPr/>
      <dgm:t>
        <a:bodyPr/>
        <a:lstStyle/>
        <a:p>
          <a:endParaRPr lang="en-US"/>
        </a:p>
      </dgm:t>
    </dgm:pt>
    <dgm:pt modelId="{D845D693-7F4F-48DE-A71B-395F4D7C4D02}" type="sibTrans" cxnId="{DEC958A0-C634-4A40-9F9E-F649E53C564B}">
      <dgm:prSet/>
      <dgm:spPr/>
      <dgm:t>
        <a:bodyPr/>
        <a:lstStyle/>
        <a:p>
          <a:endParaRPr lang="en-US"/>
        </a:p>
      </dgm:t>
    </dgm:pt>
    <dgm:pt modelId="{66D77508-BF27-4475-BC23-3F391C3199BC}" type="pres">
      <dgm:prSet presAssocID="{6922B2E5-4003-48F8-984E-67F0F073E22A}" presName="Name0" presStyleCnt="0">
        <dgm:presLayoutVars>
          <dgm:chMax val="7"/>
          <dgm:resizeHandles val="exact"/>
        </dgm:presLayoutVars>
      </dgm:prSet>
      <dgm:spPr/>
    </dgm:pt>
    <dgm:pt modelId="{2D63B033-FABC-4828-ACCE-3D54AA39A54C}" type="pres">
      <dgm:prSet presAssocID="{6922B2E5-4003-48F8-984E-67F0F073E22A}" presName="comp1" presStyleCnt="0"/>
      <dgm:spPr/>
    </dgm:pt>
    <dgm:pt modelId="{D986986D-8BF4-413A-A32A-B77BA1FB071A}" type="pres">
      <dgm:prSet presAssocID="{6922B2E5-4003-48F8-984E-67F0F073E22A}" presName="circle1" presStyleLbl="node1" presStyleIdx="0" presStyleCnt="2" custScaleX="136701"/>
      <dgm:spPr/>
    </dgm:pt>
    <dgm:pt modelId="{DE9D0286-8D43-4C29-8585-D1BFCF41ABAF}" type="pres">
      <dgm:prSet presAssocID="{6922B2E5-4003-48F8-984E-67F0F073E22A}" presName="c1text" presStyleLbl="node1" presStyleIdx="0" presStyleCnt="2">
        <dgm:presLayoutVars>
          <dgm:bulletEnabled val="1"/>
        </dgm:presLayoutVars>
      </dgm:prSet>
      <dgm:spPr/>
    </dgm:pt>
    <dgm:pt modelId="{2FA34427-9AB0-40F6-B7F7-BC1FD8BC3CD8}" type="pres">
      <dgm:prSet presAssocID="{6922B2E5-4003-48F8-984E-67F0F073E22A}" presName="comp2" presStyleCnt="0"/>
      <dgm:spPr/>
    </dgm:pt>
    <dgm:pt modelId="{60383BDF-2B3C-45FE-843C-41F28524EEA0}" type="pres">
      <dgm:prSet presAssocID="{6922B2E5-4003-48F8-984E-67F0F073E22A}" presName="circle2" presStyleLbl="node1" presStyleIdx="1" presStyleCnt="2" custScaleX="71111" custScaleY="73333"/>
      <dgm:spPr/>
    </dgm:pt>
    <dgm:pt modelId="{841773BB-0925-4D3D-8C81-1095CDDCEFD4}" type="pres">
      <dgm:prSet presAssocID="{6922B2E5-4003-48F8-984E-67F0F073E22A}" presName="c2text" presStyleLbl="node1" presStyleIdx="1" presStyleCnt="2">
        <dgm:presLayoutVars>
          <dgm:bulletEnabled val="1"/>
        </dgm:presLayoutVars>
      </dgm:prSet>
      <dgm:spPr/>
    </dgm:pt>
  </dgm:ptLst>
  <dgm:cxnLst>
    <dgm:cxn modelId="{5C539B4D-5D5C-4B57-975B-AB44BAB10F51}" type="presOf" srcId="{706EE892-DFE4-4B5E-95EA-C61F94A1FD99}" destId="{841773BB-0925-4D3D-8C81-1095CDDCEFD4}" srcOrd="1" destOrd="0" presId="urn:microsoft.com/office/officeart/2005/8/layout/venn2"/>
    <dgm:cxn modelId="{C5A93187-2FE5-4DFA-9745-CFA3D5EE4CD2}" type="presOf" srcId="{F4E0C1F6-A1A7-4BBB-A86C-769D33DBC2C9}" destId="{DE9D0286-8D43-4C29-8585-D1BFCF41ABAF}" srcOrd="1" destOrd="0" presId="urn:microsoft.com/office/officeart/2005/8/layout/venn2"/>
    <dgm:cxn modelId="{BF333B8A-CF01-4522-989C-43C20B1B1288}" srcId="{6922B2E5-4003-48F8-984E-67F0F073E22A}" destId="{F4E0C1F6-A1A7-4BBB-A86C-769D33DBC2C9}" srcOrd="0" destOrd="0" parTransId="{E0B34A13-274A-436F-A4CA-3A9D065A5A05}" sibTransId="{8E1DFA6B-615E-45C0-90C2-1F2148F67221}"/>
    <dgm:cxn modelId="{DEC958A0-C634-4A40-9F9E-F649E53C564B}" srcId="{6922B2E5-4003-48F8-984E-67F0F073E22A}" destId="{706EE892-DFE4-4B5E-95EA-C61F94A1FD99}" srcOrd="1" destOrd="0" parTransId="{3B41AF30-803E-4E97-89A4-815A697462DD}" sibTransId="{D845D693-7F4F-48DE-A71B-395F4D7C4D02}"/>
    <dgm:cxn modelId="{2C02BFE0-BC3A-4E45-98D1-EC6C8549B6EC}" type="presOf" srcId="{706EE892-DFE4-4B5E-95EA-C61F94A1FD99}" destId="{60383BDF-2B3C-45FE-843C-41F28524EEA0}" srcOrd="0" destOrd="0" presId="urn:microsoft.com/office/officeart/2005/8/layout/venn2"/>
    <dgm:cxn modelId="{F2552DE5-961D-486C-92FF-382D6A7E0AD3}" type="presOf" srcId="{F4E0C1F6-A1A7-4BBB-A86C-769D33DBC2C9}" destId="{D986986D-8BF4-413A-A32A-B77BA1FB071A}" srcOrd="0" destOrd="0" presId="urn:microsoft.com/office/officeart/2005/8/layout/venn2"/>
    <dgm:cxn modelId="{631A78F3-576A-4A64-8A0C-38B7FECB2E13}" type="presOf" srcId="{6922B2E5-4003-48F8-984E-67F0F073E22A}" destId="{66D77508-BF27-4475-BC23-3F391C3199BC}" srcOrd="0" destOrd="0" presId="urn:microsoft.com/office/officeart/2005/8/layout/venn2"/>
    <dgm:cxn modelId="{888FB805-66EE-4442-9EF2-C995BB724BF2}" type="presParOf" srcId="{66D77508-BF27-4475-BC23-3F391C3199BC}" destId="{2D63B033-FABC-4828-ACCE-3D54AA39A54C}" srcOrd="0" destOrd="0" presId="urn:microsoft.com/office/officeart/2005/8/layout/venn2"/>
    <dgm:cxn modelId="{4790D753-C523-49F8-AAFA-08DDA24B9B5D}" type="presParOf" srcId="{2D63B033-FABC-4828-ACCE-3D54AA39A54C}" destId="{D986986D-8BF4-413A-A32A-B77BA1FB071A}" srcOrd="0" destOrd="0" presId="urn:microsoft.com/office/officeart/2005/8/layout/venn2"/>
    <dgm:cxn modelId="{3314E6DB-B635-49D9-AE38-07E37873C3FE}" type="presParOf" srcId="{2D63B033-FABC-4828-ACCE-3D54AA39A54C}" destId="{DE9D0286-8D43-4C29-8585-D1BFCF41ABAF}" srcOrd="1" destOrd="0" presId="urn:microsoft.com/office/officeart/2005/8/layout/venn2"/>
    <dgm:cxn modelId="{5150EB5C-8C38-447B-80A4-A4357E1B04D2}" type="presParOf" srcId="{66D77508-BF27-4475-BC23-3F391C3199BC}" destId="{2FA34427-9AB0-40F6-B7F7-BC1FD8BC3CD8}" srcOrd="1" destOrd="0" presId="urn:microsoft.com/office/officeart/2005/8/layout/venn2"/>
    <dgm:cxn modelId="{D7BBFD6F-F663-4197-B01A-85F99B362C81}" type="presParOf" srcId="{2FA34427-9AB0-40F6-B7F7-BC1FD8BC3CD8}" destId="{60383BDF-2B3C-45FE-843C-41F28524EEA0}" srcOrd="0" destOrd="0" presId="urn:microsoft.com/office/officeart/2005/8/layout/venn2"/>
    <dgm:cxn modelId="{742FBD36-5F09-4074-9490-EC38115177EF}" type="presParOf" srcId="{2FA34427-9AB0-40F6-B7F7-BC1FD8BC3CD8}" destId="{841773BB-0925-4D3D-8C81-1095CDDCEFD4}"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0B2286-ACFE-4319-8590-D58CDB511E2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9B57A7D-911F-4ABC-8AC2-990AB206BD50}">
      <dgm:prSet phldrT="[Text]"/>
      <dgm:spPr/>
      <dgm:t>
        <a:bodyPr/>
        <a:lstStyle/>
        <a:p>
          <a:r>
            <a:rPr lang="en-US" dirty="0"/>
            <a:t>Data</a:t>
          </a:r>
        </a:p>
      </dgm:t>
    </dgm:pt>
    <dgm:pt modelId="{DA8EA768-8D20-4235-A0DD-37DC667C4038}" type="parTrans" cxnId="{D6C544BF-18E0-4A18-80C0-254C88BDDD80}">
      <dgm:prSet/>
      <dgm:spPr/>
      <dgm:t>
        <a:bodyPr/>
        <a:lstStyle/>
        <a:p>
          <a:endParaRPr lang="en-US"/>
        </a:p>
      </dgm:t>
    </dgm:pt>
    <dgm:pt modelId="{CEC920E3-6CC9-469E-B638-5E9564E12C0C}" type="sibTrans" cxnId="{D6C544BF-18E0-4A18-80C0-254C88BDDD80}">
      <dgm:prSet/>
      <dgm:spPr/>
      <dgm:t>
        <a:bodyPr/>
        <a:lstStyle/>
        <a:p>
          <a:endParaRPr lang="en-US"/>
        </a:p>
      </dgm:t>
    </dgm:pt>
    <dgm:pt modelId="{E5EA7F2A-772B-4EC6-97B3-15673B340713}">
      <dgm:prSet phldrT="[Text]"/>
      <dgm:spPr/>
      <dgm:t>
        <a:bodyPr/>
        <a:lstStyle/>
        <a:p>
          <a:r>
            <a:rPr lang="en-US" dirty="0"/>
            <a:t>Quantitative </a:t>
          </a:r>
        </a:p>
      </dgm:t>
    </dgm:pt>
    <dgm:pt modelId="{2DB94965-C1EC-4D26-BF5F-2C64AA35F47C}" type="parTrans" cxnId="{E9785E4C-6179-442B-AD22-31A22E6F7F82}">
      <dgm:prSet/>
      <dgm:spPr/>
      <dgm:t>
        <a:bodyPr/>
        <a:lstStyle/>
        <a:p>
          <a:endParaRPr lang="en-US"/>
        </a:p>
      </dgm:t>
    </dgm:pt>
    <dgm:pt modelId="{B7F02C4A-B5C3-457D-BE5C-49C3BCA55A48}" type="sibTrans" cxnId="{E9785E4C-6179-442B-AD22-31A22E6F7F82}">
      <dgm:prSet/>
      <dgm:spPr/>
      <dgm:t>
        <a:bodyPr/>
        <a:lstStyle/>
        <a:p>
          <a:endParaRPr lang="en-US"/>
        </a:p>
      </dgm:t>
    </dgm:pt>
    <dgm:pt modelId="{26D84CDC-2898-4DCF-9084-78B6DC134E6B}">
      <dgm:prSet phldrT="[Text]"/>
      <dgm:spPr/>
      <dgm:t>
        <a:bodyPr/>
        <a:lstStyle/>
        <a:p>
          <a:r>
            <a:rPr lang="en-US" dirty="0"/>
            <a:t>Discrete</a:t>
          </a:r>
        </a:p>
      </dgm:t>
    </dgm:pt>
    <dgm:pt modelId="{B74B2733-4F64-4065-9EE8-A7D3BCA561E3}" type="parTrans" cxnId="{57062AF1-2F71-48B7-808D-F8C6E09E5484}">
      <dgm:prSet/>
      <dgm:spPr/>
      <dgm:t>
        <a:bodyPr/>
        <a:lstStyle/>
        <a:p>
          <a:endParaRPr lang="en-US"/>
        </a:p>
      </dgm:t>
    </dgm:pt>
    <dgm:pt modelId="{70C798C1-07DF-43A0-8817-374914BFBB4A}" type="sibTrans" cxnId="{57062AF1-2F71-48B7-808D-F8C6E09E5484}">
      <dgm:prSet/>
      <dgm:spPr/>
      <dgm:t>
        <a:bodyPr/>
        <a:lstStyle/>
        <a:p>
          <a:endParaRPr lang="en-US"/>
        </a:p>
      </dgm:t>
    </dgm:pt>
    <dgm:pt modelId="{34026EDE-BD8A-4DFF-B649-B3AC36826B90}">
      <dgm:prSet phldrT="[Text]"/>
      <dgm:spPr/>
      <dgm:t>
        <a:bodyPr/>
        <a:lstStyle/>
        <a:p>
          <a:r>
            <a:rPr lang="en-US" dirty="0"/>
            <a:t>Continuous</a:t>
          </a:r>
        </a:p>
      </dgm:t>
    </dgm:pt>
    <dgm:pt modelId="{E3DBF38E-45D7-4B4A-8421-8CABC1E15CF3}" type="parTrans" cxnId="{26407BC1-86AF-4C0B-9972-82B89051F10C}">
      <dgm:prSet/>
      <dgm:spPr/>
      <dgm:t>
        <a:bodyPr/>
        <a:lstStyle/>
        <a:p>
          <a:endParaRPr lang="en-US"/>
        </a:p>
      </dgm:t>
    </dgm:pt>
    <dgm:pt modelId="{D6B292B1-58C0-40BE-B566-97D8F2CA0414}" type="sibTrans" cxnId="{26407BC1-86AF-4C0B-9972-82B89051F10C}">
      <dgm:prSet/>
      <dgm:spPr/>
      <dgm:t>
        <a:bodyPr/>
        <a:lstStyle/>
        <a:p>
          <a:endParaRPr lang="en-US"/>
        </a:p>
      </dgm:t>
    </dgm:pt>
    <dgm:pt modelId="{FC671B82-F40C-4AEA-83E0-B40851D22FAE}">
      <dgm:prSet phldrT="[Text]"/>
      <dgm:spPr/>
      <dgm:t>
        <a:bodyPr/>
        <a:lstStyle/>
        <a:p>
          <a:r>
            <a:rPr lang="en-US" dirty="0"/>
            <a:t>Qualitative </a:t>
          </a:r>
        </a:p>
      </dgm:t>
      <dgm:extLst>
        <a:ext uri="{E40237B7-FDA0-4F09-8148-C483321AD2D9}">
          <dgm14:cNvPr xmlns:dgm14="http://schemas.microsoft.com/office/drawing/2010/diagram" id="0" name="" descr="Data classification of quantitative and qualitative variables" title="Figure 1.2"/>
        </a:ext>
      </dgm:extLst>
    </dgm:pt>
    <dgm:pt modelId="{C6823254-529A-4F15-9109-0C201FAF7828}" type="parTrans" cxnId="{B3C907B1-E4DB-471B-9B2E-CE9AA8A92EC2}">
      <dgm:prSet/>
      <dgm:spPr/>
      <dgm:t>
        <a:bodyPr/>
        <a:lstStyle/>
        <a:p>
          <a:endParaRPr lang="en-US"/>
        </a:p>
      </dgm:t>
    </dgm:pt>
    <dgm:pt modelId="{30A4B880-5E25-457C-A67D-B696BD3B956A}" type="sibTrans" cxnId="{B3C907B1-E4DB-471B-9B2E-CE9AA8A92EC2}">
      <dgm:prSet/>
      <dgm:spPr/>
      <dgm:t>
        <a:bodyPr/>
        <a:lstStyle/>
        <a:p>
          <a:endParaRPr lang="en-US"/>
        </a:p>
      </dgm:t>
    </dgm:pt>
    <dgm:pt modelId="{C783D649-E333-4111-9FBD-409CDC9FB885}" type="pres">
      <dgm:prSet presAssocID="{AF0B2286-ACFE-4319-8590-D58CDB511E23}" presName="hierChild1" presStyleCnt="0">
        <dgm:presLayoutVars>
          <dgm:chPref val="1"/>
          <dgm:dir/>
          <dgm:animOne val="branch"/>
          <dgm:animLvl val="lvl"/>
          <dgm:resizeHandles/>
        </dgm:presLayoutVars>
      </dgm:prSet>
      <dgm:spPr/>
    </dgm:pt>
    <dgm:pt modelId="{24ED61D8-A2FE-4970-BBBF-B20CDBEE45CE}" type="pres">
      <dgm:prSet presAssocID="{79B57A7D-911F-4ABC-8AC2-990AB206BD50}" presName="hierRoot1" presStyleCnt="0"/>
      <dgm:spPr/>
    </dgm:pt>
    <dgm:pt modelId="{B910975D-FA0F-4C2B-9A8A-C6CE962A20EA}" type="pres">
      <dgm:prSet presAssocID="{79B57A7D-911F-4ABC-8AC2-990AB206BD50}" presName="composite" presStyleCnt="0"/>
      <dgm:spPr/>
    </dgm:pt>
    <dgm:pt modelId="{8BBFE5F8-AB2D-4472-AF83-9C0189C503B4}" type="pres">
      <dgm:prSet presAssocID="{79B57A7D-911F-4ABC-8AC2-990AB206BD50}" presName="background" presStyleLbl="node0" presStyleIdx="0" presStyleCnt="1"/>
      <dgm:spPr/>
    </dgm:pt>
    <dgm:pt modelId="{CFE5C46A-45C7-4A3E-B897-2914E3BA2C34}" type="pres">
      <dgm:prSet presAssocID="{79B57A7D-911F-4ABC-8AC2-990AB206BD50}" presName="text" presStyleLbl="fgAcc0" presStyleIdx="0" presStyleCnt="1">
        <dgm:presLayoutVars>
          <dgm:chPref val="3"/>
        </dgm:presLayoutVars>
      </dgm:prSet>
      <dgm:spPr/>
    </dgm:pt>
    <dgm:pt modelId="{407E28B2-2474-4663-8CA2-2ABF5EB7C02F}" type="pres">
      <dgm:prSet presAssocID="{79B57A7D-911F-4ABC-8AC2-990AB206BD50}" presName="hierChild2" presStyleCnt="0"/>
      <dgm:spPr/>
    </dgm:pt>
    <dgm:pt modelId="{00CA0D1E-E62D-42C1-BAFE-1F3A3A531D1C}" type="pres">
      <dgm:prSet presAssocID="{2DB94965-C1EC-4D26-BF5F-2C64AA35F47C}" presName="Name10" presStyleLbl="parChTrans1D2" presStyleIdx="0" presStyleCnt="2"/>
      <dgm:spPr/>
    </dgm:pt>
    <dgm:pt modelId="{07ED3D61-A3AA-4098-ACED-4F185C205FBA}" type="pres">
      <dgm:prSet presAssocID="{E5EA7F2A-772B-4EC6-97B3-15673B340713}" presName="hierRoot2" presStyleCnt="0"/>
      <dgm:spPr/>
    </dgm:pt>
    <dgm:pt modelId="{00A8E7CA-D9E9-491E-AA3B-F6EC0F784E5C}" type="pres">
      <dgm:prSet presAssocID="{E5EA7F2A-772B-4EC6-97B3-15673B340713}" presName="composite2" presStyleCnt="0"/>
      <dgm:spPr/>
    </dgm:pt>
    <dgm:pt modelId="{E3B3B4A4-7EE8-4846-80E8-8E9433D5FD43}" type="pres">
      <dgm:prSet presAssocID="{E5EA7F2A-772B-4EC6-97B3-15673B340713}" presName="background2" presStyleLbl="node2" presStyleIdx="0" presStyleCnt="2"/>
      <dgm:spPr/>
    </dgm:pt>
    <dgm:pt modelId="{7B2A0D3E-70FD-461E-A606-00EEF019F634}" type="pres">
      <dgm:prSet presAssocID="{E5EA7F2A-772B-4EC6-97B3-15673B340713}" presName="text2" presStyleLbl="fgAcc2" presStyleIdx="0" presStyleCnt="2">
        <dgm:presLayoutVars>
          <dgm:chPref val="3"/>
        </dgm:presLayoutVars>
      </dgm:prSet>
      <dgm:spPr/>
    </dgm:pt>
    <dgm:pt modelId="{F13D840A-D1CF-4705-A24F-074CD8B8A5AA}" type="pres">
      <dgm:prSet presAssocID="{E5EA7F2A-772B-4EC6-97B3-15673B340713}" presName="hierChild3" presStyleCnt="0"/>
      <dgm:spPr/>
    </dgm:pt>
    <dgm:pt modelId="{77BD229C-F944-4436-93AC-863A19C93872}" type="pres">
      <dgm:prSet presAssocID="{B74B2733-4F64-4065-9EE8-A7D3BCA561E3}" presName="Name17" presStyleLbl="parChTrans1D3" presStyleIdx="0" presStyleCnt="2"/>
      <dgm:spPr/>
    </dgm:pt>
    <dgm:pt modelId="{7E766394-023C-4694-BAAE-D698201A62C4}" type="pres">
      <dgm:prSet presAssocID="{26D84CDC-2898-4DCF-9084-78B6DC134E6B}" presName="hierRoot3" presStyleCnt="0"/>
      <dgm:spPr/>
    </dgm:pt>
    <dgm:pt modelId="{A0865C04-980F-42AA-8F43-7A37B7B85F48}" type="pres">
      <dgm:prSet presAssocID="{26D84CDC-2898-4DCF-9084-78B6DC134E6B}" presName="composite3" presStyleCnt="0"/>
      <dgm:spPr/>
    </dgm:pt>
    <dgm:pt modelId="{0AFB212C-987E-482F-8B49-B7C84D4ED39F}" type="pres">
      <dgm:prSet presAssocID="{26D84CDC-2898-4DCF-9084-78B6DC134E6B}" presName="background3" presStyleLbl="node3" presStyleIdx="0" presStyleCnt="2"/>
      <dgm:spPr/>
    </dgm:pt>
    <dgm:pt modelId="{8B4521A6-D661-44B0-9F24-D964DBD506FC}" type="pres">
      <dgm:prSet presAssocID="{26D84CDC-2898-4DCF-9084-78B6DC134E6B}" presName="text3" presStyleLbl="fgAcc3" presStyleIdx="0" presStyleCnt="2">
        <dgm:presLayoutVars>
          <dgm:chPref val="3"/>
        </dgm:presLayoutVars>
      </dgm:prSet>
      <dgm:spPr/>
    </dgm:pt>
    <dgm:pt modelId="{7B936043-74CF-4F4C-AD87-18354851E5B7}" type="pres">
      <dgm:prSet presAssocID="{26D84CDC-2898-4DCF-9084-78B6DC134E6B}" presName="hierChild4" presStyleCnt="0"/>
      <dgm:spPr/>
    </dgm:pt>
    <dgm:pt modelId="{F2593CF1-74CE-44BD-BA1F-9A88B9E67633}" type="pres">
      <dgm:prSet presAssocID="{E3DBF38E-45D7-4B4A-8421-8CABC1E15CF3}" presName="Name17" presStyleLbl="parChTrans1D3" presStyleIdx="1" presStyleCnt="2"/>
      <dgm:spPr/>
    </dgm:pt>
    <dgm:pt modelId="{65437B5E-F4C5-40F8-AAD1-38E55D83FEC6}" type="pres">
      <dgm:prSet presAssocID="{34026EDE-BD8A-4DFF-B649-B3AC36826B90}" presName="hierRoot3" presStyleCnt="0"/>
      <dgm:spPr/>
    </dgm:pt>
    <dgm:pt modelId="{1C860AD5-CE04-4C7C-922E-89AB77D246A5}" type="pres">
      <dgm:prSet presAssocID="{34026EDE-BD8A-4DFF-B649-B3AC36826B90}" presName="composite3" presStyleCnt="0"/>
      <dgm:spPr/>
    </dgm:pt>
    <dgm:pt modelId="{73D5704C-AE34-4D76-9CFC-36B2995CBA1E}" type="pres">
      <dgm:prSet presAssocID="{34026EDE-BD8A-4DFF-B649-B3AC36826B90}" presName="background3" presStyleLbl="node3" presStyleIdx="1" presStyleCnt="2"/>
      <dgm:spPr/>
    </dgm:pt>
    <dgm:pt modelId="{F586A41E-6869-41DD-875D-2238246DFE35}" type="pres">
      <dgm:prSet presAssocID="{34026EDE-BD8A-4DFF-B649-B3AC36826B90}" presName="text3" presStyleLbl="fgAcc3" presStyleIdx="1" presStyleCnt="2">
        <dgm:presLayoutVars>
          <dgm:chPref val="3"/>
        </dgm:presLayoutVars>
      </dgm:prSet>
      <dgm:spPr/>
    </dgm:pt>
    <dgm:pt modelId="{D6964B95-A267-4179-A248-8505315263E8}" type="pres">
      <dgm:prSet presAssocID="{34026EDE-BD8A-4DFF-B649-B3AC36826B90}" presName="hierChild4" presStyleCnt="0"/>
      <dgm:spPr/>
    </dgm:pt>
    <dgm:pt modelId="{7B5E8BE3-070F-4A6D-ACB7-530E451F3F60}" type="pres">
      <dgm:prSet presAssocID="{C6823254-529A-4F15-9109-0C201FAF7828}" presName="Name10" presStyleLbl="parChTrans1D2" presStyleIdx="1" presStyleCnt="2"/>
      <dgm:spPr/>
    </dgm:pt>
    <dgm:pt modelId="{EFA3FA0A-1AD2-4753-BE96-312A2FE75A72}" type="pres">
      <dgm:prSet presAssocID="{FC671B82-F40C-4AEA-83E0-B40851D22FAE}" presName="hierRoot2" presStyleCnt="0"/>
      <dgm:spPr/>
    </dgm:pt>
    <dgm:pt modelId="{47FDD6BD-C848-47F6-8363-6802BFA48F5E}" type="pres">
      <dgm:prSet presAssocID="{FC671B82-F40C-4AEA-83E0-B40851D22FAE}" presName="composite2" presStyleCnt="0"/>
      <dgm:spPr/>
    </dgm:pt>
    <dgm:pt modelId="{13038862-72EB-421F-B9D6-764486338178}" type="pres">
      <dgm:prSet presAssocID="{FC671B82-F40C-4AEA-83E0-B40851D22FAE}" presName="background2" presStyleLbl="node2" presStyleIdx="1" presStyleCnt="2"/>
      <dgm:spPr/>
    </dgm:pt>
    <dgm:pt modelId="{BC1B84BB-97EC-41AE-AB83-DD72DAFED271}" type="pres">
      <dgm:prSet presAssocID="{FC671B82-F40C-4AEA-83E0-B40851D22FAE}" presName="text2" presStyleLbl="fgAcc2" presStyleIdx="1" presStyleCnt="2">
        <dgm:presLayoutVars>
          <dgm:chPref val="3"/>
        </dgm:presLayoutVars>
      </dgm:prSet>
      <dgm:spPr/>
    </dgm:pt>
    <dgm:pt modelId="{F3213C23-0A51-4830-8EA4-BB3DC8CD0842}" type="pres">
      <dgm:prSet presAssocID="{FC671B82-F40C-4AEA-83E0-B40851D22FAE}" presName="hierChild3" presStyleCnt="0"/>
      <dgm:spPr/>
    </dgm:pt>
  </dgm:ptLst>
  <dgm:cxnLst>
    <dgm:cxn modelId="{C33A740B-789D-4C5C-9F9B-9DEBA4E3A109}" type="presOf" srcId="{C6823254-529A-4F15-9109-0C201FAF7828}" destId="{7B5E8BE3-070F-4A6D-ACB7-530E451F3F60}" srcOrd="0" destOrd="0" presId="urn:microsoft.com/office/officeart/2005/8/layout/hierarchy1"/>
    <dgm:cxn modelId="{E9785E4C-6179-442B-AD22-31A22E6F7F82}" srcId="{79B57A7D-911F-4ABC-8AC2-990AB206BD50}" destId="{E5EA7F2A-772B-4EC6-97B3-15673B340713}" srcOrd="0" destOrd="0" parTransId="{2DB94965-C1EC-4D26-BF5F-2C64AA35F47C}" sibTransId="{B7F02C4A-B5C3-457D-BE5C-49C3BCA55A48}"/>
    <dgm:cxn modelId="{DC88E44D-8E5E-473D-A756-21EBDC8B6E1B}" type="presOf" srcId="{26D84CDC-2898-4DCF-9084-78B6DC134E6B}" destId="{8B4521A6-D661-44B0-9F24-D964DBD506FC}" srcOrd="0" destOrd="0" presId="urn:microsoft.com/office/officeart/2005/8/layout/hierarchy1"/>
    <dgm:cxn modelId="{FD5CA182-5D92-4422-B0A0-4EA99485FEA8}" type="presOf" srcId="{AF0B2286-ACFE-4319-8590-D58CDB511E23}" destId="{C783D649-E333-4111-9FBD-409CDC9FB885}" srcOrd="0" destOrd="0" presId="urn:microsoft.com/office/officeart/2005/8/layout/hierarchy1"/>
    <dgm:cxn modelId="{28B10785-EC50-4A30-9C76-14D640CD2C68}" type="presOf" srcId="{79B57A7D-911F-4ABC-8AC2-990AB206BD50}" destId="{CFE5C46A-45C7-4A3E-B897-2914E3BA2C34}" srcOrd="0" destOrd="0" presId="urn:microsoft.com/office/officeart/2005/8/layout/hierarchy1"/>
    <dgm:cxn modelId="{AD0C3385-E690-4D30-AEEC-8C76A63D1EA8}" type="presOf" srcId="{FC671B82-F40C-4AEA-83E0-B40851D22FAE}" destId="{BC1B84BB-97EC-41AE-AB83-DD72DAFED271}" srcOrd="0" destOrd="0" presId="urn:microsoft.com/office/officeart/2005/8/layout/hierarchy1"/>
    <dgm:cxn modelId="{643D048A-AC8B-425E-B823-7DF81EC15E00}" type="presOf" srcId="{E5EA7F2A-772B-4EC6-97B3-15673B340713}" destId="{7B2A0D3E-70FD-461E-A606-00EEF019F634}" srcOrd="0" destOrd="0" presId="urn:microsoft.com/office/officeart/2005/8/layout/hierarchy1"/>
    <dgm:cxn modelId="{B3C907B1-E4DB-471B-9B2E-CE9AA8A92EC2}" srcId="{79B57A7D-911F-4ABC-8AC2-990AB206BD50}" destId="{FC671B82-F40C-4AEA-83E0-B40851D22FAE}" srcOrd="1" destOrd="0" parTransId="{C6823254-529A-4F15-9109-0C201FAF7828}" sibTransId="{30A4B880-5E25-457C-A67D-B696BD3B956A}"/>
    <dgm:cxn modelId="{D6C544BF-18E0-4A18-80C0-254C88BDDD80}" srcId="{AF0B2286-ACFE-4319-8590-D58CDB511E23}" destId="{79B57A7D-911F-4ABC-8AC2-990AB206BD50}" srcOrd="0" destOrd="0" parTransId="{DA8EA768-8D20-4235-A0DD-37DC667C4038}" sibTransId="{CEC920E3-6CC9-469E-B638-5E9564E12C0C}"/>
    <dgm:cxn modelId="{26407BC1-86AF-4C0B-9972-82B89051F10C}" srcId="{E5EA7F2A-772B-4EC6-97B3-15673B340713}" destId="{34026EDE-BD8A-4DFF-B649-B3AC36826B90}" srcOrd="1" destOrd="0" parTransId="{E3DBF38E-45D7-4B4A-8421-8CABC1E15CF3}" sibTransId="{D6B292B1-58C0-40BE-B566-97D8F2CA0414}"/>
    <dgm:cxn modelId="{5F14CFCF-A619-436C-A74E-FEFC8F9CECB4}" type="presOf" srcId="{2DB94965-C1EC-4D26-BF5F-2C64AA35F47C}" destId="{00CA0D1E-E62D-42C1-BAFE-1F3A3A531D1C}" srcOrd="0" destOrd="0" presId="urn:microsoft.com/office/officeart/2005/8/layout/hierarchy1"/>
    <dgm:cxn modelId="{48F9CFCF-CD44-43DC-9F58-A77AC7D6D94F}" type="presOf" srcId="{34026EDE-BD8A-4DFF-B649-B3AC36826B90}" destId="{F586A41E-6869-41DD-875D-2238246DFE35}" srcOrd="0" destOrd="0" presId="urn:microsoft.com/office/officeart/2005/8/layout/hierarchy1"/>
    <dgm:cxn modelId="{803A70DA-747D-4B94-9FC2-A72502E3433D}" type="presOf" srcId="{B74B2733-4F64-4065-9EE8-A7D3BCA561E3}" destId="{77BD229C-F944-4436-93AC-863A19C93872}" srcOrd="0" destOrd="0" presId="urn:microsoft.com/office/officeart/2005/8/layout/hierarchy1"/>
    <dgm:cxn modelId="{963F73E0-F077-4FE1-85E4-2FC88D93363B}" type="presOf" srcId="{E3DBF38E-45D7-4B4A-8421-8CABC1E15CF3}" destId="{F2593CF1-74CE-44BD-BA1F-9A88B9E67633}" srcOrd="0" destOrd="0" presId="urn:microsoft.com/office/officeart/2005/8/layout/hierarchy1"/>
    <dgm:cxn modelId="{57062AF1-2F71-48B7-808D-F8C6E09E5484}" srcId="{E5EA7F2A-772B-4EC6-97B3-15673B340713}" destId="{26D84CDC-2898-4DCF-9084-78B6DC134E6B}" srcOrd="0" destOrd="0" parTransId="{B74B2733-4F64-4065-9EE8-A7D3BCA561E3}" sibTransId="{70C798C1-07DF-43A0-8817-374914BFBB4A}"/>
    <dgm:cxn modelId="{D7BDFB66-9773-4322-8B3C-43BCB686B9ED}" type="presParOf" srcId="{C783D649-E333-4111-9FBD-409CDC9FB885}" destId="{24ED61D8-A2FE-4970-BBBF-B20CDBEE45CE}" srcOrd="0" destOrd="0" presId="urn:microsoft.com/office/officeart/2005/8/layout/hierarchy1"/>
    <dgm:cxn modelId="{17D49EE3-4209-4751-856C-AA3C441B89DF}" type="presParOf" srcId="{24ED61D8-A2FE-4970-BBBF-B20CDBEE45CE}" destId="{B910975D-FA0F-4C2B-9A8A-C6CE962A20EA}" srcOrd="0" destOrd="0" presId="urn:microsoft.com/office/officeart/2005/8/layout/hierarchy1"/>
    <dgm:cxn modelId="{49C6E258-47A0-4212-B0BF-7C2796808750}" type="presParOf" srcId="{B910975D-FA0F-4C2B-9A8A-C6CE962A20EA}" destId="{8BBFE5F8-AB2D-4472-AF83-9C0189C503B4}" srcOrd="0" destOrd="0" presId="urn:microsoft.com/office/officeart/2005/8/layout/hierarchy1"/>
    <dgm:cxn modelId="{E9346EF2-42A7-49C1-9A84-08910E95EAF4}" type="presParOf" srcId="{B910975D-FA0F-4C2B-9A8A-C6CE962A20EA}" destId="{CFE5C46A-45C7-4A3E-B897-2914E3BA2C34}" srcOrd="1" destOrd="0" presId="urn:microsoft.com/office/officeart/2005/8/layout/hierarchy1"/>
    <dgm:cxn modelId="{EA7804F3-09B5-4352-A0AF-C499F4DA5719}" type="presParOf" srcId="{24ED61D8-A2FE-4970-BBBF-B20CDBEE45CE}" destId="{407E28B2-2474-4663-8CA2-2ABF5EB7C02F}" srcOrd="1" destOrd="0" presId="urn:microsoft.com/office/officeart/2005/8/layout/hierarchy1"/>
    <dgm:cxn modelId="{AA13DABB-FD97-49B5-92AF-97E59C4107AA}" type="presParOf" srcId="{407E28B2-2474-4663-8CA2-2ABF5EB7C02F}" destId="{00CA0D1E-E62D-42C1-BAFE-1F3A3A531D1C}" srcOrd="0" destOrd="0" presId="urn:microsoft.com/office/officeart/2005/8/layout/hierarchy1"/>
    <dgm:cxn modelId="{AC2AA1FD-0B00-4749-B3E0-3B82D860A942}" type="presParOf" srcId="{407E28B2-2474-4663-8CA2-2ABF5EB7C02F}" destId="{07ED3D61-A3AA-4098-ACED-4F185C205FBA}" srcOrd="1" destOrd="0" presId="urn:microsoft.com/office/officeart/2005/8/layout/hierarchy1"/>
    <dgm:cxn modelId="{7B99F98D-5F1C-499D-A6E5-67ECEA06F2F3}" type="presParOf" srcId="{07ED3D61-A3AA-4098-ACED-4F185C205FBA}" destId="{00A8E7CA-D9E9-491E-AA3B-F6EC0F784E5C}" srcOrd="0" destOrd="0" presId="urn:microsoft.com/office/officeart/2005/8/layout/hierarchy1"/>
    <dgm:cxn modelId="{C2C1A910-7305-4452-B40B-1E956D9BDEC3}" type="presParOf" srcId="{00A8E7CA-D9E9-491E-AA3B-F6EC0F784E5C}" destId="{E3B3B4A4-7EE8-4846-80E8-8E9433D5FD43}" srcOrd="0" destOrd="0" presId="urn:microsoft.com/office/officeart/2005/8/layout/hierarchy1"/>
    <dgm:cxn modelId="{23A5D13B-7D29-4DCC-9EBE-4F07682E13EC}" type="presParOf" srcId="{00A8E7CA-D9E9-491E-AA3B-F6EC0F784E5C}" destId="{7B2A0D3E-70FD-461E-A606-00EEF019F634}" srcOrd="1" destOrd="0" presId="urn:microsoft.com/office/officeart/2005/8/layout/hierarchy1"/>
    <dgm:cxn modelId="{84C88EE8-B3F5-42E4-B191-D5D3543C3773}" type="presParOf" srcId="{07ED3D61-A3AA-4098-ACED-4F185C205FBA}" destId="{F13D840A-D1CF-4705-A24F-074CD8B8A5AA}" srcOrd="1" destOrd="0" presId="urn:microsoft.com/office/officeart/2005/8/layout/hierarchy1"/>
    <dgm:cxn modelId="{332B40AB-533A-45A5-8F2B-447C0A1DF666}" type="presParOf" srcId="{F13D840A-D1CF-4705-A24F-074CD8B8A5AA}" destId="{77BD229C-F944-4436-93AC-863A19C93872}" srcOrd="0" destOrd="0" presId="urn:microsoft.com/office/officeart/2005/8/layout/hierarchy1"/>
    <dgm:cxn modelId="{88B5504F-F00D-4876-97CE-D48A8D6C643F}" type="presParOf" srcId="{F13D840A-D1CF-4705-A24F-074CD8B8A5AA}" destId="{7E766394-023C-4694-BAAE-D698201A62C4}" srcOrd="1" destOrd="0" presId="urn:microsoft.com/office/officeart/2005/8/layout/hierarchy1"/>
    <dgm:cxn modelId="{71BBCF74-C8BB-4387-AF8B-746659B3760F}" type="presParOf" srcId="{7E766394-023C-4694-BAAE-D698201A62C4}" destId="{A0865C04-980F-42AA-8F43-7A37B7B85F48}" srcOrd="0" destOrd="0" presId="urn:microsoft.com/office/officeart/2005/8/layout/hierarchy1"/>
    <dgm:cxn modelId="{795359F9-9F67-4780-895D-BE32B8463F4B}" type="presParOf" srcId="{A0865C04-980F-42AA-8F43-7A37B7B85F48}" destId="{0AFB212C-987E-482F-8B49-B7C84D4ED39F}" srcOrd="0" destOrd="0" presId="urn:microsoft.com/office/officeart/2005/8/layout/hierarchy1"/>
    <dgm:cxn modelId="{BF33E4E4-7A6A-4AD9-9D5E-0A6EF01B780F}" type="presParOf" srcId="{A0865C04-980F-42AA-8F43-7A37B7B85F48}" destId="{8B4521A6-D661-44B0-9F24-D964DBD506FC}" srcOrd="1" destOrd="0" presId="urn:microsoft.com/office/officeart/2005/8/layout/hierarchy1"/>
    <dgm:cxn modelId="{C0582712-27F8-41E0-B974-68DD8B5F94DA}" type="presParOf" srcId="{7E766394-023C-4694-BAAE-D698201A62C4}" destId="{7B936043-74CF-4F4C-AD87-18354851E5B7}" srcOrd="1" destOrd="0" presId="urn:microsoft.com/office/officeart/2005/8/layout/hierarchy1"/>
    <dgm:cxn modelId="{4D24E2C9-9C5D-43C9-9750-A3008D4D89D4}" type="presParOf" srcId="{F13D840A-D1CF-4705-A24F-074CD8B8A5AA}" destId="{F2593CF1-74CE-44BD-BA1F-9A88B9E67633}" srcOrd="2" destOrd="0" presId="urn:microsoft.com/office/officeart/2005/8/layout/hierarchy1"/>
    <dgm:cxn modelId="{E5CBC21D-3DD3-41C1-9F88-38F2B903879E}" type="presParOf" srcId="{F13D840A-D1CF-4705-A24F-074CD8B8A5AA}" destId="{65437B5E-F4C5-40F8-AAD1-38E55D83FEC6}" srcOrd="3" destOrd="0" presId="urn:microsoft.com/office/officeart/2005/8/layout/hierarchy1"/>
    <dgm:cxn modelId="{DE9B9C5E-E8B5-405A-8545-66978849008E}" type="presParOf" srcId="{65437B5E-F4C5-40F8-AAD1-38E55D83FEC6}" destId="{1C860AD5-CE04-4C7C-922E-89AB77D246A5}" srcOrd="0" destOrd="0" presId="urn:microsoft.com/office/officeart/2005/8/layout/hierarchy1"/>
    <dgm:cxn modelId="{48E686BC-BB46-47EE-930A-236EA99E7B3A}" type="presParOf" srcId="{1C860AD5-CE04-4C7C-922E-89AB77D246A5}" destId="{73D5704C-AE34-4D76-9CFC-36B2995CBA1E}" srcOrd="0" destOrd="0" presId="urn:microsoft.com/office/officeart/2005/8/layout/hierarchy1"/>
    <dgm:cxn modelId="{95AC7A80-0F7D-4353-A5DB-08764ACA79A3}" type="presParOf" srcId="{1C860AD5-CE04-4C7C-922E-89AB77D246A5}" destId="{F586A41E-6869-41DD-875D-2238246DFE35}" srcOrd="1" destOrd="0" presId="urn:microsoft.com/office/officeart/2005/8/layout/hierarchy1"/>
    <dgm:cxn modelId="{78360923-04A8-4016-989C-61DE7BEFE196}" type="presParOf" srcId="{65437B5E-F4C5-40F8-AAD1-38E55D83FEC6}" destId="{D6964B95-A267-4179-A248-8505315263E8}" srcOrd="1" destOrd="0" presId="urn:microsoft.com/office/officeart/2005/8/layout/hierarchy1"/>
    <dgm:cxn modelId="{0A19AA79-A21F-45EB-A475-140954B072D8}" type="presParOf" srcId="{407E28B2-2474-4663-8CA2-2ABF5EB7C02F}" destId="{7B5E8BE3-070F-4A6D-ACB7-530E451F3F60}" srcOrd="2" destOrd="0" presId="urn:microsoft.com/office/officeart/2005/8/layout/hierarchy1"/>
    <dgm:cxn modelId="{766174F3-AAD0-4865-8780-318C396AC2EA}" type="presParOf" srcId="{407E28B2-2474-4663-8CA2-2ABF5EB7C02F}" destId="{EFA3FA0A-1AD2-4753-BE96-312A2FE75A72}" srcOrd="3" destOrd="0" presId="urn:microsoft.com/office/officeart/2005/8/layout/hierarchy1"/>
    <dgm:cxn modelId="{51F94AC9-77BE-4565-8378-8DC2822010B1}" type="presParOf" srcId="{EFA3FA0A-1AD2-4753-BE96-312A2FE75A72}" destId="{47FDD6BD-C848-47F6-8363-6802BFA48F5E}" srcOrd="0" destOrd="0" presId="urn:microsoft.com/office/officeart/2005/8/layout/hierarchy1"/>
    <dgm:cxn modelId="{96F5D0E6-DF74-416B-BB3C-A683D7388EB2}" type="presParOf" srcId="{47FDD6BD-C848-47F6-8363-6802BFA48F5E}" destId="{13038862-72EB-421F-B9D6-764486338178}" srcOrd="0" destOrd="0" presId="urn:microsoft.com/office/officeart/2005/8/layout/hierarchy1"/>
    <dgm:cxn modelId="{3D97A740-5E97-4D61-BE7F-243C1B84231B}" type="presParOf" srcId="{47FDD6BD-C848-47F6-8363-6802BFA48F5E}" destId="{BC1B84BB-97EC-41AE-AB83-DD72DAFED271}" srcOrd="1" destOrd="0" presId="urn:microsoft.com/office/officeart/2005/8/layout/hierarchy1"/>
    <dgm:cxn modelId="{7EDE5D04-3EE6-4794-9039-3EDC90BE70F0}" type="presParOf" srcId="{EFA3FA0A-1AD2-4753-BE96-312A2FE75A72}" destId="{F3213C23-0A51-4830-8EA4-BB3DC8CD084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6986D-8BF4-413A-A32A-B77BA1FB071A}">
      <dsp:nvSpPr>
        <dsp:cNvPr id="0" name=""/>
        <dsp:cNvSpPr/>
      </dsp:nvSpPr>
      <dsp:spPr>
        <a:xfrm>
          <a:off x="895347" y="0"/>
          <a:ext cx="5499105" cy="402272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endParaRPr lang="en-US" sz="3200" b="1" kern="1200" dirty="0"/>
        </a:p>
        <a:p>
          <a:pPr marL="0" lvl="0" indent="0" algn="ctr" defTabSz="1422400">
            <a:lnSpc>
              <a:spcPct val="90000"/>
            </a:lnSpc>
            <a:spcBef>
              <a:spcPct val="0"/>
            </a:spcBef>
            <a:spcAft>
              <a:spcPct val="35000"/>
            </a:spcAft>
            <a:buNone/>
          </a:pPr>
          <a:r>
            <a:rPr lang="en-US" sz="3200" b="1" kern="1200" dirty="0"/>
            <a:t>Population</a:t>
          </a:r>
        </a:p>
      </dsp:txBody>
      <dsp:txXfrm>
        <a:off x="2201384" y="301704"/>
        <a:ext cx="2887030" cy="683863"/>
      </dsp:txXfrm>
    </dsp:sp>
    <dsp:sp modelId="{60383BDF-2B3C-45FE-843C-41F28524EEA0}">
      <dsp:nvSpPr>
        <dsp:cNvPr id="0" name=""/>
        <dsp:cNvSpPr/>
      </dsp:nvSpPr>
      <dsp:spPr>
        <a:xfrm>
          <a:off x="2572175" y="1407958"/>
          <a:ext cx="2145449" cy="2212488"/>
        </a:xfrm>
        <a:prstGeom prst="ellipse">
          <a:avLst/>
        </a:prstGeom>
        <a:solidFill>
          <a:schemeClr val="bg1">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tx1"/>
              </a:solidFill>
            </a:rPr>
            <a:t>Sample</a:t>
          </a:r>
        </a:p>
      </dsp:txBody>
      <dsp:txXfrm>
        <a:off x="2886368" y="1961080"/>
        <a:ext cx="1517062" cy="11062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5E8BE3-070F-4A6D-ACB7-530E451F3F60}">
      <dsp:nvSpPr>
        <dsp:cNvPr id="0" name=""/>
        <dsp:cNvSpPr/>
      </dsp:nvSpPr>
      <dsp:spPr>
        <a:xfrm>
          <a:off x="3439790" y="995933"/>
          <a:ext cx="957708" cy="455782"/>
        </a:xfrm>
        <a:custGeom>
          <a:avLst/>
          <a:gdLst/>
          <a:ahLst/>
          <a:cxnLst/>
          <a:rect l="0" t="0" r="0" b="0"/>
          <a:pathLst>
            <a:path>
              <a:moveTo>
                <a:pt x="0" y="0"/>
              </a:moveTo>
              <a:lnTo>
                <a:pt x="0" y="310602"/>
              </a:lnTo>
              <a:lnTo>
                <a:pt x="957708" y="310602"/>
              </a:lnTo>
              <a:lnTo>
                <a:pt x="957708" y="45578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593CF1-74CE-44BD-BA1F-9A88B9E67633}">
      <dsp:nvSpPr>
        <dsp:cNvPr id="0" name=""/>
        <dsp:cNvSpPr/>
      </dsp:nvSpPr>
      <dsp:spPr>
        <a:xfrm>
          <a:off x="2482081" y="2446862"/>
          <a:ext cx="957708" cy="455782"/>
        </a:xfrm>
        <a:custGeom>
          <a:avLst/>
          <a:gdLst/>
          <a:ahLst/>
          <a:cxnLst/>
          <a:rect l="0" t="0" r="0" b="0"/>
          <a:pathLst>
            <a:path>
              <a:moveTo>
                <a:pt x="0" y="0"/>
              </a:moveTo>
              <a:lnTo>
                <a:pt x="0" y="310602"/>
              </a:lnTo>
              <a:lnTo>
                <a:pt x="957708" y="310602"/>
              </a:lnTo>
              <a:lnTo>
                <a:pt x="957708" y="45578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BD229C-F944-4436-93AC-863A19C93872}">
      <dsp:nvSpPr>
        <dsp:cNvPr id="0" name=""/>
        <dsp:cNvSpPr/>
      </dsp:nvSpPr>
      <dsp:spPr>
        <a:xfrm>
          <a:off x="1524372" y="2446862"/>
          <a:ext cx="957708" cy="455782"/>
        </a:xfrm>
        <a:custGeom>
          <a:avLst/>
          <a:gdLst/>
          <a:ahLst/>
          <a:cxnLst/>
          <a:rect l="0" t="0" r="0" b="0"/>
          <a:pathLst>
            <a:path>
              <a:moveTo>
                <a:pt x="957708" y="0"/>
              </a:moveTo>
              <a:lnTo>
                <a:pt x="957708" y="310602"/>
              </a:lnTo>
              <a:lnTo>
                <a:pt x="0" y="310602"/>
              </a:lnTo>
              <a:lnTo>
                <a:pt x="0" y="45578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CA0D1E-E62D-42C1-BAFE-1F3A3A531D1C}">
      <dsp:nvSpPr>
        <dsp:cNvPr id="0" name=""/>
        <dsp:cNvSpPr/>
      </dsp:nvSpPr>
      <dsp:spPr>
        <a:xfrm>
          <a:off x="2482081" y="995933"/>
          <a:ext cx="957708" cy="455782"/>
        </a:xfrm>
        <a:custGeom>
          <a:avLst/>
          <a:gdLst/>
          <a:ahLst/>
          <a:cxnLst/>
          <a:rect l="0" t="0" r="0" b="0"/>
          <a:pathLst>
            <a:path>
              <a:moveTo>
                <a:pt x="957708" y="0"/>
              </a:moveTo>
              <a:lnTo>
                <a:pt x="957708" y="310602"/>
              </a:lnTo>
              <a:lnTo>
                <a:pt x="0" y="310602"/>
              </a:lnTo>
              <a:lnTo>
                <a:pt x="0" y="45578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BFE5F8-AB2D-4472-AF83-9C0189C503B4}">
      <dsp:nvSpPr>
        <dsp:cNvPr id="0" name=""/>
        <dsp:cNvSpPr/>
      </dsp:nvSpPr>
      <dsp:spPr>
        <a:xfrm>
          <a:off x="2656209" y="786"/>
          <a:ext cx="1567160" cy="99514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E5C46A-45C7-4A3E-B897-2914E3BA2C34}">
      <dsp:nvSpPr>
        <dsp:cNvPr id="0" name=""/>
        <dsp:cNvSpPr/>
      </dsp:nvSpPr>
      <dsp:spPr>
        <a:xfrm>
          <a:off x="2830338" y="166208"/>
          <a:ext cx="1567160" cy="99514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Data</a:t>
          </a:r>
        </a:p>
      </dsp:txBody>
      <dsp:txXfrm>
        <a:off x="2859485" y="195355"/>
        <a:ext cx="1508866" cy="936852"/>
      </dsp:txXfrm>
    </dsp:sp>
    <dsp:sp modelId="{E3B3B4A4-7EE8-4846-80E8-8E9433D5FD43}">
      <dsp:nvSpPr>
        <dsp:cNvPr id="0" name=""/>
        <dsp:cNvSpPr/>
      </dsp:nvSpPr>
      <dsp:spPr>
        <a:xfrm>
          <a:off x="1698500" y="1451715"/>
          <a:ext cx="1567160" cy="99514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2A0D3E-70FD-461E-A606-00EEF019F634}">
      <dsp:nvSpPr>
        <dsp:cNvPr id="0" name=""/>
        <dsp:cNvSpPr/>
      </dsp:nvSpPr>
      <dsp:spPr>
        <a:xfrm>
          <a:off x="1872629" y="1617137"/>
          <a:ext cx="1567160" cy="99514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Quantitative </a:t>
          </a:r>
        </a:p>
      </dsp:txBody>
      <dsp:txXfrm>
        <a:off x="1901776" y="1646284"/>
        <a:ext cx="1508866" cy="936852"/>
      </dsp:txXfrm>
    </dsp:sp>
    <dsp:sp modelId="{0AFB212C-987E-482F-8B49-B7C84D4ED39F}">
      <dsp:nvSpPr>
        <dsp:cNvPr id="0" name=""/>
        <dsp:cNvSpPr/>
      </dsp:nvSpPr>
      <dsp:spPr>
        <a:xfrm>
          <a:off x="740791" y="2902644"/>
          <a:ext cx="1567160" cy="99514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4521A6-D661-44B0-9F24-D964DBD506FC}">
      <dsp:nvSpPr>
        <dsp:cNvPr id="0" name=""/>
        <dsp:cNvSpPr/>
      </dsp:nvSpPr>
      <dsp:spPr>
        <a:xfrm>
          <a:off x="914920" y="3068066"/>
          <a:ext cx="1567160" cy="99514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Discrete</a:t>
          </a:r>
        </a:p>
      </dsp:txBody>
      <dsp:txXfrm>
        <a:off x="944067" y="3097213"/>
        <a:ext cx="1508866" cy="936852"/>
      </dsp:txXfrm>
    </dsp:sp>
    <dsp:sp modelId="{73D5704C-AE34-4D76-9CFC-36B2995CBA1E}">
      <dsp:nvSpPr>
        <dsp:cNvPr id="0" name=""/>
        <dsp:cNvSpPr/>
      </dsp:nvSpPr>
      <dsp:spPr>
        <a:xfrm>
          <a:off x="2656209" y="2902644"/>
          <a:ext cx="1567160" cy="99514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86A41E-6869-41DD-875D-2238246DFE35}">
      <dsp:nvSpPr>
        <dsp:cNvPr id="0" name=""/>
        <dsp:cNvSpPr/>
      </dsp:nvSpPr>
      <dsp:spPr>
        <a:xfrm>
          <a:off x="2830338" y="3068066"/>
          <a:ext cx="1567160" cy="99514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Continuous</a:t>
          </a:r>
        </a:p>
      </dsp:txBody>
      <dsp:txXfrm>
        <a:off x="2859485" y="3097213"/>
        <a:ext cx="1508866" cy="936852"/>
      </dsp:txXfrm>
    </dsp:sp>
    <dsp:sp modelId="{13038862-72EB-421F-B9D6-764486338178}">
      <dsp:nvSpPr>
        <dsp:cNvPr id="0" name=""/>
        <dsp:cNvSpPr/>
      </dsp:nvSpPr>
      <dsp:spPr>
        <a:xfrm>
          <a:off x="3613918" y="1451715"/>
          <a:ext cx="1567160" cy="99514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1B84BB-97EC-41AE-AB83-DD72DAFED271}">
      <dsp:nvSpPr>
        <dsp:cNvPr id="0" name=""/>
        <dsp:cNvSpPr/>
      </dsp:nvSpPr>
      <dsp:spPr>
        <a:xfrm>
          <a:off x="3788047" y="1617137"/>
          <a:ext cx="1567160" cy="99514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Qualitative </a:t>
          </a:r>
        </a:p>
      </dsp:txBody>
      <dsp:txXfrm>
        <a:off x="3817194" y="1646284"/>
        <a:ext cx="1508866" cy="936852"/>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856FF2-841E-4B1B-964A-2F59166BB36A}" type="datetimeFigureOut">
              <a:rPr lang="en-US" smtClean="0"/>
              <a:t>8/31/2021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6C6227-251D-4AE0-8440-4929FADD5B79}" type="slidenum">
              <a:rPr lang="en-US" smtClean="0"/>
              <a:t>‹#›</a:t>
            </a:fld>
            <a:endParaRPr lang="en-US"/>
          </a:p>
        </p:txBody>
      </p:sp>
    </p:spTree>
    <p:extLst>
      <p:ext uri="{BB962C8B-B14F-4D97-AF65-F5344CB8AC3E}">
        <p14:creationId xmlns:p14="http://schemas.microsoft.com/office/powerpoint/2010/main" val="3592479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4E8834-CD78-43FD-9634-AB5103B88511}" type="slidenum">
              <a:rPr lang="en-US" smtClean="0"/>
              <a:t>26</a:t>
            </a:fld>
            <a:endParaRPr lang="en-US"/>
          </a:p>
        </p:txBody>
      </p:sp>
    </p:spTree>
    <p:extLst>
      <p:ext uri="{BB962C8B-B14F-4D97-AF65-F5344CB8AC3E}">
        <p14:creationId xmlns:p14="http://schemas.microsoft.com/office/powerpoint/2010/main" val="4028289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fld id="{448D6759-6CFC-459B-8D95-F5D818A56A01}" type="datetimeFigureOut">
              <a:rPr lang="en-US" smtClean="0"/>
              <a:pPr>
                <a:defRPr/>
              </a:pPr>
              <a:t>8/31/2021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2A9D83F-D787-4F2A-AF10-8BC28C4966A5}" type="slidenum">
              <a:rPr lang="en-US" smtClean="0"/>
              <a:pPr>
                <a:defRPr/>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902644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05C79BE-EDA4-4D7D-8E5D-4AE7C1F06A2A}" type="datetimeFigureOut">
              <a:rPr lang="en-US" smtClean="0"/>
              <a:pPr>
                <a:defRPr/>
              </a:pPr>
              <a:t>8/31/2021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03A4ECF-A476-401F-85EB-AD5584FAF5BC}" type="slidenum">
              <a:rPr lang="en-US" smtClean="0"/>
              <a:pPr>
                <a:defRPr/>
              </a:pPr>
              <a:t>‹#›</a:t>
            </a:fld>
            <a:endParaRPr lang="en-US"/>
          </a:p>
        </p:txBody>
      </p:sp>
    </p:spTree>
    <p:extLst>
      <p:ext uri="{BB962C8B-B14F-4D97-AF65-F5344CB8AC3E}">
        <p14:creationId xmlns:p14="http://schemas.microsoft.com/office/powerpoint/2010/main" val="45024981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7200E8F-C514-45C4-BEA3-1C93BC13E505}" type="datetimeFigureOut">
              <a:rPr lang="en-US" smtClean="0"/>
              <a:pPr>
                <a:defRPr/>
              </a:pPr>
              <a:t>8/31/2021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5765699-9B22-4525-ACF2-1B66AA837EEF}" type="slidenum">
              <a:rPr lang="en-US" smtClean="0"/>
              <a:pPr>
                <a:defRPr/>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6603108"/>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August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28665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August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94903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August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02078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August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48882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August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051964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7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August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451160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8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August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8037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6D0E2FF-84F8-4767-A6AB-830B307DB2AE}" type="datetimeFigureOut">
              <a:rPr lang="en-US" smtClean="0"/>
              <a:pPr>
                <a:defRPr/>
              </a:pPr>
              <a:t>8/31/2021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E70EB8F-F182-4940-9F1E-702F697D08CE}" type="slidenum">
              <a:rPr lang="en-US" smtClean="0"/>
              <a:pPr>
                <a:defRPr/>
              </a:pPr>
              <a:t>‹#›</a:t>
            </a:fld>
            <a:endParaRPr lang="en-US"/>
          </a:p>
        </p:txBody>
      </p:sp>
    </p:spTree>
    <p:extLst>
      <p:ext uri="{BB962C8B-B14F-4D97-AF65-F5344CB8AC3E}">
        <p14:creationId xmlns:p14="http://schemas.microsoft.com/office/powerpoint/2010/main" val="249924628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8AA143E-6AE3-4055-8504-7CB1A6EAC922}" type="datetimeFigureOut">
              <a:rPr lang="en-US" smtClean="0"/>
              <a:pPr>
                <a:defRPr/>
              </a:pPr>
              <a:t>8/31/2021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33EA91-1F1F-453C-AEE9-049DD2C6F15B}" type="slidenum">
              <a:rPr lang="en-US" smtClean="0"/>
              <a:pPr>
                <a:defRPr/>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68096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DFF56B24-BC90-4399-B689-C75B111223CD}" type="datetimeFigureOut">
              <a:rPr lang="en-US" smtClean="0"/>
              <a:pPr>
                <a:defRPr/>
              </a:pPr>
              <a:t>8/31/2021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8A0CD11-B81D-4F3C-9205-490ACC14B464}" type="slidenum">
              <a:rPr lang="en-US" smtClean="0"/>
              <a:pPr>
                <a:defRPr/>
              </a:pPr>
              <a:t>‹#›</a:t>
            </a:fld>
            <a:endParaRPr lang="en-US"/>
          </a:p>
        </p:txBody>
      </p:sp>
    </p:spTree>
    <p:extLst>
      <p:ext uri="{BB962C8B-B14F-4D97-AF65-F5344CB8AC3E}">
        <p14:creationId xmlns:p14="http://schemas.microsoft.com/office/powerpoint/2010/main" val="238307311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4EE5A2FE-9218-4D7F-B214-EF4962376478}" type="datetimeFigureOut">
              <a:rPr lang="en-US" smtClean="0"/>
              <a:pPr>
                <a:defRPr/>
              </a:pPr>
              <a:t>8/31/2021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810119B-E933-447D-901E-5E8D744DE41E}" type="slidenum">
              <a:rPr lang="en-US" smtClean="0"/>
              <a:pPr>
                <a:defRPr/>
              </a:pPr>
              <a:t>‹#›</a:t>
            </a:fld>
            <a:endParaRPr lang="en-US"/>
          </a:p>
        </p:txBody>
      </p:sp>
    </p:spTree>
    <p:extLst>
      <p:ext uri="{BB962C8B-B14F-4D97-AF65-F5344CB8AC3E}">
        <p14:creationId xmlns:p14="http://schemas.microsoft.com/office/powerpoint/2010/main" val="265438052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254586C4-5784-4777-ADEA-77D56C8B8B27}" type="datetimeFigureOut">
              <a:rPr lang="en-US" smtClean="0"/>
              <a:pPr>
                <a:defRPr/>
              </a:pPr>
              <a:t>8/31/2021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CE46DDB-3DDC-47FE-B6B0-71BDF8C756BF}" type="slidenum">
              <a:rPr lang="en-US" smtClean="0"/>
              <a:pPr>
                <a:defRPr/>
              </a:pPr>
              <a:t>‹#›</a:t>
            </a:fld>
            <a:endParaRPr lang="en-US"/>
          </a:p>
        </p:txBody>
      </p:sp>
    </p:spTree>
    <p:extLst>
      <p:ext uri="{BB962C8B-B14F-4D97-AF65-F5344CB8AC3E}">
        <p14:creationId xmlns:p14="http://schemas.microsoft.com/office/powerpoint/2010/main" val="108527362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E759280-9E20-4410-B69B-80F2C8C37432}" type="datetimeFigureOut">
              <a:rPr lang="en-US" smtClean="0"/>
              <a:pPr>
                <a:defRPr/>
              </a:pPr>
              <a:t>8/31/2021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B2DE816-2F27-4200-B029-DC070155F700}" type="slidenum">
              <a:rPr lang="en-US" smtClean="0"/>
              <a:pPr>
                <a:defRPr/>
              </a:pPr>
              <a:t>‹#›</a:t>
            </a:fld>
            <a:endParaRPr lang="en-US"/>
          </a:p>
        </p:txBody>
      </p:sp>
    </p:spTree>
    <p:extLst>
      <p:ext uri="{BB962C8B-B14F-4D97-AF65-F5344CB8AC3E}">
        <p14:creationId xmlns:p14="http://schemas.microsoft.com/office/powerpoint/2010/main" val="148996811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C6B2797-2C1D-4C62-824B-81F37B3BC63F}" type="datetimeFigureOut">
              <a:rPr lang="en-US" smtClean="0"/>
              <a:pPr>
                <a:defRPr/>
              </a:pPr>
              <a:t>8/31/2021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93CF1C9-16EC-4600-B8D3-362A51A43AFE}" type="slidenum">
              <a:rPr lang="en-US" smtClean="0"/>
              <a:pPr>
                <a:defRPr/>
              </a:pPr>
              <a:t>‹#›</a:t>
            </a:fld>
            <a:endParaRPr lang="en-US"/>
          </a:p>
        </p:txBody>
      </p:sp>
    </p:spTree>
    <p:extLst>
      <p:ext uri="{BB962C8B-B14F-4D97-AF65-F5344CB8AC3E}">
        <p14:creationId xmlns:p14="http://schemas.microsoft.com/office/powerpoint/2010/main" val="243442076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C5E87D0-D00A-4095-95DE-E13E5DF17038}" type="datetimeFigureOut">
              <a:rPr lang="en-US" smtClean="0"/>
              <a:pPr>
                <a:defRPr/>
              </a:pPr>
              <a:t>8/31/2021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3146663-CB38-4524-903E-0E5517DC95E6}" type="slidenum">
              <a:rPr lang="en-US" smtClean="0"/>
              <a:pPr>
                <a:defRPr/>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469098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fld id="{28606764-CB7F-4F57-A8FA-6E545060B1F9}" type="datetimeFigureOut">
              <a:rPr lang="en-US" smtClean="0"/>
              <a:pPr>
                <a:defRPr/>
              </a:pPr>
              <a:t>8/31/2021</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fld id="{E899235F-DE01-4055-A73B-90D434F0DEB8}" type="slidenum">
              <a:rPr lang="en-US" smtClean="0"/>
              <a:pPr>
                <a:defRPr/>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357752"/>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1" r:id="rId13"/>
    <p:sldLayoutId id="2147483813" r:id="rId14"/>
    <p:sldLayoutId id="2147483814" r:id="rId15"/>
    <p:sldLayoutId id="2147483815" r:id="rId16"/>
    <p:sldLayoutId id="2147483816" r:id="rId17"/>
    <p:sldLayoutId id="2147483817" r:id="rId18"/>
  </p:sldLayoutIdLst>
  <p:transition>
    <p:fade/>
  </p:transition>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youtube.com/watch?v=aBJhaAF5GLs" TargetMode="Externa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724400"/>
            <a:ext cx="6896100" cy="838200"/>
          </a:xfrm>
        </p:spPr>
        <p:txBody>
          <a:bodyPr>
            <a:normAutofit/>
          </a:bodyPr>
          <a:lstStyle/>
          <a:p>
            <a:pPr algn="l" eaLnBrk="1" hangingPunct="1"/>
            <a:r>
              <a:rPr lang="en-US" dirty="0"/>
              <a:t>Chapter 1: Sampling and data</a:t>
            </a:r>
            <a:endParaRPr dirty="0"/>
          </a:p>
        </p:txBody>
      </p:sp>
      <p:sp>
        <p:nvSpPr>
          <p:cNvPr id="2" name="Subtitle 1"/>
          <p:cNvSpPr>
            <a:spLocks noGrp="1"/>
          </p:cNvSpPr>
          <p:nvPr>
            <p:ph type="subTitle" idx="1"/>
          </p:nvPr>
        </p:nvSpPr>
        <p:spPr>
          <a:xfrm>
            <a:off x="381000" y="5715000"/>
            <a:ext cx="8324850" cy="602463"/>
          </a:xfrm>
        </p:spPr>
        <p:txBody>
          <a:bodyPr>
            <a:normAutofit/>
          </a:bodyPr>
          <a:lstStyle/>
          <a:p>
            <a:r>
              <a:rPr lang="en-US" dirty="0"/>
              <a:t>This presentation is based on material and graphs from Open </a:t>
            </a:r>
            <a:r>
              <a:rPr lang="en-US" dirty="0" err="1"/>
              <a:t>Stax</a:t>
            </a:r>
            <a:r>
              <a:rPr lang="en-US" dirty="0"/>
              <a:t> and is copyrighted by Open </a:t>
            </a:r>
            <a:r>
              <a:rPr lang="en-US" dirty="0" err="1"/>
              <a:t>Stax</a:t>
            </a:r>
            <a:r>
              <a:rPr lang="en-US" dirty="0"/>
              <a:t> and Georgia Highlands College.</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t>Population vs Sample</a:t>
            </a:r>
          </a:p>
        </p:txBody>
      </p:sp>
      <p:sp>
        <p:nvSpPr>
          <p:cNvPr id="5" name="Text Placeholder 4"/>
          <p:cNvSpPr>
            <a:spLocks noGrp="1"/>
          </p:cNvSpPr>
          <p:nvPr>
            <p:ph type="body" idx="1"/>
          </p:nvPr>
        </p:nvSpPr>
        <p:spPr/>
        <p:txBody>
          <a:bodyPr/>
          <a:lstStyle/>
          <a:p>
            <a:pPr eaLnBrk="1" fontAlgn="auto" hangingPunct="1">
              <a:spcBef>
                <a:spcPts val="580"/>
              </a:spcBef>
              <a:spcAft>
                <a:spcPts val="0"/>
              </a:spcAft>
              <a:buFont typeface="Wingdings 2"/>
              <a:buNone/>
              <a:defRPr/>
            </a:pPr>
            <a:r>
              <a:rPr lang="en-US" dirty="0"/>
              <a:t>Population</a:t>
            </a:r>
          </a:p>
        </p:txBody>
      </p:sp>
      <p:sp>
        <p:nvSpPr>
          <p:cNvPr id="6" name="Content Placeholder 5"/>
          <p:cNvSpPr>
            <a:spLocks noGrp="1"/>
          </p:cNvSpPr>
          <p:nvPr>
            <p:ph sz="half" idx="2"/>
          </p:nvPr>
        </p:nvSpPr>
        <p:spPr/>
        <p:txBody>
          <a:bodyPr>
            <a:normAutofit/>
          </a:bodyPr>
          <a:lstStyle/>
          <a:p>
            <a:pPr marL="274320" indent="-274320" eaLnBrk="1" fontAlgn="auto" hangingPunct="1">
              <a:spcBef>
                <a:spcPts val="580"/>
              </a:spcBef>
              <a:spcAft>
                <a:spcPts val="0"/>
              </a:spcAft>
              <a:buFont typeface="Wingdings 2"/>
              <a:buChar char=""/>
              <a:defRPr/>
            </a:pPr>
            <a:r>
              <a:rPr lang="en-US" dirty="0"/>
              <a:t> is the particular group of interest</a:t>
            </a:r>
          </a:p>
          <a:p>
            <a:pPr marL="274320" indent="-274320" eaLnBrk="1" fontAlgn="auto" hangingPunct="1">
              <a:spcBef>
                <a:spcPts val="580"/>
              </a:spcBef>
              <a:spcAft>
                <a:spcPts val="0"/>
              </a:spcAft>
              <a:buFont typeface="Wingdings 2"/>
              <a:buChar char=""/>
              <a:defRPr/>
            </a:pPr>
            <a:r>
              <a:rPr lang="en-US" dirty="0"/>
              <a:t>consists of ALL persons or things being studied</a:t>
            </a:r>
          </a:p>
          <a:p>
            <a:pPr marL="274320" indent="-274320" eaLnBrk="1" fontAlgn="auto" hangingPunct="1">
              <a:spcBef>
                <a:spcPts val="580"/>
              </a:spcBef>
              <a:spcAft>
                <a:spcPts val="0"/>
              </a:spcAft>
              <a:buFont typeface="Wingdings 2"/>
              <a:buChar char=""/>
              <a:defRPr/>
            </a:pPr>
            <a:r>
              <a:rPr lang="en-US" dirty="0"/>
              <a:t>Examples</a:t>
            </a:r>
          </a:p>
          <a:p>
            <a:pPr marL="548640" lvl="1" eaLnBrk="1" fontAlgn="auto" hangingPunct="1">
              <a:spcBef>
                <a:spcPts val="370"/>
              </a:spcBef>
              <a:spcAft>
                <a:spcPts val="0"/>
              </a:spcAft>
              <a:buFont typeface="Wingdings 2"/>
              <a:buChar char=""/>
              <a:defRPr/>
            </a:pPr>
            <a:r>
              <a:rPr lang="en-US" dirty="0"/>
              <a:t>All 202, 682,345 adult Americans</a:t>
            </a:r>
          </a:p>
          <a:p>
            <a:pPr marL="548640" lvl="1" eaLnBrk="1" fontAlgn="auto" hangingPunct="1">
              <a:spcBef>
                <a:spcPts val="370"/>
              </a:spcBef>
              <a:spcAft>
                <a:spcPts val="0"/>
              </a:spcAft>
              <a:buFont typeface="Wingdings 2"/>
              <a:buChar char=""/>
              <a:defRPr/>
            </a:pPr>
            <a:r>
              <a:rPr lang="en-US" dirty="0"/>
              <a:t>All 5257 students enrolled at GHC during Spring 2011</a:t>
            </a:r>
          </a:p>
          <a:p>
            <a:pPr marL="548640" lvl="1" eaLnBrk="1" fontAlgn="auto" hangingPunct="1">
              <a:spcBef>
                <a:spcPts val="370"/>
              </a:spcBef>
              <a:spcAft>
                <a:spcPts val="0"/>
              </a:spcAft>
              <a:buFont typeface="Wingdings 2"/>
              <a:buChar char=""/>
              <a:defRPr/>
            </a:pPr>
            <a:r>
              <a:rPr lang="en-US" dirty="0"/>
              <a:t>The governors of the 50 United States</a:t>
            </a:r>
          </a:p>
        </p:txBody>
      </p:sp>
      <p:sp>
        <p:nvSpPr>
          <p:cNvPr id="7" name="Text Placeholder 6"/>
          <p:cNvSpPr>
            <a:spLocks noGrp="1"/>
          </p:cNvSpPr>
          <p:nvPr>
            <p:ph type="body" sz="quarter" idx="3"/>
          </p:nvPr>
        </p:nvSpPr>
        <p:spPr/>
        <p:txBody>
          <a:bodyPr/>
          <a:lstStyle/>
          <a:p>
            <a:pPr eaLnBrk="1" fontAlgn="auto" hangingPunct="1">
              <a:spcBef>
                <a:spcPts val="580"/>
              </a:spcBef>
              <a:spcAft>
                <a:spcPts val="0"/>
              </a:spcAft>
              <a:buFont typeface="Wingdings 2"/>
              <a:buNone/>
              <a:defRPr/>
            </a:pPr>
            <a:r>
              <a:rPr lang="en-US" dirty="0"/>
              <a:t>Sample</a:t>
            </a:r>
          </a:p>
        </p:txBody>
      </p:sp>
      <p:sp>
        <p:nvSpPr>
          <p:cNvPr id="8" name="Content Placeholder 7"/>
          <p:cNvSpPr>
            <a:spLocks noGrp="1"/>
          </p:cNvSpPr>
          <p:nvPr>
            <p:ph sz="quarter" idx="4"/>
          </p:nvPr>
        </p:nvSpPr>
        <p:spPr/>
        <p:txBody>
          <a:bodyPr>
            <a:normAutofit/>
          </a:bodyPr>
          <a:lstStyle/>
          <a:p>
            <a:pPr marL="274320" indent="-274320" eaLnBrk="1" fontAlgn="auto" hangingPunct="1">
              <a:spcBef>
                <a:spcPts val="580"/>
              </a:spcBef>
              <a:spcAft>
                <a:spcPts val="0"/>
              </a:spcAft>
              <a:buFont typeface="Wingdings 2"/>
              <a:buChar char=""/>
              <a:defRPr/>
            </a:pPr>
            <a:r>
              <a:rPr lang="en-US" dirty="0"/>
              <a:t>is a subset of the population from which data is collected</a:t>
            </a:r>
          </a:p>
          <a:p>
            <a:pPr marL="548958" lvl="1" indent="-274320" eaLnBrk="1" fontAlgn="auto" hangingPunct="1">
              <a:spcBef>
                <a:spcPts val="580"/>
              </a:spcBef>
              <a:spcAft>
                <a:spcPts val="0"/>
              </a:spcAft>
              <a:buFont typeface="Wingdings 2"/>
              <a:buChar char=""/>
              <a:defRPr/>
            </a:pPr>
            <a:r>
              <a:rPr lang="en-US" dirty="0"/>
              <a:t>Care must be taken in choosing the sample so that the population is represented well and the results of the study are meaningful  </a:t>
            </a:r>
          </a:p>
          <a:p>
            <a:pPr marL="274320" indent="-274320" eaLnBrk="1" fontAlgn="auto" hangingPunct="1">
              <a:spcBef>
                <a:spcPts val="580"/>
              </a:spcBef>
              <a:spcAft>
                <a:spcPts val="0"/>
              </a:spcAft>
              <a:buFont typeface="Wingdings 2"/>
              <a:buChar char=""/>
              <a:defRPr/>
            </a:pPr>
            <a:r>
              <a:rPr lang="en-US" dirty="0"/>
              <a:t>Examples</a:t>
            </a:r>
          </a:p>
          <a:p>
            <a:pPr marL="548640" lvl="1" eaLnBrk="1" fontAlgn="auto" hangingPunct="1">
              <a:spcBef>
                <a:spcPts val="370"/>
              </a:spcBef>
              <a:spcAft>
                <a:spcPts val="0"/>
              </a:spcAft>
              <a:buFont typeface="Wingdings 2"/>
              <a:buChar char=""/>
              <a:defRPr/>
            </a:pPr>
            <a:r>
              <a:rPr lang="en-US" dirty="0"/>
              <a:t>1000 adult Americans surveyed to determine if he/she favors the legalization of marijuana</a:t>
            </a:r>
          </a:p>
          <a:p>
            <a:pPr marL="548640" lvl="1" eaLnBrk="1" fontAlgn="auto" hangingPunct="1">
              <a:spcBef>
                <a:spcPts val="370"/>
              </a:spcBef>
              <a:spcAft>
                <a:spcPts val="0"/>
              </a:spcAft>
              <a:buFont typeface="Wingdings 2"/>
              <a:buChar char=""/>
              <a:defRPr/>
            </a:pPr>
            <a:r>
              <a:rPr lang="en-US" dirty="0"/>
              <a:t>28 GHC students in Mrs. Ralston’s class surveyed to determine height</a:t>
            </a:r>
          </a:p>
          <a:p>
            <a:pPr marL="548640" lvl="1" eaLnBrk="1" fontAlgn="auto" hangingPunct="1">
              <a:spcBef>
                <a:spcPts val="370"/>
              </a:spcBef>
              <a:spcAft>
                <a:spcPts val="0"/>
              </a:spcAft>
              <a:buFont typeface="Wingdings 2"/>
              <a:buNone/>
              <a:defRPr/>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additive="base">
                                        <p:cTn id="2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calcmode="lin" valueType="num">
                                      <p:cBhvr additive="base">
                                        <p:cTn id="2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8">
                                            <p:txEl>
                                              <p:pRg st="1" end="1"/>
                                            </p:txEl>
                                          </p:spTgt>
                                        </p:tgtEl>
                                        <p:attrNameLst>
                                          <p:attrName>style.visibility</p:attrName>
                                        </p:attrNameLst>
                                      </p:cBhvr>
                                      <p:to>
                                        <p:strVal val="visible"/>
                                      </p:to>
                                    </p:set>
                                    <p:anim calcmode="lin" valueType="num">
                                      <p:cBhvr additive="base">
                                        <p:cTn id="4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anim calcmode="lin" valueType="num">
                                      <p:cBhvr additive="base">
                                        <p:cTn id="4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
                                            <p:txEl>
                                              <p:pRg st="2" end="2"/>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
                                            <p:txEl>
                                              <p:pRg st="3" end="3"/>
                                            </p:txEl>
                                          </p:spTgt>
                                        </p:tgtEl>
                                        <p:attrNameLst>
                                          <p:attrName>style.visibility</p:attrName>
                                        </p:attrNameLst>
                                      </p:cBhvr>
                                      <p:to>
                                        <p:strVal val="visible"/>
                                      </p:to>
                                    </p:set>
                                    <p:anim calcmode="lin" valueType="num">
                                      <p:cBhvr additive="base">
                                        <p:cTn id="51"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8">
                                            <p:txEl>
                                              <p:pRg st="3" end="3"/>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
                                            <p:txEl>
                                              <p:pRg st="4" end="4"/>
                                            </p:txEl>
                                          </p:spTgt>
                                        </p:tgtEl>
                                        <p:attrNameLst>
                                          <p:attrName>style.visibility</p:attrName>
                                        </p:attrNameLst>
                                      </p:cBhvr>
                                      <p:to>
                                        <p:strVal val="visible"/>
                                      </p:to>
                                    </p:set>
                                    <p:anim calcmode="lin" valueType="num">
                                      <p:cBhvr additive="base">
                                        <p:cTn id="55"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6"/>
          <p:cNvSpPr>
            <a:spLocks noGrp="1"/>
          </p:cNvSpPr>
          <p:nvPr>
            <p:ph type="title"/>
          </p:nvPr>
        </p:nvSpPr>
        <p:spPr/>
        <p:txBody>
          <a:bodyPr/>
          <a:lstStyle/>
          <a:p>
            <a:pPr eaLnBrk="1" hangingPunct="1"/>
            <a:r>
              <a:rPr lang="en-US"/>
              <a:t>Population vs Sample </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469747333"/>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t>Parameter vs Statistic</a:t>
            </a:r>
          </a:p>
        </p:txBody>
      </p:sp>
      <p:sp>
        <p:nvSpPr>
          <p:cNvPr id="3" name="Text Placeholder 2"/>
          <p:cNvSpPr>
            <a:spLocks noGrp="1"/>
          </p:cNvSpPr>
          <p:nvPr>
            <p:ph type="body" idx="1"/>
          </p:nvPr>
        </p:nvSpPr>
        <p:spPr>
          <a:xfrm>
            <a:off x="914400" y="1856232"/>
            <a:ext cx="3733800" cy="457200"/>
          </a:xfrm>
        </p:spPr>
        <p:txBody>
          <a:bodyPr/>
          <a:lstStyle/>
          <a:p>
            <a:pPr eaLnBrk="1" hangingPunct="1">
              <a:defRPr/>
            </a:pPr>
            <a:r>
              <a:rPr lang="en-US" dirty="0"/>
              <a:t>Parameter</a:t>
            </a:r>
          </a:p>
        </p:txBody>
      </p:sp>
      <p:sp>
        <p:nvSpPr>
          <p:cNvPr id="17413" name="Content Placeholder 4"/>
          <p:cNvSpPr>
            <a:spLocks noGrp="1"/>
          </p:cNvSpPr>
          <p:nvPr>
            <p:ph sz="half" idx="2"/>
          </p:nvPr>
        </p:nvSpPr>
        <p:spPr>
          <a:xfrm>
            <a:off x="914400" y="2767584"/>
            <a:ext cx="3733800" cy="3785616"/>
          </a:xfrm>
        </p:spPr>
        <p:txBody>
          <a:bodyPr/>
          <a:lstStyle/>
          <a:p>
            <a:pPr eaLnBrk="1" hangingPunct="1"/>
            <a:r>
              <a:rPr lang="en-US"/>
              <a:t>is a numerical description of a particular population characteristic </a:t>
            </a:r>
          </a:p>
          <a:p>
            <a:pPr eaLnBrk="1" hangingPunct="1"/>
            <a:r>
              <a:rPr lang="en-US"/>
              <a:t>is a fixed number, BUT it is often impossible or impractical to determine it precisely (because of human limitations, usually the best we can do is estimate a population’s true parameter) </a:t>
            </a:r>
          </a:p>
          <a:p>
            <a:pPr eaLnBrk="1" hangingPunct="1"/>
            <a:endParaRPr lang="en-US"/>
          </a:p>
        </p:txBody>
      </p:sp>
      <p:sp>
        <p:nvSpPr>
          <p:cNvPr id="4" name="Text Placeholder 3"/>
          <p:cNvSpPr>
            <a:spLocks noGrp="1"/>
          </p:cNvSpPr>
          <p:nvPr>
            <p:ph type="body" sz="quarter" idx="3"/>
          </p:nvPr>
        </p:nvSpPr>
        <p:spPr>
          <a:xfrm>
            <a:off x="4972929" y="1770419"/>
            <a:ext cx="3733800" cy="457200"/>
          </a:xfrm>
        </p:spPr>
        <p:txBody>
          <a:bodyPr/>
          <a:lstStyle/>
          <a:p>
            <a:pPr eaLnBrk="1" hangingPunct="1">
              <a:defRPr/>
            </a:pPr>
            <a:r>
              <a:rPr lang="en-US" dirty="0"/>
              <a:t>Statistic</a:t>
            </a:r>
          </a:p>
        </p:txBody>
      </p:sp>
      <p:sp>
        <p:nvSpPr>
          <p:cNvPr id="17414" name="Content Placeholder 5"/>
          <p:cNvSpPr>
            <a:spLocks noGrp="1"/>
          </p:cNvSpPr>
          <p:nvPr>
            <p:ph sz="quarter" idx="4"/>
          </p:nvPr>
        </p:nvSpPr>
        <p:spPr>
          <a:xfrm>
            <a:off x="4953000" y="2767584"/>
            <a:ext cx="3733800" cy="3099816"/>
          </a:xfrm>
        </p:spPr>
        <p:txBody>
          <a:bodyPr/>
          <a:lstStyle/>
          <a:p>
            <a:pPr eaLnBrk="1" hangingPunct="1"/>
            <a:r>
              <a:rPr lang="en-US" dirty="0"/>
              <a:t>is the actual numerical description of a particular sample</a:t>
            </a:r>
          </a:p>
          <a:p>
            <a:pPr eaLnBrk="1" hangingPunct="1"/>
            <a:r>
              <a:rPr lang="en-US" dirty="0"/>
              <a:t>can vary from sample to sample  </a:t>
            </a:r>
          </a:p>
          <a:p>
            <a:r>
              <a:rPr lang="en-US" dirty="0"/>
              <a:t>The sample must contain the characteristics of the population in order to be a </a:t>
            </a:r>
            <a:r>
              <a:rPr lang="en-US" b="1" dirty="0"/>
              <a:t>representative sample. </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68096" y="585216"/>
            <a:ext cx="7290054" cy="938784"/>
          </a:xfrm>
        </p:spPr>
        <p:txBody>
          <a:bodyPr/>
          <a:lstStyle/>
          <a:p>
            <a:pPr eaLnBrk="1" hangingPunct="1"/>
            <a:r>
              <a:rPr lang="en-US" dirty="0"/>
              <a:t>Population </a:t>
            </a:r>
            <a:r>
              <a:rPr lang="en-US" dirty="0" err="1"/>
              <a:t>vs</a:t>
            </a:r>
            <a:r>
              <a:rPr lang="en-US" dirty="0"/>
              <a:t> Sample   </a:t>
            </a:r>
          </a:p>
        </p:txBody>
      </p:sp>
      <p:graphicFrame>
        <p:nvGraphicFramePr>
          <p:cNvPr id="4" name="Content Placeholder 3"/>
          <p:cNvGraphicFramePr>
            <a:graphicFrameLocks noGrp="1"/>
          </p:cNvGraphicFramePr>
          <p:nvPr>
            <p:ph idx="1"/>
          </p:nvPr>
        </p:nvGraphicFramePr>
        <p:xfrm>
          <a:off x="533400" y="1447800"/>
          <a:ext cx="8382000" cy="4999285"/>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609683">
                <a:tc>
                  <a:txBody>
                    <a:bodyPr/>
                    <a:lstStyle/>
                    <a:p>
                      <a:r>
                        <a:rPr lang="en-US" sz="2800" dirty="0"/>
                        <a:t>POPULATION</a:t>
                      </a:r>
                    </a:p>
                  </a:txBody>
                  <a:tcPr marT="45726" marB="45726"/>
                </a:tc>
                <a:tc>
                  <a:txBody>
                    <a:bodyPr/>
                    <a:lstStyle/>
                    <a:p>
                      <a:r>
                        <a:rPr lang="en-US" sz="2800" dirty="0"/>
                        <a:t>SAMPLE</a:t>
                      </a:r>
                    </a:p>
                  </a:txBody>
                  <a:tcPr marT="45726" marB="45726"/>
                </a:tc>
                <a:extLst>
                  <a:ext uri="{0D108BD9-81ED-4DB2-BD59-A6C34878D82A}">
                    <a16:rowId xmlns:a16="http://schemas.microsoft.com/office/drawing/2014/main" val="10000"/>
                  </a:ext>
                </a:extLst>
              </a:tr>
              <a:tr h="609683">
                <a:tc>
                  <a:txBody>
                    <a:bodyPr/>
                    <a:lstStyle/>
                    <a:p>
                      <a:r>
                        <a:rPr lang="en-US" sz="2800" b="1" dirty="0"/>
                        <a:t>Whole</a:t>
                      </a:r>
                      <a:r>
                        <a:rPr lang="en-US" sz="2800" baseline="0" dirty="0"/>
                        <a:t> group</a:t>
                      </a:r>
                      <a:endParaRPr lang="en-US" sz="2800" dirty="0"/>
                    </a:p>
                  </a:txBody>
                  <a:tcPr marT="45726" marB="45726"/>
                </a:tc>
                <a:tc>
                  <a:txBody>
                    <a:bodyPr/>
                    <a:lstStyle/>
                    <a:p>
                      <a:r>
                        <a:rPr lang="en-US" sz="2800" b="1" dirty="0"/>
                        <a:t>Part</a:t>
                      </a:r>
                      <a:r>
                        <a:rPr lang="en-US" sz="2800" dirty="0"/>
                        <a:t> of the group</a:t>
                      </a:r>
                    </a:p>
                  </a:txBody>
                  <a:tcPr marT="45726" marB="45726"/>
                </a:tc>
                <a:extLst>
                  <a:ext uri="{0D108BD9-81ED-4DB2-BD59-A6C34878D82A}">
                    <a16:rowId xmlns:a16="http://schemas.microsoft.com/office/drawing/2014/main" val="10001"/>
                  </a:ext>
                </a:extLst>
              </a:tr>
              <a:tr h="609683">
                <a:tc>
                  <a:txBody>
                    <a:bodyPr/>
                    <a:lstStyle/>
                    <a:p>
                      <a:r>
                        <a:rPr lang="en-US" sz="2800" dirty="0"/>
                        <a:t>Group</a:t>
                      </a:r>
                      <a:r>
                        <a:rPr lang="en-US" sz="2800" baseline="0" dirty="0"/>
                        <a:t> </a:t>
                      </a:r>
                      <a:r>
                        <a:rPr lang="en-US" sz="2800" b="1" baseline="0" dirty="0"/>
                        <a:t>I want to know </a:t>
                      </a:r>
                      <a:r>
                        <a:rPr lang="en-US" sz="2800" baseline="0" dirty="0"/>
                        <a:t>about</a:t>
                      </a:r>
                      <a:endParaRPr lang="en-US" sz="2800" dirty="0"/>
                    </a:p>
                  </a:txBody>
                  <a:tcPr marT="45726" marB="45726"/>
                </a:tc>
                <a:tc>
                  <a:txBody>
                    <a:bodyPr/>
                    <a:lstStyle/>
                    <a:p>
                      <a:r>
                        <a:rPr lang="en-US" sz="2800" dirty="0"/>
                        <a:t>Group </a:t>
                      </a:r>
                      <a:r>
                        <a:rPr lang="en-US" sz="2800" b="1" dirty="0"/>
                        <a:t>I do know</a:t>
                      </a:r>
                      <a:r>
                        <a:rPr lang="en-US" sz="2800" b="1" baseline="0" dirty="0"/>
                        <a:t> </a:t>
                      </a:r>
                      <a:r>
                        <a:rPr lang="en-US" sz="2800" baseline="0" dirty="0"/>
                        <a:t>about</a:t>
                      </a:r>
                      <a:endParaRPr lang="en-US" sz="2800" dirty="0"/>
                    </a:p>
                  </a:txBody>
                  <a:tcPr marT="45726" marB="45726"/>
                </a:tc>
                <a:extLst>
                  <a:ext uri="{0D108BD9-81ED-4DB2-BD59-A6C34878D82A}">
                    <a16:rowId xmlns:a16="http://schemas.microsoft.com/office/drawing/2014/main" val="10002"/>
                  </a:ext>
                </a:extLst>
              </a:tr>
              <a:tr h="945009">
                <a:tc>
                  <a:txBody>
                    <a:bodyPr/>
                    <a:lstStyle/>
                    <a:p>
                      <a:r>
                        <a:rPr lang="en-US" sz="2800" dirty="0"/>
                        <a:t>Characteristics</a:t>
                      </a:r>
                      <a:r>
                        <a:rPr lang="en-US" sz="2800" baseline="0" dirty="0"/>
                        <a:t> are called </a:t>
                      </a:r>
                      <a:r>
                        <a:rPr lang="en-US" sz="2800" b="1" baseline="0" dirty="0"/>
                        <a:t>parameters</a:t>
                      </a:r>
                      <a:endParaRPr lang="en-US" sz="2800" b="1" dirty="0"/>
                    </a:p>
                  </a:txBody>
                  <a:tcPr marT="45726" marB="45726"/>
                </a:tc>
                <a:tc>
                  <a:txBody>
                    <a:bodyPr/>
                    <a:lstStyle/>
                    <a:p>
                      <a:r>
                        <a:rPr lang="en-US" sz="2800" dirty="0"/>
                        <a:t>Characteristics are called </a:t>
                      </a:r>
                      <a:r>
                        <a:rPr lang="en-US" sz="2800" b="1" dirty="0"/>
                        <a:t>statistics</a:t>
                      </a:r>
                    </a:p>
                  </a:txBody>
                  <a:tcPr marT="45726" marB="45726"/>
                </a:tc>
                <a:extLst>
                  <a:ext uri="{0D108BD9-81ED-4DB2-BD59-A6C34878D82A}">
                    <a16:rowId xmlns:a16="http://schemas.microsoft.com/office/drawing/2014/main" val="10003"/>
                  </a:ext>
                </a:extLst>
              </a:tr>
              <a:tr h="945009">
                <a:tc>
                  <a:txBody>
                    <a:bodyPr/>
                    <a:lstStyle/>
                    <a:p>
                      <a:r>
                        <a:rPr lang="en-US" sz="2800" dirty="0"/>
                        <a:t>Parameters are generally </a:t>
                      </a:r>
                      <a:r>
                        <a:rPr lang="en-US" sz="2800" b="1" dirty="0"/>
                        <a:t>unknown</a:t>
                      </a:r>
                    </a:p>
                  </a:txBody>
                  <a:tcPr marT="45726" marB="45726"/>
                </a:tc>
                <a:tc>
                  <a:txBody>
                    <a:bodyPr/>
                    <a:lstStyle/>
                    <a:p>
                      <a:r>
                        <a:rPr lang="en-US" sz="2800" dirty="0"/>
                        <a:t>Statistics</a:t>
                      </a:r>
                      <a:r>
                        <a:rPr lang="en-US" sz="2800" baseline="0" dirty="0"/>
                        <a:t> are always </a:t>
                      </a:r>
                      <a:r>
                        <a:rPr lang="en-US" sz="2800" b="1" baseline="0" dirty="0"/>
                        <a:t>known</a:t>
                      </a:r>
                      <a:endParaRPr lang="en-US" sz="2800" b="1" dirty="0"/>
                    </a:p>
                  </a:txBody>
                  <a:tcPr marT="45726" marB="45726"/>
                </a:tc>
                <a:extLst>
                  <a:ext uri="{0D108BD9-81ED-4DB2-BD59-A6C34878D82A}">
                    <a16:rowId xmlns:a16="http://schemas.microsoft.com/office/drawing/2014/main" val="10004"/>
                  </a:ext>
                </a:extLst>
              </a:tr>
              <a:tr h="945009">
                <a:tc>
                  <a:txBody>
                    <a:bodyPr/>
                    <a:lstStyle/>
                    <a:p>
                      <a:r>
                        <a:rPr lang="en-US" sz="2800" dirty="0"/>
                        <a:t>Parameter is </a:t>
                      </a:r>
                      <a:r>
                        <a:rPr lang="en-US" sz="2800" b="1" dirty="0"/>
                        <a:t>fixed</a:t>
                      </a:r>
                    </a:p>
                  </a:txBody>
                  <a:tcPr marT="45726" marB="45726"/>
                </a:tc>
                <a:tc>
                  <a:txBody>
                    <a:bodyPr/>
                    <a:lstStyle/>
                    <a:p>
                      <a:r>
                        <a:rPr lang="en-US" sz="2800" dirty="0"/>
                        <a:t>Statistics </a:t>
                      </a:r>
                      <a:r>
                        <a:rPr lang="en-US" sz="2800" b="1" dirty="0"/>
                        <a:t>change</a:t>
                      </a:r>
                      <a:r>
                        <a:rPr lang="en-US" sz="2800" dirty="0"/>
                        <a:t> with the sample</a:t>
                      </a:r>
                    </a:p>
                  </a:txBody>
                  <a:tcPr marT="45726" marB="45726"/>
                </a:tc>
                <a:extLst>
                  <a:ext uri="{0D108BD9-81ED-4DB2-BD59-A6C34878D82A}">
                    <a16:rowId xmlns:a16="http://schemas.microsoft.com/office/drawing/2014/main" val="10005"/>
                  </a:ext>
                </a:extLst>
              </a:tr>
            </a:tbl>
          </a:graphicData>
        </a:graphic>
      </p:graphicFrame>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t>Examples</a:t>
            </a:r>
          </a:p>
        </p:txBody>
      </p:sp>
      <p:sp>
        <p:nvSpPr>
          <p:cNvPr id="3" name="Content Placeholder 2"/>
          <p:cNvSpPr>
            <a:spLocks noGrp="1"/>
          </p:cNvSpPr>
          <p:nvPr>
            <p:ph idx="1"/>
          </p:nvPr>
        </p:nvSpPr>
        <p:spPr/>
        <p:txBody>
          <a:bodyPr>
            <a:normAutofit lnSpcReduction="10000"/>
          </a:bodyPr>
          <a:lstStyle/>
          <a:p>
            <a:pPr eaLnBrk="1" hangingPunct="1">
              <a:defRPr/>
            </a:pPr>
            <a:r>
              <a:rPr lang="en-US" sz="3200" dirty="0"/>
              <a:t>Determine whether the statement describes a population or sample: </a:t>
            </a:r>
          </a:p>
          <a:p>
            <a:pPr marL="833438" lvl="1" indent="-514350" eaLnBrk="1" hangingPunct="1">
              <a:buFont typeface="+mj-lt"/>
              <a:buAutoNum type="arabicPeriod"/>
              <a:defRPr/>
            </a:pPr>
            <a:r>
              <a:rPr lang="en-US" sz="3200" dirty="0"/>
              <a:t>The ACT score of all students in Mrs. Ralston’s MATH 2200 class</a:t>
            </a:r>
          </a:p>
          <a:p>
            <a:pPr marL="833438" lvl="1" indent="-514350" eaLnBrk="1" hangingPunct="1">
              <a:buFont typeface="+mj-lt"/>
              <a:buAutoNum type="arabicPeriod"/>
              <a:defRPr/>
            </a:pPr>
            <a:r>
              <a:rPr lang="en-US" sz="3200" dirty="0"/>
              <a:t>The television shows watched by 1045 families from across the US for the Nielsen ratings</a:t>
            </a:r>
          </a:p>
          <a:p>
            <a:pPr marL="833438" lvl="1" indent="-514350" eaLnBrk="1" hangingPunct="1">
              <a:buFont typeface="+mj-lt"/>
              <a:buAutoNum type="arabicPeriod"/>
              <a:defRPr/>
            </a:pPr>
            <a:r>
              <a:rPr lang="en-US" sz="3200" dirty="0"/>
              <a:t>The height of 15 out of 30 plants in a green house</a:t>
            </a:r>
          </a:p>
          <a:p>
            <a:pPr marL="319088" lvl="1" indent="0" eaLnBrk="1" hangingPunct="1">
              <a:buFont typeface="Wingdings 2" pitchFamily="18" charset="2"/>
              <a:buNone/>
              <a:defRPr/>
            </a:pPr>
            <a:endParaRPr lang="en-US" sz="3200"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t>Examples</a:t>
            </a:r>
          </a:p>
        </p:txBody>
      </p:sp>
      <p:sp>
        <p:nvSpPr>
          <p:cNvPr id="20483" name="Content Placeholder 2"/>
          <p:cNvSpPr>
            <a:spLocks noGrp="1"/>
          </p:cNvSpPr>
          <p:nvPr>
            <p:ph idx="1"/>
          </p:nvPr>
        </p:nvSpPr>
        <p:spPr/>
        <p:txBody>
          <a:bodyPr>
            <a:normAutofit fontScale="92500" lnSpcReduction="10000"/>
          </a:bodyPr>
          <a:lstStyle/>
          <a:p>
            <a:pPr eaLnBrk="1" hangingPunct="1"/>
            <a:r>
              <a:rPr lang="en-US" sz="2800"/>
              <a:t>For each scenario, identify the population being studied and the sample chosen</a:t>
            </a:r>
          </a:p>
          <a:p>
            <a:pPr marL="833438" lvl="1" indent="-514350" eaLnBrk="1" hangingPunct="1">
              <a:buFont typeface="Franklin Gothic Book" pitchFamily="34" charset="0"/>
              <a:buAutoNum type="arabicPeriod" startAt="4"/>
            </a:pPr>
            <a:r>
              <a:rPr lang="en-US" sz="2800"/>
              <a:t>An education professor wants to know the hometowns of students attending  Yale University.   She obtains a list of registered students from the registrar’s office and randomly chooses 300 students to survey. </a:t>
            </a:r>
          </a:p>
          <a:p>
            <a:pPr marL="833438" lvl="1" indent="-514350" eaLnBrk="1" hangingPunct="1">
              <a:buFont typeface="Franklin Gothic Book" pitchFamily="34" charset="0"/>
              <a:buAutoNum type="arabicPeriod" startAt="5"/>
            </a:pPr>
            <a:r>
              <a:rPr lang="en-US" sz="2800"/>
              <a:t>A hotel chain wants to build a new facility.   The board of directors uses a list of the top 100 vacation spots in America and visits 20 of the cities on the list to determine their feasibility as the new hotel’s location. </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t>Examples</a:t>
            </a:r>
          </a:p>
        </p:txBody>
      </p:sp>
      <p:sp>
        <p:nvSpPr>
          <p:cNvPr id="3" name="Content Placeholder 2"/>
          <p:cNvSpPr>
            <a:spLocks noGrp="1"/>
          </p:cNvSpPr>
          <p:nvPr>
            <p:ph idx="1"/>
          </p:nvPr>
        </p:nvSpPr>
        <p:spPr>
          <a:xfrm>
            <a:off x="768096" y="1905000"/>
            <a:ext cx="7290055" cy="4404360"/>
          </a:xfrm>
        </p:spPr>
        <p:txBody>
          <a:bodyPr>
            <a:normAutofit fontScale="85000" lnSpcReduction="20000"/>
          </a:bodyPr>
          <a:lstStyle/>
          <a:p>
            <a:pPr eaLnBrk="1" hangingPunct="1">
              <a:defRPr/>
            </a:pPr>
            <a:r>
              <a:rPr lang="en-US" sz="2800" dirty="0"/>
              <a:t>Identify if  the numerical value in each statement describes a parameter or statistic</a:t>
            </a:r>
          </a:p>
          <a:p>
            <a:pPr eaLnBrk="1" hangingPunct="1">
              <a:defRPr/>
            </a:pPr>
            <a:endParaRPr lang="en-US" sz="2800" dirty="0"/>
          </a:p>
          <a:p>
            <a:pPr marL="833438" lvl="1" indent="-514350" eaLnBrk="1" hangingPunct="1">
              <a:buFont typeface="+mj-lt"/>
              <a:buAutoNum type="arabicPeriod" startAt="6"/>
              <a:defRPr/>
            </a:pPr>
            <a:r>
              <a:rPr lang="en-US" sz="2800" dirty="0"/>
              <a:t>Thirty-five percent of all graduating seniors from Kennesaw State University receive a degree in business.</a:t>
            </a:r>
          </a:p>
          <a:p>
            <a:pPr lvl="1" eaLnBrk="1" hangingPunct="1">
              <a:defRPr/>
            </a:pPr>
            <a:endParaRPr lang="en-US" sz="2800" dirty="0"/>
          </a:p>
          <a:p>
            <a:pPr marL="833438" lvl="1" indent="-514350" eaLnBrk="1" hangingPunct="1">
              <a:buFont typeface="+mj-lt"/>
              <a:buAutoNum type="arabicPeriod" startAt="7"/>
              <a:defRPr/>
            </a:pPr>
            <a:r>
              <a:rPr lang="en-US" sz="2800" dirty="0"/>
              <a:t>The average height of a sample of men entering the armed forces is 6.1 feet. </a:t>
            </a:r>
          </a:p>
          <a:p>
            <a:pPr lvl="1" eaLnBrk="1" hangingPunct="1">
              <a:defRPr/>
            </a:pPr>
            <a:endParaRPr lang="en-US" sz="2800" dirty="0"/>
          </a:p>
          <a:p>
            <a:pPr marL="833438" lvl="1" indent="-514350" eaLnBrk="1" hangingPunct="1">
              <a:buFont typeface="+mj-lt"/>
              <a:buAutoNum type="arabicPeriod" startAt="8"/>
              <a:defRPr/>
            </a:pPr>
            <a:r>
              <a:rPr lang="en-US" sz="2800" dirty="0"/>
              <a:t>The students in Mrs. Ralston’s Math 1111 classes have an average of 2.5 siblings</a:t>
            </a:r>
          </a:p>
          <a:p>
            <a:pPr lvl="1" eaLnBrk="1" hangingPunct="1">
              <a:defRPr/>
            </a:pPr>
            <a:endParaRPr lang="en-US" dirty="0"/>
          </a:p>
          <a:p>
            <a:pPr marL="319088" lvl="1" indent="0" eaLnBrk="1" hangingPunct="1">
              <a:buFont typeface="Wingdings 2" pitchFamily="18" charset="2"/>
              <a:buNone/>
              <a:defRPr/>
            </a:pPr>
            <a:r>
              <a:rPr lang="en-US" dirty="0"/>
              <a:t> </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dirty="0"/>
              <a:t>Two Branches of Statistics</a:t>
            </a:r>
          </a:p>
        </p:txBody>
      </p:sp>
      <p:sp>
        <p:nvSpPr>
          <p:cNvPr id="2" name="Text Placeholder 1"/>
          <p:cNvSpPr>
            <a:spLocks noGrp="1"/>
          </p:cNvSpPr>
          <p:nvPr>
            <p:ph type="body" idx="1"/>
          </p:nvPr>
        </p:nvSpPr>
        <p:spPr>
          <a:xfrm>
            <a:off x="914400" y="1447800"/>
            <a:ext cx="3733800" cy="609600"/>
          </a:xfrm>
        </p:spPr>
        <p:txBody>
          <a:bodyPr/>
          <a:lstStyle/>
          <a:p>
            <a:pPr eaLnBrk="1" hangingPunct="1">
              <a:defRPr/>
            </a:pPr>
            <a:r>
              <a:rPr lang="en-US" dirty="0"/>
              <a:t>Descriptive Statistics</a:t>
            </a:r>
          </a:p>
        </p:txBody>
      </p:sp>
      <p:sp>
        <p:nvSpPr>
          <p:cNvPr id="3" name="Content Placeholder 2"/>
          <p:cNvSpPr>
            <a:spLocks noGrp="1"/>
          </p:cNvSpPr>
          <p:nvPr>
            <p:ph sz="half" idx="2"/>
          </p:nvPr>
        </p:nvSpPr>
        <p:spPr>
          <a:xfrm>
            <a:off x="914400" y="2057400"/>
            <a:ext cx="3733800" cy="4648200"/>
          </a:xfrm>
        </p:spPr>
        <p:txBody>
          <a:bodyPr/>
          <a:lstStyle/>
          <a:p>
            <a:pPr eaLnBrk="1" hangingPunct="1"/>
            <a:r>
              <a:rPr lang="en-US" dirty="0"/>
              <a:t>As a science, involves the collection, organization, summarization, and presentation of data</a:t>
            </a:r>
          </a:p>
          <a:p>
            <a:pPr eaLnBrk="1" hangingPunct="1"/>
            <a:r>
              <a:rPr lang="en-US" dirty="0"/>
              <a:t>Involves raw data, as well as graphs, tables, and numerical summaries</a:t>
            </a:r>
          </a:p>
          <a:p>
            <a:pPr eaLnBrk="1" hangingPunct="1"/>
            <a:r>
              <a:rPr lang="en-US" dirty="0"/>
              <a:t>“Just the facts” </a:t>
            </a:r>
            <a:endParaRPr lang="en-US" sz="800" dirty="0"/>
          </a:p>
          <a:p>
            <a:pPr eaLnBrk="1" hangingPunct="1"/>
            <a:r>
              <a:rPr lang="en-US" dirty="0"/>
              <a:t>Refer to sample without making any assumptions about the population</a:t>
            </a:r>
          </a:p>
          <a:p>
            <a:pPr eaLnBrk="1" hangingPunct="1"/>
            <a:endParaRPr lang="en-US" dirty="0"/>
          </a:p>
          <a:p>
            <a:pPr eaLnBrk="1" hangingPunct="1"/>
            <a:endParaRPr lang="en-US" dirty="0"/>
          </a:p>
          <a:p>
            <a:pPr eaLnBrk="1" hangingPunct="1"/>
            <a:endParaRPr lang="en-US" dirty="0"/>
          </a:p>
        </p:txBody>
      </p:sp>
      <p:sp>
        <p:nvSpPr>
          <p:cNvPr id="5" name="Text Placeholder 4"/>
          <p:cNvSpPr>
            <a:spLocks noGrp="1"/>
          </p:cNvSpPr>
          <p:nvPr>
            <p:ph type="body" sz="quarter" idx="3"/>
          </p:nvPr>
        </p:nvSpPr>
        <p:spPr>
          <a:xfrm>
            <a:off x="4953000" y="1447800"/>
            <a:ext cx="3733800" cy="533400"/>
          </a:xfrm>
        </p:spPr>
        <p:txBody>
          <a:bodyPr/>
          <a:lstStyle/>
          <a:p>
            <a:pPr eaLnBrk="1" hangingPunct="1">
              <a:defRPr/>
            </a:pPr>
            <a:r>
              <a:rPr lang="en-US" dirty="0"/>
              <a:t>Inferential Statistics</a:t>
            </a:r>
          </a:p>
        </p:txBody>
      </p:sp>
      <p:sp>
        <p:nvSpPr>
          <p:cNvPr id="4" name="Content Placeholder 3"/>
          <p:cNvSpPr>
            <a:spLocks noGrp="1"/>
          </p:cNvSpPr>
          <p:nvPr>
            <p:ph sz="quarter" idx="4"/>
          </p:nvPr>
        </p:nvSpPr>
        <p:spPr>
          <a:xfrm>
            <a:off x="4648200" y="2084832"/>
            <a:ext cx="3409950" cy="4224528"/>
          </a:xfrm>
        </p:spPr>
        <p:txBody>
          <a:bodyPr/>
          <a:lstStyle/>
          <a:p>
            <a:pPr eaLnBrk="1" hangingPunct="1"/>
            <a:r>
              <a:rPr lang="en-US" dirty="0"/>
              <a:t>As a science, involves using descriptive statistics to estimate population parameters</a:t>
            </a:r>
          </a:p>
          <a:p>
            <a:pPr eaLnBrk="1" hangingPunct="1"/>
            <a:r>
              <a:rPr lang="en-US" dirty="0"/>
              <a:t>Deals with interpretation of the information collected </a:t>
            </a:r>
          </a:p>
          <a:p>
            <a:pPr eaLnBrk="1" hangingPunct="1"/>
            <a:r>
              <a:rPr lang="en-US" dirty="0"/>
              <a:t>Usually used in conjunction with descriptive statistics within a statistical study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6"/>
          <p:cNvSpPr>
            <a:spLocks noGrp="1"/>
          </p:cNvSpPr>
          <p:nvPr>
            <p:ph type="title"/>
          </p:nvPr>
        </p:nvSpPr>
        <p:spPr/>
        <p:txBody>
          <a:bodyPr/>
          <a:lstStyle/>
          <a:p>
            <a:pPr eaLnBrk="1" hangingPunct="1"/>
            <a:r>
              <a:rPr lang="en-US"/>
              <a:t>Examples</a:t>
            </a:r>
          </a:p>
        </p:txBody>
      </p:sp>
      <p:sp>
        <p:nvSpPr>
          <p:cNvPr id="23555" name="Content Placeholder 7"/>
          <p:cNvSpPr>
            <a:spLocks noGrp="1"/>
          </p:cNvSpPr>
          <p:nvPr>
            <p:ph idx="1"/>
          </p:nvPr>
        </p:nvSpPr>
        <p:spPr>
          <a:xfrm>
            <a:off x="768096" y="1828800"/>
            <a:ext cx="7290055" cy="4480560"/>
          </a:xfrm>
        </p:spPr>
        <p:txBody>
          <a:bodyPr/>
          <a:lstStyle/>
          <a:p>
            <a:pPr eaLnBrk="1" hangingPunct="1"/>
            <a:r>
              <a:rPr lang="en-US" sz="2400" dirty="0"/>
              <a:t>Decide if the following statements are examples of descriptive or inferential statistics: </a:t>
            </a:r>
          </a:p>
          <a:p>
            <a:pPr eaLnBrk="1" hangingPunct="1"/>
            <a:endParaRPr lang="en-US" sz="2400" dirty="0"/>
          </a:p>
          <a:p>
            <a:pPr marL="776288" lvl="1" indent="-457200" eaLnBrk="1" hangingPunct="1">
              <a:buFont typeface="Franklin Gothic Book" pitchFamily="34" charset="0"/>
              <a:buAutoNum type="arabicPeriod" startAt="9"/>
            </a:pPr>
            <a:r>
              <a:rPr lang="en-US" sz="2400" dirty="0"/>
              <a:t>Eighty-two percent of the employees from a small local company attended the annual company picnic. </a:t>
            </a:r>
          </a:p>
          <a:p>
            <a:pPr marL="776288" lvl="1" indent="-457200" eaLnBrk="1" hangingPunct="1">
              <a:buFont typeface="Franklin Gothic Book" pitchFamily="34" charset="0"/>
              <a:buAutoNum type="arabicPeriod" startAt="9"/>
            </a:pPr>
            <a:r>
              <a:rPr lang="en-US" sz="2400" dirty="0"/>
              <a:t>The average age of entering freshman at the University of Georgia is 20.8 years old, based on the information from the registrar’s office. </a:t>
            </a:r>
          </a:p>
          <a:p>
            <a:pPr marL="776288" lvl="1" indent="-457200" eaLnBrk="1" hangingPunct="1">
              <a:buFont typeface="Franklin Gothic Book" pitchFamily="34" charset="0"/>
              <a:buAutoNum type="arabicPeriod" startAt="11"/>
            </a:pPr>
            <a:r>
              <a:rPr lang="en-US" sz="2400" dirty="0"/>
              <a:t>The average number of vacationers spend in national parks during the summer months is 4.5 hours. </a:t>
            </a:r>
          </a:p>
          <a:p>
            <a:pPr marL="776288" lvl="1" indent="-457200" eaLnBrk="1" hangingPunct="1">
              <a:buFont typeface="Franklin Gothic Book" pitchFamily="34" charset="0"/>
              <a:buAutoNum type="arabicPeriod" startAt="11"/>
            </a:pPr>
            <a:endParaRPr lang="en-US"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t> 		</a:t>
            </a:r>
          </a:p>
        </p:txBody>
      </p:sp>
      <p:sp>
        <p:nvSpPr>
          <p:cNvPr id="3" name="Content Placeholder 2"/>
          <p:cNvSpPr>
            <a:spLocks noGrp="1"/>
          </p:cNvSpPr>
          <p:nvPr>
            <p:ph idx="1"/>
          </p:nvPr>
        </p:nvSpPr>
        <p:spPr>
          <a:xfrm>
            <a:off x="685800" y="304800"/>
            <a:ext cx="7772400" cy="6705600"/>
          </a:xfrm>
        </p:spPr>
        <p:txBody>
          <a:bodyPr/>
          <a:lstStyle/>
          <a:p>
            <a:pPr marL="0" indent="0">
              <a:buNone/>
              <a:defRPr/>
            </a:pPr>
            <a:endParaRPr lang="en-US" sz="3200" b="1" dirty="0"/>
          </a:p>
          <a:p>
            <a:pPr>
              <a:defRPr/>
            </a:pPr>
            <a:r>
              <a:rPr lang="en-US" sz="2400" b="1" dirty="0"/>
              <a:t>ANSWERS: </a:t>
            </a:r>
          </a:p>
          <a:p>
            <a:pPr marL="833438" lvl="1" indent="-514350">
              <a:buFont typeface="+mj-lt"/>
              <a:buAutoNum type="arabicPeriod"/>
              <a:defRPr/>
            </a:pPr>
            <a:r>
              <a:rPr lang="en-US" sz="2000" b="1" dirty="0"/>
              <a:t>Population			</a:t>
            </a:r>
          </a:p>
          <a:p>
            <a:pPr marL="833438" lvl="1" indent="-514350">
              <a:buFont typeface="+mj-lt"/>
              <a:buAutoNum type="arabicPeriod"/>
              <a:defRPr/>
            </a:pPr>
            <a:r>
              <a:rPr lang="en-US" sz="2000" b="1" dirty="0"/>
              <a:t>Sample</a:t>
            </a:r>
          </a:p>
          <a:p>
            <a:pPr marL="833438" lvl="1" indent="-514350">
              <a:buFont typeface="+mj-lt"/>
              <a:buAutoNum type="arabicPeriod"/>
              <a:defRPr/>
            </a:pPr>
            <a:r>
              <a:rPr lang="en-US" sz="2000" b="1" dirty="0"/>
              <a:t>Sample</a:t>
            </a:r>
          </a:p>
          <a:p>
            <a:pPr marL="833438" lvl="1" indent="-514350">
              <a:buFont typeface="+mj-lt"/>
              <a:buAutoNum type="arabicPeriod"/>
              <a:defRPr/>
            </a:pPr>
            <a:r>
              <a:rPr lang="en-US" sz="2000" b="1" dirty="0"/>
              <a:t>P:  All registered students </a:t>
            </a:r>
          </a:p>
          <a:p>
            <a:pPr marL="319088" lvl="1" indent="0">
              <a:buFont typeface="Wingdings 2" pitchFamily="18" charset="2"/>
              <a:buNone/>
              <a:defRPr/>
            </a:pPr>
            <a:r>
              <a:rPr lang="en-US" sz="2000" b="1" dirty="0"/>
              <a:t>	S:  300 students selected</a:t>
            </a:r>
          </a:p>
          <a:p>
            <a:pPr marL="776288" lvl="1" indent="-457200">
              <a:buFont typeface="+mj-lt"/>
              <a:buAutoNum type="arabicPeriod" startAt="5"/>
              <a:defRPr/>
            </a:pPr>
            <a:r>
              <a:rPr lang="en-US" sz="2000" b="1" dirty="0"/>
              <a:t>P:  Top 100 Vacation Spots in America</a:t>
            </a:r>
          </a:p>
          <a:p>
            <a:pPr marL="319088" lvl="1" indent="0">
              <a:buFont typeface="Wingdings 2" pitchFamily="18" charset="2"/>
              <a:buNone/>
              <a:defRPr/>
            </a:pPr>
            <a:r>
              <a:rPr lang="en-US" sz="2000" b="1" dirty="0"/>
              <a:t>       S:  20 cities selected</a:t>
            </a:r>
          </a:p>
          <a:p>
            <a:pPr marL="776288" lvl="1" indent="-457200">
              <a:buFont typeface="+mj-lt"/>
              <a:buAutoNum type="arabicPeriod" startAt="6"/>
              <a:defRPr/>
            </a:pPr>
            <a:r>
              <a:rPr lang="en-US" sz="2000" b="1" dirty="0"/>
              <a:t>Parameter</a:t>
            </a:r>
          </a:p>
          <a:p>
            <a:pPr marL="776288" lvl="1" indent="-457200">
              <a:buFont typeface="+mj-lt"/>
              <a:buAutoNum type="arabicPeriod" startAt="6"/>
              <a:defRPr/>
            </a:pPr>
            <a:r>
              <a:rPr lang="en-US" sz="2000" b="1" dirty="0"/>
              <a:t>Statistic</a:t>
            </a:r>
          </a:p>
          <a:p>
            <a:pPr marL="776288" lvl="1" indent="-457200">
              <a:buFont typeface="+mj-lt"/>
              <a:buAutoNum type="arabicPeriod" startAt="6"/>
              <a:defRPr/>
            </a:pPr>
            <a:r>
              <a:rPr lang="en-US" sz="2000" b="1" dirty="0"/>
              <a:t>Parameter</a:t>
            </a:r>
          </a:p>
          <a:p>
            <a:pPr marL="776288" lvl="1" indent="-457200">
              <a:buFont typeface="+mj-lt"/>
              <a:buAutoNum type="arabicPeriod" startAt="6"/>
              <a:defRPr/>
            </a:pPr>
            <a:r>
              <a:rPr lang="en-US" sz="2000" b="1" dirty="0"/>
              <a:t>Descriptive Statistics</a:t>
            </a:r>
          </a:p>
          <a:p>
            <a:pPr marL="776288" lvl="1" indent="-457200">
              <a:buFont typeface="+mj-lt"/>
              <a:buAutoNum type="arabicPeriod" startAt="6"/>
              <a:defRPr/>
            </a:pPr>
            <a:r>
              <a:rPr lang="en-US" sz="2000" b="1" dirty="0"/>
              <a:t>Descriptive Statistics</a:t>
            </a:r>
          </a:p>
          <a:p>
            <a:pPr marL="776288" lvl="1" indent="-457200">
              <a:buFont typeface="+mj-lt"/>
              <a:buAutoNum type="arabicPeriod" startAt="6"/>
              <a:defRPr/>
            </a:pPr>
            <a:r>
              <a:rPr lang="en-US" sz="2000" b="1" dirty="0"/>
              <a:t>Inferential Statistics	</a:t>
            </a:r>
          </a:p>
          <a:p>
            <a:pPr marL="319088" lvl="1" indent="0">
              <a:buFont typeface="Wingdings 2" pitchFamily="18" charset="2"/>
              <a:buNone/>
              <a:defRPr/>
            </a:pPr>
            <a:endParaRPr lang="en-US" b="1" dirty="0"/>
          </a:p>
          <a:p>
            <a:pPr marL="833438" lvl="1" indent="-514350">
              <a:buFont typeface="+mj-lt"/>
              <a:buAutoNum type="arabicPeriod"/>
              <a:defRPr/>
            </a:pPr>
            <a:endParaRPr lang="en-US" b="1"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t>Outline</a:t>
            </a:r>
          </a:p>
        </p:txBody>
      </p:sp>
      <p:sp>
        <p:nvSpPr>
          <p:cNvPr id="3" name="Content Placeholder 2"/>
          <p:cNvSpPr>
            <a:spLocks noGrp="1"/>
          </p:cNvSpPr>
          <p:nvPr>
            <p:ph idx="1"/>
          </p:nvPr>
        </p:nvSpPr>
        <p:spPr/>
        <p:txBody>
          <a:bodyPr/>
          <a:lstStyle/>
          <a:p>
            <a:pPr eaLnBrk="1" hangingPunct="1"/>
            <a:r>
              <a:rPr lang="en-US" dirty="0"/>
              <a:t> 1.1 Definitions of Statistics, Probability, and Key Terms</a:t>
            </a:r>
          </a:p>
          <a:p>
            <a:pPr eaLnBrk="1" hangingPunct="1"/>
            <a:r>
              <a:rPr lang="en-US" dirty="0"/>
              <a:t> 1.2  Data, Sampling, and Variation in Data and Sampling</a:t>
            </a:r>
          </a:p>
          <a:p>
            <a:pPr eaLnBrk="1" hangingPunct="1"/>
            <a:r>
              <a:rPr lang="en-US" dirty="0"/>
              <a:t> 1.3  Frequency, Frequency Tables, and Levels of Measurement</a:t>
            </a:r>
          </a:p>
          <a:p>
            <a:pPr eaLnBrk="1" hangingPunct="1"/>
            <a:r>
              <a:rPr lang="en-US" dirty="0"/>
              <a:t> 1.4  Experimental Design and Ethics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terms in statistics</a:t>
            </a:r>
          </a:p>
        </p:txBody>
      </p:sp>
      <p:sp>
        <p:nvSpPr>
          <p:cNvPr id="3" name="Content Placeholder 2"/>
          <p:cNvSpPr>
            <a:spLocks noGrp="1"/>
          </p:cNvSpPr>
          <p:nvPr>
            <p:ph idx="1"/>
          </p:nvPr>
        </p:nvSpPr>
        <p:spPr/>
        <p:txBody>
          <a:bodyPr/>
          <a:lstStyle/>
          <a:p>
            <a:r>
              <a:rPr lang="en-US" b="1" dirty="0">
                <a:solidFill>
                  <a:srgbClr val="00B0F0"/>
                </a:solidFill>
              </a:rPr>
              <a:t>Probability</a:t>
            </a:r>
            <a:r>
              <a:rPr lang="en-US" dirty="0"/>
              <a:t> is a mathematical tool used to study randomness. It deals with the chance (the likelihood) of an event occurring. </a:t>
            </a:r>
          </a:p>
          <a:p>
            <a:pPr marL="0" indent="0">
              <a:buNone/>
            </a:pPr>
            <a:r>
              <a:rPr lang="en-US" dirty="0"/>
              <a:t>Two words that come up often in statistics are </a:t>
            </a:r>
            <a:r>
              <a:rPr lang="en-US" b="1" dirty="0">
                <a:solidFill>
                  <a:srgbClr val="00B0F0"/>
                </a:solidFill>
              </a:rPr>
              <a:t>mean</a:t>
            </a:r>
            <a:r>
              <a:rPr lang="en-US" dirty="0"/>
              <a:t> and </a:t>
            </a:r>
            <a:r>
              <a:rPr lang="en-US" b="1" dirty="0">
                <a:solidFill>
                  <a:srgbClr val="00B0F0"/>
                </a:solidFill>
              </a:rPr>
              <a:t>proportion.</a:t>
            </a:r>
            <a:r>
              <a:rPr lang="en-US" dirty="0"/>
              <a:t> </a:t>
            </a:r>
          </a:p>
          <a:p>
            <a:pPr marL="0" indent="0">
              <a:buNone/>
            </a:pPr>
            <a:r>
              <a:rPr lang="en-US" dirty="0"/>
              <a:t>If you were to take three exams in your math classes and obtain scores of 86, 75, and 92, you would calculate your mean score by adding the three exam scores and dividing by three (your mean score would be 84.3 to one decimal place). Also referred to as the </a:t>
            </a:r>
            <a:r>
              <a:rPr lang="en-US" b="1" dirty="0">
                <a:solidFill>
                  <a:srgbClr val="00B0F0"/>
                </a:solidFill>
              </a:rPr>
              <a:t>average</a:t>
            </a:r>
            <a:r>
              <a:rPr lang="en-US" dirty="0"/>
              <a:t>.</a:t>
            </a:r>
          </a:p>
          <a:p>
            <a:pPr marL="0" indent="0">
              <a:buNone/>
            </a:pPr>
            <a:r>
              <a:rPr lang="en-US" dirty="0"/>
              <a:t>If, in your math class, there are 40 students and 22 are men and 18 are women, then the proportion of men students </a:t>
            </a:r>
            <a:r>
              <a:rPr lang="en-US"/>
              <a:t>is 22/ </a:t>
            </a:r>
            <a:r>
              <a:rPr lang="en-US" dirty="0"/>
              <a:t>40 and the proportion of women students is </a:t>
            </a:r>
            <a:r>
              <a:rPr lang="en-US"/>
              <a:t>18 /40 </a:t>
            </a:r>
            <a:r>
              <a:rPr lang="en-US" dirty="0"/>
              <a:t>.</a:t>
            </a:r>
          </a:p>
        </p:txBody>
      </p:sp>
    </p:spTree>
    <p:extLst>
      <p:ext uri="{BB962C8B-B14F-4D97-AF65-F5344CB8AC3E}">
        <p14:creationId xmlns:p14="http://schemas.microsoft.com/office/powerpoint/2010/main" val="49924622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dirty="0"/>
              <a:t>Section 1.2 </a:t>
            </a:r>
            <a:br>
              <a:rPr lang="en-US" dirty="0"/>
            </a:br>
            <a:r>
              <a:rPr lang="en-US" dirty="0"/>
              <a:t>Data, sampling, and variation in data and sampling</a:t>
            </a:r>
            <a:br>
              <a:rPr lang="en-US" dirty="0"/>
            </a:br>
            <a:r>
              <a:rPr lang="en-US" dirty="0"/>
              <a:t> </a:t>
            </a:r>
          </a:p>
        </p:txBody>
      </p:sp>
      <p:sp>
        <p:nvSpPr>
          <p:cNvPr id="3" name="Content Placeholder 2"/>
          <p:cNvSpPr>
            <a:spLocks noGrp="1"/>
          </p:cNvSpPr>
          <p:nvPr>
            <p:ph idx="1"/>
          </p:nvPr>
        </p:nvSpPr>
        <p:spPr/>
        <p:txBody>
          <a:bodyPr/>
          <a:lstStyle/>
          <a:p>
            <a:pPr marL="128016" lvl="1" indent="0" eaLnBrk="1" hangingPunct="1">
              <a:buNone/>
              <a:defRPr/>
            </a:pPr>
            <a:endParaRPr lang="en-US" dirty="0"/>
          </a:p>
          <a:p>
            <a:pPr marL="319088" lvl="1" indent="0" eaLnBrk="1" hangingPunct="1">
              <a:buFont typeface="Wingdings 2" pitchFamily="18" charset="2"/>
              <a:buNone/>
              <a:defRPr/>
            </a:pPr>
            <a:endParaRPr lang="en-US" dirty="0"/>
          </a:p>
          <a:p>
            <a:pPr marL="319088" lvl="1" indent="0" eaLnBrk="1" hangingPunct="1">
              <a:buFont typeface="Wingdings 2" pitchFamily="18" charset="2"/>
              <a:buNone/>
              <a:defRPr/>
            </a:pPr>
            <a:r>
              <a:rPr lang="en-US" dirty="0"/>
              <a:t>  </a:t>
            </a:r>
          </a:p>
        </p:txBody>
      </p:sp>
    </p:spTree>
    <p:extLst>
      <p:ext uri="{BB962C8B-B14F-4D97-AF65-F5344CB8AC3E}">
        <p14:creationId xmlns:p14="http://schemas.microsoft.com/office/powerpoint/2010/main" val="642667076"/>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classifying data</a:t>
            </a:r>
          </a:p>
        </p:txBody>
      </p:sp>
      <p:sp>
        <p:nvSpPr>
          <p:cNvPr id="3" name="Content Placeholder 2"/>
          <p:cNvSpPr>
            <a:spLocks noGrp="1"/>
          </p:cNvSpPr>
          <p:nvPr>
            <p:ph idx="1"/>
          </p:nvPr>
        </p:nvSpPr>
        <p:spPr/>
        <p:txBody>
          <a:bodyPr/>
          <a:lstStyle/>
          <a:p>
            <a:r>
              <a:rPr lang="en-US" dirty="0"/>
              <a:t>Just as animals can be classified into phylum and then further into species, data collected in a statistical study can be classified into different categories. </a:t>
            </a:r>
          </a:p>
          <a:p>
            <a:r>
              <a:rPr lang="en-US" dirty="0"/>
              <a:t>The different categories group data based on the type of statistical analysis that can be performed on the data.   Therefore, knowing the classification of a set of data is the first step in any statistical process.  </a:t>
            </a:r>
          </a:p>
          <a:p>
            <a:endParaRPr lang="en-US" dirty="0"/>
          </a:p>
        </p:txBody>
      </p:sp>
    </p:spTree>
    <p:extLst>
      <p:ext uri="{BB962C8B-B14F-4D97-AF65-F5344CB8AC3E}">
        <p14:creationId xmlns:p14="http://schemas.microsoft.com/office/powerpoint/2010/main" val="4122344001"/>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768096" y="585216"/>
            <a:ext cx="7290054" cy="862584"/>
          </a:xfrm>
        </p:spPr>
        <p:txBody>
          <a:bodyPr>
            <a:normAutofit/>
          </a:bodyPr>
          <a:lstStyle/>
          <a:p>
            <a:pPr eaLnBrk="1" hangingPunct="1"/>
            <a:r>
              <a:rPr lang="en-US" dirty="0"/>
              <a:t> Qualitative vs. Quantitative Data</a:t>
            </a:r>
          </a:p>
        </p:txBody>
      </p:sp>
      <p:sp>
        <p:nvSpPr>
          <p:cNvPr id="5" name="Text Placeholder 4"/>
          <p:cNvSpPr>
            <a:spLocks noGrp="1"/>
          </p:cNvSpPr>
          <p:nvPr>
            <p:ph type="body" idx="1"/>
          </p:nvPr>
        </p:nvSpPr>
        <p:spPr>
          <a:xfrm>
            <a:off x="859663" y="1473200"/>
            <a:ext cx="3566160" cy="822960"/>
          </a:xfrm>
        </p:spPr>
        <p:txBody>
          <a:bodyPr>
            <a:normAutofit/>
          </a:bodyPr>
          <a:lstStyle/>
          <a:p>
            <a:pPr eaLnBrk="1" fontAlgn="auto" hangingPunct="1">
              <a:spcBef>
                <a:spcPts val="580"/>
              </a:spcBef>
              <a:spcAft>
                <a:spcPts val="0"/>
              </a:spcAft>
              <a:buFont typeface="Wingdings 2"/>
              <a:buNone/>
              <a:defRPr/>
            </a:pPr>
            <a:r>
              <a:rPr lang="en-US" dirty="0"/>
              <a:t>Qualitative Data (aka Categorical Data)</a:t>
            </a:r>
          </a:p>
        </p:txBody>
      </p:sp>
      <p:sp>
        <p:nvSpPr>
          <p:cNvPr id="6" name="Content Placeholder 5"/>
          <p:cNvSpPr>
            <a:spLocks noGrp="1"/>
          </p:cNvSpPr>
          <p:nvPr>
            <p:ph sz="half" idx="2"/>
          </p:nvPr>
        </p:nvSpPr>
        <p:spPr>
          <a:xfrm>
            <a:off x="457200" y="2967788"/>
            <a:ext cx="4040188" cy="3585411"/>
          </a:xfrm>
        </p:spPr>
        <p:txBody>
          <a:bodyPr>
            <a:normAutofit/>
          </a:bodyPr>
          <a:lstStyle/>
          <a:p>
            <a:pPr marL="274320" indent="-274320" eaLnBrk="1" fontAlgn="auto" hangingPunct="1">
              <a:spcBef>
                <a:spcPts val="580"/>
              </a:spcBef>
              <a:spcAft>
                <a:spcPts val="0"/>
              </a:spcAft>
              <a:buFont typeface="Wingdings 2"/>
              <a:buChar char=""/>
              <a:defRPr/>
            </a:pPr>
            <a:r>
              <a:rPr lang="en-US" dirty="0"/>
              <a:t> Consist of labels or descriptions of traits </a:t>
            </a:r>
          </a:p>
          <a:p>
            <a:pPr marL="274320" indent="-274320" eaLnBrk="1" fontAlgn="auto" hangingPunct="1">
              <a:spcBef>
                <a:spcPts val="580"/>
              </a:spcBef>
              <a:spcAft>
                <a:spcPts val="0"/>
              </a:spcAft>
              <a:buFont typeface="Wingdings 2"/>
              <a:buChar char=""/>
              <a:defRPr/>
            </a:pPr>
            <a:r>
              <a:rPr lang="en-US" dirty="0"/>
              <a:t>Typically non-numeric, but not a requirement</a:t>
            </a:r>
          </a:p>
          <a:p>
            <a:pPr marL="274320" indent="-274320" eaLnBrk="1" fontAlgn="auto" hangingPunct="1">
              <a:spcBef>
                <a:spcPts val="580"/>
              </a:spcBef>
              <a:spcAft>
                <a:spcPts val="0"/>
              </a:spcAft>
              <a:buFont typeface="Wingdings 2"/>
              <a:buChar char=""/>
              <a:defRPr/>
            </a:pPr>
            <a:r>
              <a:rPr lang="en-US" dirty="0"/>
              <a:t>Examples: </a:t>
            </a:r>
          </a:p>
          <a:p>
            <a:pPr marL="548640" lvl="1" eaLnBrk="1" fontAlgn="auto" hangingPunct="1">
              <a:spcBef>
                <a:spcPts val="370"/>
              </a:spcBef>
              <a:spcAft>
                <a:spcPts val="0"/>
              </a:spcAft>
              <a:buFont typeface="Wingdings 2"/>
              <a:buChar char=""/>
              <a:defRPr/>
            </a:pPr>
            <a:r>
              <a:rPr lang="en-US" dirty="0"/>
              <a:t>Eye Color</a:t>
            </a:r>
          </a:p>
          <a:p>
            <a:pPr marL="548640" lvl="1" eaLnBrk="1" fontAlgn="auto" hangingPunct="1">
              <a:spcBef>
                <a:spcPts val="370"/>
              </a:spcBef>
              <a:spcAft>
                <a:spcPts val="0"/>
              </a:spcAft>
              <a:buFont typeface="Wingdings 2"/>
              <a:buChar char=""/>
              <a:defRPr/>
            </a:pPr>
            <a:r>
              <a:rPr lang="en-US" dirty="0"/>
              <a:t>Gender</a:t>
            </a:r>
          </a:p>
          <a:p>
            <a:pPr marL="548640" lvl="1" eaLnBrk="1" fontAlgn="auto" hangingPunct="1">
              <a:spcBef>
                <a:spcPts val="370"/>
              </a:spcBef>
              <a:spcAft>
                <a:spcPts val="0"/>
              </a:spcAft>
              <a:buFont typeface="Wingdings 2"/>
              <a:buChar char=""/>
              <a:defRPr/>
            </a:pPr>
            <a:r>
              <a:rPr lang="en-US" dirty="0"/>
              <a:t>Religious Preference</a:t>
            </a:r>
          </a:p>
          <a:p>
            <a:pPr marL="548640" lvl="1" eaLnBrk="1" fontAlgn="auto" hangingPunct="1">
              <a:spcBef>
                <a:spcPts val="370"/>
              </a:spcBef>
              <a:spcAft>
                <a:spcPts val="0"/>
              </a:spcAft>
              <a:buFont typeface="Wingdings 2"/>
              <a:buChar char=""/>
              <a:defRPr/>
            </a:pPr>
            <a:r>
              <a:rPr lang="en-US" dirty="0"/>
              <a:t>Yes/No</a:t>
            </a:r>
          </a:p>
          <a:p>
            <a:pPr marL="548640" lvl="1" eaLnBrk="1" fontAlgn="auto" hangingPunct="1">
              <a:spcBef>
                <a:spcPts val="370"/>
              </a:spcBef>
              <a:spcAft>
                <a:spcPts val="0"/>
              </a:spcAft>
              <a:buFont typeface="Wingdings 2"/>
              <a:buChar char=""/>
              <a:defRPr/>
            </a:pPr>
            <a:r>
              <a:rPr lang="en-US" dirty="0"/>
              <a:t>Hometown</a:t>
            </a:r>
          </a:p>
          <a:p>
            <a:pPr marL="548640" lvl="1" eaLnBrk="1" fontAlgn="auto" hangingPunct="1">
              <a:spcBef>
                <a:spcPts val="370"/>
              </a:spcBef>
              <a:spcAft>
                <a:spcPts val="0"/>
              </a:spcAft>
              <a:buFont typeface="Wingdings 2"/>
              <a:buChar char=""/>
              <a:defRPr/>
            </a:pPr>
            <a:r>
              <a:rPr lang="en-US" dirty="0"/>
              <a:t>Favorite Food</a:t>
            </a:r>
          </a:p>
          <a:p>
            <a:pPr marL="548640" lvl="1" eaLnBrk="1" fontAlgn="auto" hangingPunct="1">
              <a:spcBef>
                <a:spcPts val="370"/>
              </a:spcBef>
              <a:spcAft>
                <a:spcPts val="0"/>
              </a:spcAft>
              <a:buFont typeface="Wingdings 2"/>
              <a:buChar char=""/>
              <a:defRPr/>
            </a:pPr>
            <a:r>
              <a:rPr lang="en-US" dirty="0"/>
              <a:t>ID numbers (SS#, GHC#)</a:t>
            </a:r>
          </a:p>
          <a:p>
            <a:pPr marL="548640" lvl="1" eaLnBrk="1" fontAlgn="auto" hangingPunct="1">
              <a:spcBef>
                <a:spcPts val="370"/>
              </a:spcBef>
              <a:spcAft>
                <a:spcPts val="0"/>
              </a:spcAft>
              <a:buFont typeface="Wingdings 2"/>
              <a:buNone/>
              <a:defRPr/>
            </a:pPr>
            <a:endParaRPr lang="en-US" dirty="0"/>
          </a:p>
        </p:txBody>
      </p:sp>
      <p:sp>
        <p:nvSpPr>
          <p:cNvPr id="7" name="Text Placeholder 6"/>
          <p:cNvSpPr>
            <a:spLocks noGrp="1"/>
          </p:cNvSpPr>
          <p:nvPr>
            <p:ph type="body" sz="quarter" idx="3"/>
          </p:nvPr>
        </p:nvSpPr>
        <p:spPr>
          <a:xfrm>
            <a:off x="4406773" y="1508760"/>
            <a:ext cx="3566160" cy="822960"/>
          </a:xfrm>
        </p:spPr>
        <p:txBody>
          <a:bodyPr/>
          <a:lstStyle/>
          <a:p>
            <a:pPr eaLnBrk="1" fontAlgn="auto" hangingPunct="1">
              <a:spcBef>
                <a:spcPts val="580"/>
              </a:spcBef>
              <a:spcAft>
                <a:spcPts val="0"/>
              </a:spcAft>
              <a:buFont typeface="Wingdings 2"/>
              <a:buNone/>
              <a:defRPr/>
            </a:pPr>
            <a:r>
              <a:rPr lang="en-US" dirty="0"/>
              <a:t>Quantitative Data</a:t>
            </a:r>
          </a:p>
        </p:txBody>
      </p:sp>
      <p:sp>
        <p:nvSpPr>
          <p:cNvPr id="8" name="Content Placeholder 7"/>
          <p:cNvSpPr>
            <a:spLocks noGrp="1"/>
          </p:cNvSpPr>
          <p:nvPr>
            <p:ph sz="quarter" idx="4"/>
          </p:nvPr>
        </p:nvSpPr>
        <p:spPr/>
        <p:txBody>
          <a:bodyPr>
            <a:normAutofit lnSpcReduction="10000"/>
          </a:bodyPr>
          <a:lstStyle/>
          <a:p>
            <a:pPr marL="274320" indent="-274320" eaLnBrk="1" fontAlgn="auto" hangingPunct="1">
              <a:spcBef>
                <a:spcPts val="580"/>
              </a:spcBef>
              <a:spcAft>
                <a:spcPts val="0"/>
              </a:spcAft>
              <a:buFont typeface="Wingdings 2"/>
              <a:buChar char=""/>
              <a:defRPr/>
            </a:pPr>
            <a:r>
              <a:rPr lang="en-US" dirty="0"/>
              <a:t> Consist of counts or measurements</a:t>
            </a:r>
          </a:p>
          <a:p>
            <a:pPr marL="274320" indent="-274320" eaLnBrk="1" fontAlgn="auto" hangingPunct="1">
              <a:spcBef>
                <a:spcPts val="580"/>
              </a:spcBef>
              <a:spcAft>
                <a:spcPts val="0"/>
              </a:spcAft>
              <a:buFont typeface="Wingdings 2"/>
              <a:buChar char=""/>
              <a:defRPr/>
            </a:pPr>
            <a:r>
              <a:rPr lang="en-US" dirty="0"/>
              <a:t>Numerical</a:t>
            </a:r>
          </a:p>
          <a:p>
            <a:pPr marL="274320" indent="-274320" eaLnBrk="1" fontAlgn="auto" hangingPunct="1">
              <a:spcBef>
                <a:spcPts val="580"/>
              </a:spcBef>
              <a:spcAft>
                <a:spcPts val="0"/>
              </a:spcAft>
              <a:buFont typeface="Wingdings 2"/>
              <a:buChar char=""/>
              <a:defRPr/>
            </a:pPr>
            <a:r>
              <a:rPr lang="en-US" dirty="0"/>
              <a:t>Examples: </a:t>
            </a:r>
          </a:p>
          <a:p>
            <a:pPr marL="548640" lvl="1" eaLnBrk="1" fontAlgn="auto" hangingPunct="1">
              <a:spcBef>
                <a:spcPts val="370"/>
              </a:spcBef>
              <a:spcAft>
                <a:spcPts val="0"/>
              </a:spcAft>
              <a:buFont typeface="Wingdings 2"/>
              <a:buChar char=""/>
              <a:defRPr/>
            </a:pPr>
            <a:r>
              <a:rPr lang="en-US" dirty="0"/>
              <a:t>Heights</a:t>
            </a:r>
          </a:p>
          <a:p>
            <a:pPr marL="548640" lvl="1" eaLnBrk="1" fontAlgn="auto" hangingPunct="1">
              <a:spcBef>
                <a:spcPts val="370"/>
              </a:spcBef>
              <a:spcAft>
                <a:spcPts val="0"/>
              </a:spcAft>
              <a:buFont typeface="Wingdings 2"/>
              <a:buChar char=""/>
              <a:defRPr/>
            </a:pPr>
            <a:r>
              <a:rPr lang="en-US" dirty="0"/>
              <a:t>Weights</a:t>
            </a:r>
          </a:p>
          <a:p>
            <a:pPr marL="548640" lvl="1" eaLnBrk="1" fontAlgn="auto" hangingPunct="1">
              <a:spcBef>
                <a:spcPts val="370"/>
              </a:spcBef>
              <a:spcAft>
                <a:spcPts val="0"/>
              </a:spcAft>
              <a:buFont typeface="Wingdings 2"/>
              <a:buChar char=""/>
              <a:defRPr/>
            </a:pPr>
            <a:r>
              <a:rPr lang="en-US" dirty="0"/>
              <a:t>Pulse Rate</a:t>
            </a:r>
          </a:p>
          <a:p>
            <a:pPr marL="548640" lvl="1" eaLnBrk="1" fontAlgn="auto" hangingPunct="1">
              <a:spcBef>
                <a:spcPts val="370"/>
              </a:spcBef>
              <a:spcAft>
                <a:spcPts val="0"/>
              </a:spcAft>
              <a:buFont typeface="Wingdings 2"/>
              <a:buChar char=""/>
              <a:defRPr/>
            </a:pPr>
            <a:r>
              <a:rPr lang="en-US" dirty="0"/>
              <a:t>Age</a:t>
            </a:r>
          </a:p>
          <a:p>
            <a:pPr marL="548640" lvl="1" eaLnBrk="1" fontAlgn="auto" hangingPunct="1">
              <a:spcBef>
                <a:spcPts val="370"/>
              </a:spcBef>
              <a:spcAft>
                <a:spcPts val="0"/>
              </a:spcAft>
              <a:buFont typeface="Wingdings 2"/>
              <a:buChar char=""/>
              <a:defRPr/>
            </a:pPr>
            <a:r>
              <a:rPr lang="en-US" dirty="0"/>
              <a:t>Body Temperatures</a:t>
            </a:r>
          </a:p>
          <a:p>
            <a:pPr marL="548640" lvl="1" eaLnBrk="1" fontAlgn="auto" hangingPunct="1">
              <a:spcBef>
                <a:spcPts val="370"/>
              </a:spcBef>
              <a:spcAft>
                <a:spcPts val="0"/>
              </a:spcAft>
              <a:buFont typeface="Wingdings 2"/>
              <a:buChar char=""/>
              <a:defRPr/>
            </a:pPr>
            <a:r>
              <a:rPr lang="en-US" dirty="0"/>
              <a:t>Credit Hours</a:t>
            </a:r>
          </a:p>
          <a:p>
            <a:pPr marL="548640" lvl="1" eaLnBrk="1" fontAlgn="auto" hangingPunct="1">
              <a:spcBef>
                <a:spcPts val="370"/>
              </a:spcBef>
              <a:spcAft>
                <a:spcPts val="0"/>
              </a:spcAft>
              <a:buFont typeface="Wingdings 2"/>
              <a:buChar char=""/>
              <a:defRPr/>
            </a:pPr>
            <a:r>
              <a:rPr lang="en-US" dirty="0"/>
              <a:t>Test Scores</a:t>
            </a:r>
          </a:p>
          <a:p>
            <a:pPr marL="548640" lvl="1" eaLnBrk="1" fontAlgn="auto" hangingPunct="1">
              <a:spcBef>
                <a:spcPts val="370"/>
              </a:spcBef>
              <a:spcAft>
                <a:spcPts val="0"/>
              </a:spcAft>
              <a:buFont typeface="Wingdings 2"/>
              <a:buChar char=""/>
              <a:defRPr/>
            </a:pPr>
            <a:r>
              <a:rPr lang="en-US" dirty="0"/>
              <a:t>Average rainfall</a:t>
            </a:r>
          </a:p>
        </p:txBody>
      </p:sp>
    </p:spTree>
    <p:extLst>
      <p:ext uri="{BB962C8B-B14F-4D97-AF65-F5344CB8AC3E}">
        <p14:creationId xmlns:p14="http://schemas.microsoft.com/office/powerpoint/2010/main" val="192002207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additive="base">
                                        <p:cTn id="2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calcmode="lin" valueType="num">
                                      <p:cBhvr additive="base">
                                        <p:cTn id="2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additive="base">
                                        <p:cTn id="3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 calcmode="lin" valueType="num">
                                      <p:cBhvr additive="base">
                                        <p:cTn id="3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anim calcmode="lin" valueType="num">
                                      <p:cBhvr additive="base">
                                        <p:cTn id="43"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anim calcmode="lin" valueType="num">
                                      <p:cBhvr additive="base">
                                        <p:cTn id="47"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8">
                                            <p:txEl>
                                              <p:pRg st="0" end="0"/>
                                            </p:txEl>
                                          </p:spTgt>
                                        </p:tgtEl>
                                        <p:attrNameLst>
                                          <p:attrName>style.visibility</p:attrName>
                                        </p:attrNameLst>
                                      </p:cBhvr>
                                      <p:to>
                                        <p:strVal val="visible"/>
                                      </p:to>
                                    </p:set>
                                    <p:anim calcmode="lin" valueType="num">
                                      <p:cBhvr additive="base">
                                        <p:cTn id="5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8">
                                            <p:txEl>
                                              <p:pRg st="1" end="1"/>
                                            </p:txEl>
                                          </p:spTgt>
                                        </p:tgtEl>
                                        <p:attrNameLst>
                                          <p:attrName>style.visibility</p:attrName>
                                        </p:attrNameLst>
                                      </p:cBhvr>
                                      <p:to>
                                        <p:strVal val="visible"/>
                                      </p:to>
                                    </p:set>
                                    <p:anim calcmode="lin" valueType="num">
                                      <p:cBhvr additive="base">
                                        <p:cTn id="5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8">
                                            <p:txEl>
                                              <p:pRg st="2" end="2"/>
                                            </p:txEl>
                                          </p:spTgt>
                                        </p:tgtEl>
                                        <p:attrNameLst>
                                          <p:attrName>style.visibility</p:attrName>
                                        </p:attrNameLst>
                                      </p:cBhvr>
                                      <p:to>
                                        <p:strVal val="visible"/>
                                      </p:to>
                                    </p:set>
                                    <p:anim calcmode="lin" valueType="num">
                                      <p:cBhvr additive="base">
                                        <p:cTn id="6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8">
                                            <p:txEl>
                                              <p:pRg st="2" end="2"/>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8">
                                            <p:txEl>
                                              <p:pRg st="3" end="3"/>
                                            </p:txEl>
                                          </p:spTgt>
                                        </p:tgtEl>
                                        <p:attrNameLst>
                                          <p:attrName>style.visibility</p:attrName>
                                        </p:attrNameLst>
                                      </p:cBhvr>
                                      <p:to>
                                        <p:strVal val="visible"/>
                                      </p:to>
                                    </p:set>
                                    <p:anim calcmode="lin" valueType="num">
                                      <p:cBhvr additive="base">
                                        <p:cTn id="6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8">
                                            <p:txEl>
                                              <p:pRg st="3" end="3"/>
                                            </p:tx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8">
                                            <p:txEl>
                                              <p:pRg st="4" end="4"/>
                                            </p:txEl>
                                          </p:spTgt>
                                        </p:tgtEl>
                                        <p:attrNameLst>
                                          <p:attrName>style.visibility</p:attrName>
                                        </p:attrNameLst>
                                      </p:cBhvr>
                                      <p:to>
                                        <p:strVal val="visible"/>
                                      </p:to>
                                    </p:set>
                                    <p:anim calcmode="lin" valueType="num">
                                      <p:cBhvr additive="base">
                                        <p:cTn id="73"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8">
                                            <p:txEl>
                                              <p:pRg st="4" end="4"/>
                                            </p:tx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8">
                                            <p:txEl>
                                              <p:pRg st="5" end="5"/>
                                            </p:txEl>
                                          </p:spTgt>
                                        </p:tgtEl>
                                        <p:attrNameLst>
                                          <p:attrName>style.visibility</p:attrName>
                                        </p:attrNameLst>
                                      </p:cBhvr>
                                      <p:to>
                                        <p:strVal val="visible"/>
                                      </p:to>
                                    </p:set>
                                    <p:anim calcmode="lin" valueType="num">
                                      <p:cBhvr additive="base">
                                        <p:cTn id="7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8">
                                            <p:txEl>
                                              <p:pRg st="5" end="5"/>
                                            </p:txEl>
                                          </p:spTgt>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8">
                                            <p:txEl>
                                              <p:pRg st="6" end="6"/>
                                            </p:txEl>
                                          </p:spTgt>
                                        </p:tgtEl>
                                        <p:attrNameLst>
                                          <p:attrName>style.visibility</p:attrName>
                                        </p:attrNameLst>
                                      </p:cBhvr>
                                      <p:to>
                                        <p:strVal val="visible"/>
                                      </p:to>
                                    </p:set>
                                    <p:anim calcmode="lin" valueType="num">
                                      <p:cBhvr additive="base">
                                        <p:cTn id="81"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8">
                                            <p:txEl>
                                              <p:pRg st="6" end="6"/>
                                            </p:txEl>
                                          </p:spTgt>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8">
                                            <p:txEl>
                                              <p:pRg st="7" end="7"/>
                                            </p:txEl>
                                          </p:spTgt>
                                        </p:tgtEl>
                                        <p:attrNameLst>
                                          <p:attrName>style.visibility</p:attrName>
                                        </p:attrNameLst>
                                      </p:cBhvr>
                                      <p:to>
                                        <p:strVal val="visible"/>
                                      </p:to>
                                    </p:set>
                                    <p:anim calcmode="lin" valueType="num">
                                      <p:cBhvr additive="base">
                                        <p:cTn id="85"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8">
                                            <p:txEl>
                                              <p:pRg st="7" end="7"/>
                                            </p:txEl>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8">
                                            <p:txEl>
                                              <p:pRg st="8" end="8"/>
                                            </p:txEl>
                                          </p:spTgt>
                                        </p:tgtEl>
                                        <p:attrNameLst>
                                          <p:attrName>style.visibility</p:attrName>
                                        </p:attrNameLst>
                                      </p:cBhvr>
                                      <p:to>
                                        <p:strVal val="visible"/>
                                      </p:to>
                                    </p:set>
                                    <p:anim calcmode="lin" valueType="num">
                                      <p:cBhvr additive="base">
                                        <p:cTn id="89"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8">
                                            <p:txEl>
                                              <p:pRg st="8" end="8"/>
                                            </p:txEl>
                                          </p:spTgt>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8">
                                            <p:txEl>
                                              <p:pRg st="9" end="9"/>
                                            </p:txEl>
                                          </p:spTgt>
                                        </p:tgtEl>
                                        <p:attrNameLst>
                                          <p:attrName>style.visibility</p:attrName>
                                        </p:attrNameLst>
                                      </p:cBhvr>
                                      <p:to>
                                        <p:strVal val="visible"/>
                                      </p:to>
                                    </p:set>
                                    <p:anim calcmode="lin" valueType="num">
                                      <p:cBhvr additive="base">
                                        <p:cTn id="93" dur="50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8">
                                            <p:txEl>
                                              <p:pRg st="9" end="9"/>
                                            </p:txEl>
                                          </p:spTgt>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8">
                                            <p:txEl>
                                              <p:pRg st="10" end="10"/>
                                            </p:txEl>
                                          </p:spTgt>
                                        </p:tgtEl>
                                        <p:attrNameLst>
                                          <p:attrName>style.visibility</p:attrName>
                                        </p:attrNameLst>
                                      </p:cBhvr>
                                      <p:to>
                                        <p:strVal val="visible"/>
                                      </p:to>
                                    </p:set>
                                    <p:anim calcmode="lin" valueType="num">
                                      <p:cBhvr additive="base">
                                        <p:cTn id="97" dur="500" fill="hold"/>
                                        <p:tgtEl>
                                          <p:spTgt spid="8">
                                            <p:txEl>
                                              <p:pRg st="10" end="1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Examples</a:t>
            </a:r>
          </a:p>
        </p:txBody>
      </p:sp>
      <p:sp>
        <p:nvSpPr>
          <p:cNvPr id="8" name="Content Placeholder 7"/>
          <p:cNvSpPr>
            <a:spLocks noGrp="1"/>
          </p:cNvSpPr>
          <p:nvPr>
            <p:ph idx="1"/>
          </p:nvPr>
        </p:nvSpPr>
        <p:spPr/>
        <p:txBody>
          <a:bodyPr>
            <a:normAutofit/>
          </a:bodyPr>
          <a:lstStyle/>
          <a:p>
            <a:r>
              <a:rPr lang="en-US" dirty="0"/>
              <a:t>Classify the following data as either qualitative or quantitative </a:t>
            </a:r>
          </a:p>
          <a:p>
            <a:pPr marL="971550" lvl="1" indent="-514350">
              <a:buFont typeface="+mj-lt"/>
              <a:buAutoNum type="arabicParenR"/>
            </a:pPr>
            <a:r>
              <a:rPr lang="en-US" dirty="0"/>
              <a:t>The number of homes a bank repossesses in four randomly selected months </a:t>
            </a:r>
          </a:p>
          <a:p>
            <a:pPr marL="971550" lvl="1" indent="-514350">
              <a:buFont typeface="+mj-lt"/>
              <a:buAutoNum type="arabicParenR"/>
            </a:pPr>
            <a:r>
              <a:rPr lang="en-US" dirty="0"/>
              <a:t>Five hundred people are asked the frequency with which they eat chocolate (never, seldom,  occasionally, or frequently)</a:t>
            </a:r>
          </a:p>
          <a:p>
            <a:pPr marL="971550" lvl="1" indent="-514350">
              <a:buFont typeface="+mj-lt"/>
              <a:buAutoNum type="arabicParenR"/>
            </a:pPr>
            <a:r>
              <a:rPr lang="en-US" dirty="0"/>
              <a:t>A McDonald’s quality control inspector counts the number of fries in 40 individual servings</a:t>
            </a:r>
          </a:p>
          <a:p>
            <a:pPr marL="971550" lvl="1" indent="-514350">
              <a:buFont typeface="+mj-lt"/>
              <a:buAutoNum type="arabicParenR"/>
            </a:pPr>
            <a:r>
              <a:rPr lang="en-US" dirty="0"/>
              <a:t>The license plate of a car </a:t>
            </a:r>
          </a:p>
        </p:txBody>
      </p:sp>
    </p:spTree>
    <p:extLst>
      <p:ext uri="{BB962C8B-B14F-4D97-AF65-F5344CB8AC3E}">
        <p14:creationId xmlns:p14="http://schemas.microsoft.com/office/powerpoint/2010/main" val="3803500287"/>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eaLnBrk="1" hangingPunct="1"/>
            <a:r>
              <a:rPr lang="en-US" dirty="0"/>
              <a:t>Quantitative Variables can be furthered classified </a:t>
            </a:r>
          </a:p>
        </p:txBody>
      </p:sp>
      <p:sp>
        <p:nvSpPr>
          <p:cNvPr id="3" name="Text Placeholder 2"/>
          <p:cNvSpPr>
            <a:spLocks noGrp="1"/>
          </p:cNvSpPr>
          <p:nvPr>
            <p:ph type="body" idx="1"/>
          </p:nvPr>
        </p:nvSpPr>
        <p:spPr/>
        <p:txBody>
          <a:bodyPr/>
          <a:lstStyle/>
          <a:p>
            <a:pPr eaLnBrk="1" fontAlgn="auto" hangingPunct="1">
              <a:spcBef>
                <a:spcPts val="580"/>
              </a:spcBef>
              <a:spcAft>
                <a:spcPts val="0"/>
              </a:spcAft>
              <a:buFont typeface="Wingdings 2"/>
              <a:buNone/>
              <a:defRPr/>
            </a:pPr>
            <a:r>
              <a:rPr lang="en-US" dirty="0"/>
              <a:t>Discrete Variables</a:t>
            </a:r>
          </a:p>
        </p:txBody>
      </p:sp>
      <p:sp>
        <p:nvSpPr>
          <p:cNvPr id="4" name="Content Placeholder 3"/>
          <p:cNvSpPr>
            <a:spLocks noGrp="1"/>
          </p:cNvSpPr>
          <p:nvPr>
            <p:ph sz="half" idx="2"/>
          </p:nvPr>
        </p:nvSpPr>
        <p:spPr/>
        <p:txBody>
          <a:bodyPr>
            <a:normAutofit lnSpcReduction="10000"/>
          </a:bodyPr>
          <a:lstStyle/>
          <a:p>
            <a:pPr eaLnBrk="1" hangingPunct="1"/>
            <a:r>
              <a:rPr lang="en-US" dirty="0"/>
              <a:t>Can be assigned values such as 0, 1, 2, 3 </a:t>
            </a:r>
          </a:p>
          <a:p>
            <a:pPr eaLnBrk="1" hangingPunct="1"/>
            <a:r>
              <a:rPr lang="en-US" dirty="0"/>
              <a:t>“Countable”</a:t>
            </a:r>
          </a:p>
          <a:p>
            <a:pPr eaLnBrk="1" hangingPunct="1"/>
            <a:r>
              <a:rPr lang="en-US" dirty="0"/>
              <a:t>“Number of”</a:t>
            </a:r>
          </a:p>
          <a:p>
            <a:pPr eaLnBrk="1" hangingPunct="1"/>
            <a:r>
              <a:rPr lang="en-US" dirty="0"/>
              <a:t>Examples: </a:t>
            </a:r>
          </a:p>
          <a:p>
            <a:pPr lvl="1" eaLnBrk="1" hangingPunct="1"/>
            <a:r>
              <a:rPr lang="en-US" dirty="0"/>
              <a:t>Number of children</a:t>
            </a:r>
          </a:p>
          <a:p>
            <a:pPr lvl="1" eaLnBrk="1" hangingPunct="1"/>
            <a:r>
              <a:rPr lang="en-US" dirty="0"/>
              <a:t>Number of credit cards</a:t>
            </a:r>
          </a:p>
          <a:p>
            <a:pPr lvl="1" eaLnBrk="1" hangingPunct="1"/>
            <a:r>
              <a:rPr lang="en-US" dirty="0"/>
              <a:t>Number of calls received by switchboard</a:t>
            </a:r>
          </a:p>
          <a:p>
            <a:pPr lvl="1" eaLnBrk="1" hangingPunct="1"/>
            <a:r>
              <a:rPr lang="en-US" dirty="0"/>
              <a:t>Number of students </a:t>
            </a:r>
          </a:p>
        </p:txBody>
      </p:sp>
      <p:sp>
        <p:nvSpPr>
          <p:cNvPr id="5" name="Text Placeholder 4"/>
          <p:cNvSpPr>
            <a:spLocks noGrp="1"/>
          </p:cNvSpPr>
          <p:nvPr>
            <p:ph type="body" sz="quarter" idx="3"/>
          </p:nvPr>
        </p:nvSpPr>
        <p:spPr/>
        <p:txBody>
          <a:bodyPr>
            <a:normAutofit/>
          </a:bodyPr>
          <a:lstStyle/>
          <a:p>
            <a:pPr eaLnBrk="1" fontAlgn="auto" hangingPunct="1">
              <a:spcBef>
                <a:spcPts val="580"/>
              </a:spcBef>
              <a:spcAft>
                <a:spcPts val="0"/>
              </a:spcAft>
              <a:buFont typeface="Wingdings 2"/>
              <a:buNone/>
              <a:defRPr/>
            </a:pPr>
            <a:r>
              <a:rPr lang="en-US" dirty="0"/>
              <a:t>Continuous Variables</a:t>
            </a:r>
          </a:p>
        </p:txBody>
      </p:sp>
      <p:sp>
        <p:nvSpPr>
          <p:cNvPr id="6" name="Content Placeholder 5"/>
          <p:cNvSpPr>
            <a:spLocks noGrp="1"/>
          </p:cNvSpPr>
          <p:nvPr>
            <p:ph sz="quarter" idx="4"/>
          </p:nvPr>
        </p:nvSpPr>
        <p:spPr/>
        <p:txBody>
          <a:bodyPr>
            <a:normAutofit/>
          </a:bodyPr>
          <a:lstStyle/>
          <a:p>
            <a:pPr marL="274320" indent="-274320" eaLnBrk="1" fontAlgn="auto" hangingPunct="1">
              <a:spcBef>
                <a:spcPts val="580"/>
              </a:spcBef>
              <a:spcAft>
                <a:spcPts val="0"/>
              </a:spcAft>
              <a:buFont typeface="Wingdings 2"/>
              <a:buChar char=""/>
              <a:defRPr/>
            </a:pPr>
            <a:r>
              <a:rPr lang="en-US" dirty="0"/>
              <a:t>Can assume an infinite number of values between any two specific values</a:t>
            </a:r>
          </a:p>
          <a:p>
            <a:pPr marL="274320" indent="-274320" eaLnBrk="1" fontAlgn="auto" hangingPunct="1">
              <a:spcBef>
                <a:spcPts val="580"/>
              </a:spcBef>
              <a:spcAft>
                <a:spcPts val="0"/>
              </a:spcAft>
              <a:buFont typeface="Wingdings 2"/>
              <a:buChar char=""/>
              <a:defRPr/>
            </a:pPr>
            <a:r>
              <a:rPr lang="en-US" dirty="0"/>
              <a:t>Obtained by measuring</a:t>
            </a:r>
          </a:p>
          <a:p>
            <a:pPr marL="274320" indent="-274320" eaLnBrk="1" fontAlgn="auto" hangingPunct="1">
              <a:spcBef>
                <a:spcPts val="580"/>
              </a:spcBef>
              <a:spcAft>
                <a:spcPts val="0"/>
              </a:spcAft>
              <a:buFont typeface="Wingdings 2"/>
              <a:buChar char=""/>
              <a:defRPr/>
            </a:pPr>
            <a:r>
              <a:rPr lang="en-US" dirty="0"/>
              <a:t>Often include fractions and decimals</a:t>
            </a:r>
          </a:p>
          <a:p>
            <a:pPr marL="274320" indent="-274320" eaLnBrk="1" fontAlgn="auto" hangingPunct="1">
              <a:spcBef>
                <a:spcPts val="580"/>
              </a:spcBef>
              <a:spcAft>
                <a:spcPts val="0"/>
              </a:spcAft>
              <a:buFont typeface="Wingdings 2"/>
              <a:buChar char=""/>
              <a:defRPr/>
            </a:pPr>
            <a:r>
              <a:rPr lang="en-US" dirty="0"/>
              <a:t>Examples: </a:t>
            </a:r>
          </a:p>
          <a:p>
            <a:pPr marL="548640" lvl="1" eaLnBrk="1" fontAlgn="auto" hangingPunct="1">
              <a:spcBef>
                <a:spcPts val="370"/>
              </a:spcBef>
              <a:spcAft>
                <a:spcPts val="0"/>
              </a:spcAft>
              <a:buFont typeface="Wingdings 2"/>
              <a:buChar char=""/>
              <a:defRPr/>
            </a:pPr>
            <a:r>
              <a:rPr lang="en-US" dirty="0"/>
              <a:t>Temperature</a:t>
            </a:r>
          </a:p>
          <a:p>
            <a:pPr marL="548640" lvl="1" eaLnBrk="1" fontAlgn="auto" hangingPunct="1">
              <a:spcBef>
                <a:spcPts val="370"/>
              </a:spcBef>
              <a:spcAft>
                <a:spcPts val="0"/>
              </a:spcAft>
              <a:buFont typeface="Wingdings 2"/>
              <a:buChar char=""/>
              <a:defRPr/>
            </a:pPr>
            <a:r>
              <a:rPr lang="en-US" dirty="0"/>
              <a:t>Height</a:t>
            </a:r>
          </a:p>
          <a:p>
            <a:pPr marL="548640" lvl="1" eaLnBrk="1" fontAlgn="auto" hangingPunct="1">
              <a:spcBef>
                <a:spcPts val="370"/>
              </a:spcBef>
              <a:spcAft>
                <a:spcPts val="0"/>
              </a:spcAft>
              <a:buFont typeface="Wingdings 2"/>
              <a:buChar char=""/>
              <a:defRPr/>
            </a:pPr>
            <a:r>
              <a:rPr lang="en-US" dirty="0"/>
              <a:t>Weight </a:t>
            </a:r>
          </a:p>
        </p:txBody>
      </p:sp>
    </p:spTree>
    <p:extLst>
      <p:ext uri="{BB962C8B-B14F-4D97-AF65-F5344CB8AC3E}">
        <p14:creationId xmlns:p14="http://schemas.microsoft.com/office/powerpoint/2010/main" val="219019200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additive="base">
                                        <p:cTn id="3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anim calcmode="lin" valueType="num">
                                      <p:cBhvr additive="base">
                                        <p:cTn id="4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 calcmode="lin" valueType="num">
                                      <p:cBhvr additive="base">
                                        <p:cTn id="4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6">
                                            <p:txEl>
                                              <p:pRg st="1" end="1"/>
                                            </p:txEl>
                                          </p:spTgt>
                                        </p:tgtEl>
                                        <p:attrNameLst>
                                          <p:attrName>style.visibility</p:attrName>
                                        </p:attrNameLst>
                                      </p:cBhvr>
                                      <p:to>
                                        <p:strVal val="visible"/>
                                      </p:to>
                                    </p:set>
                                    <p:anim calcmode="lin" valueType="num">
                                      <p:cBhvr additive="base">
                                        <p:cTn id="5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6">
                                            <p:txEl>
                                              <p:pRg st="2" end="2"/>
                                            </p:txEl>
                                          </p:spTgt>
                                        </p:tgtEl>
                                        <p:attrNameLst>
                                          <p:attrName>style.visibility</p:attrName>
                                        </p:attrNameLst>
                                      </p:cBhvr>
                                      <p:to>
                                        <p:strVal val="visible"/>
                                      </p:to>
                                    </p:set>
                                    <p:anim calcmode="lin" valueType="num">
                                      <p:cBhvr additive="base">
                                        <p:cTn id="5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6">
                                            <p:txEl>
                                              <p:pRg st="3" end="3"/>
                                            </p:txEl>
                                          </p:spTgt>
                                        </p:tgtEl>
                                        <p:attrNameLst>
                                          <p:attrName>style.visibility</p:attrName>
                                        </p:attrNameLst>
                                      </p:cBhvr>
                                      <p:to>
                                        <p:strVal val="visible"/>
                                      </p:to>
                                    </p:set>
                                    <p:anim calcmode="lin" valueType="num">
                                      <p:cBhvr additive="base">
                                        <p:cTn id="6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6">
                                            <p:txEl>
                                              <p:pRg st="4" end="4"/>
                                            </p:txEl>
                                          </p:spTgt>
                                        </p:tgtEl>
                                        <p:attrNameLst>
                                          <p:attrName>style.visibility</p:attrName>
                                        </p:attrNameLst>
                                      </p:cBhvr>
                                      <p:to>
                                        <p:strVal val="visible"/>
                                      </p:to>
                                    </p:set>
                                    <p:anim calcmode="lin" valueType="num">
                                      <p:cBhvr additive="base">
                                        <p:cTn id="6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6">
                                            <p:txEl>
                                              <p:pRg st="5" end="5"/>
                                            </p:txEl>
                                          </p:spTgt>
                                        </p:tgtEl>
                                        <p:attrNameLst>
                                          <p:attrName>style.visibility</p:attrName>
                                        </p:attrNameLst>
                                      </p:cBhvr>
                                      <p:to>
                                        <p:strVal val="visible"/>
                                      </p:to>
                                    </p:set>
                                    <p:anim calcmode="lin" valueType="num">
                                      <p:cBhvr additive="base">
                                        <p:cTn id="7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5" end="5"/>
                                            </p:tx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6">
                                            <p:txEl>
                                              <p:pRg st="6" end="6"/>
                                            </p:txEl>
                                          </p:spTgt>
                                        </p:tgtEl>
                                        <p:attrNameLst>
                                          <p:attrName>style.visibility</p:attrName>
                                        </p:attrNameLst>
                                      </p:cBhvr>
                                      <p:to>
                                        <p:strVal val="visible"/>
                                      </p:to>
                                    </p:set>
                                    <p:anim calcmode="lin" valueType="num">
                                      <p:cBhvr additive="base">
                                        <p:cTn id="7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Examples</a:t>
            </a:r>
          </a:p>
        </p:txBody>
      </p:sp>
      <p:sp>
        <p:nvSpPr>
          <p:cNvPr id="8" name="Content Placeholder 7"/>
          <p:cNvSpPr>
            <a:spLocks noGrp="1"/>
          </p:cNvSpPr>
          <p:nvPr>
            <p:ph idx="1"/>
          </p:nvPr>
        </p:nvSpPr>
        <p:spPr/>
        <p:txBody>
          <a:bodyPr>
            <a:normAutofit/>
          </a:bodyPr>
          <a:lstStyle/>
          <a:p>
            <a:r>
              <a:rPr lang="en-US" dirty="0"/>
              <a:t>Determine whether the following data are continuous or discrete: </a:t>
            </a:r>
          </a:p>
          <a:p>
            <a:pPr marL="971550" lvl="1" indent="-514350">
              <a:buFont typeface="+mj-lt"/>
              <a:buAutoNum type="arabicParenR" startAt="5"/>
            </a:pPr>
            <a:r>
              <a:rPr lang="en-US" sz="2000" dirty="0"/>
              <a:t>The number on the uniform of a football player</a:t>
            </a:r>
          </a:p>
          <a:p>
            <a:pPr marL="971550" lvl="1" indent="-514350">
              <a:buFont typeface="+mj-lt"/>
              <a:buAutoNum type="arabicParenR" startAt="5"/>
            </a:pPr>
            <a:r>
              <a:rPr lang="en-US" sz="2000" dirty="0"/>
              <a:t>The temperature in Celsius in Paris, France </a:t>
            </a:r>
          </a:p>
          <a:p>
            <a:pPr marL="971550" lvl="1" indent="-514350">
              <a:buFont typeface="+mj-lt"/>
              <a:buAutoNum type="arabicParenR" startAt="5"/>
            </a:pPr>
            <a:r>
              <a:rPr lang="en-US" sz="2000" dirty="0"/>
              <a:t>The total weight of sugar imported by the United States each day</a:t>
            </a:r>
          </a:p>
          <a:p>
            <a:pPr marL="971550" lvl="1" indent="-514350">
              <a:buFont typeface="+mj-lt"/>
              <a:buAutoNum type="arabicParenR" startAt="5"/>
            </a:pPr>
            <a:r>
              <a:rPr lang="en-US" sz="2000" dirty="0"/>
              <a:t>The prices of 50 randomly selected new cars </a:t>
            </a:r>
          </a:p>
          <a:p>
            <a:pPr marL="457200" lvl="1" indent="0">
              <a:buNone/>
            </a:pPr>
            <a:endParaRPr lang="en-US" dirty="0"/>
          </a:p>
        </p:txBody>
      </p:sp>
    </p:spTree>
    <p:extLst>
      <p:ext uri="{BB962C8B-B14F-4D97-AF65-F5344CB8AC3E}">
        <p14:creationId xmlns:p14="http://schemas.microsoft.com/office/powerpoint/2010/main" val="3065023260"/>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971539185"/>
              </p:ext>
            </p:extLst>
          </p:nvPr>
        </p:nvGraphicFramePr>
        <p:xfrm>
          <a:off x="1295400" y="1524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0802250"/>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Qualitative Data Discussion</a:t>
            </a:r>
          </a:p>
        </p:txBody>
      </p:sp>
      <p:sp>
        <p:nvSpPr>
          <p:cNvPr id="3" name="Content Placeholder 2"/>
          <p:cNvSpPr>
            <a:spLocks noGrp="1"/>
          </p:cNvSpPr>
          <p:nvPr>
            <p:ph idx="1"/>
          </p:nvPr>
        </p:nvSpPr>
        <p:spPr>
          <a:xfrm>
            <a:off x="768096" y="1905000"/>
            <a:ext cx="7290055" cy="4404360"/>
          </a:xfrm>
        </p:spPr>
        <p:txBody>
          <a:bodyPr/>
          <a:lstStyle/>
          <a:p>
            <a:r>
              <a:rPr lang="en-US" dirty="0"/>
              <a:t>Tables are a good way of organizing and displaying data. But graphs can be even more helpful in understanding the data. There are no strict rules concerning which graphs to use. </a:t>
            </a:r>
          </a:p>
          <a:p>
            <a:r>
              <a:rPr lang="en-US" dirty="0"/>
              <a:t>Two graphs that are used to display qualitative data are </a:t>
            </a:r>
            <a:r>
              <a:rPr lang="en-US" b="1" dirty="0">
                <a:solidFill>
                  <a:srgbClr val="00B0F0"/>
                </a:solidFill>
              </a:rPr>
              <a:t>pie charts </a:t>
            </a:r>
            <a:r>
              <a:rPr lang="en-US" dirty="0"/>
              <a:t>and </a:t>
            </a:r>
            <a:r>
              <a:rPr lang="en-US" b="1" dirty="0">
                <a:solidFill>
                  <a:srgbClr val="00B0F0"/>
                </a:solidFill>
              </a:rPr>
              <a:t>bar graphs</a:t>
            </a:r>
            <a:r>
              <a:rPr lang="en-US" dirty="0"/>
              <a:t>. </a:t>
            </a:r>
          </a:p>
          <a:p>
            <a:r>
              <a:rPr lang="en-US" dirty="0"/>
              <a:t>In a </a:t>
            </a:r>
            <a:r>
              <a:rPr lang="en-US" b="1" dirty="0">
                <a:solidFill>
                  <a:srgbClr val="00B0F0"/>
                </a:solidFill>
              </a:rPr>
              <a:t>pie chart</a:t>
            </a:r>
            <a:r>
              <a:rPr lang="en-US" dirty="0"/>
              <a:t>, categories of data are represented by wedges in a circle and are proportional in size to the percent of individuals in each category. </a:t>
            </a:r>
          </a:p>
          <a:p>
            <a:r>
              <a:rPr lang="en-US" dirty="0"/>
              <a:t>In a </a:t>
            </a:r>
            <a:r>
              <a:rPr lang="en-US" b="1" dirty="0">
                <a:solidFill>
                  <a:srgbClr val="00B0F0"/>
                </a:solidFill>
              </a:rPr>
              <a:t>bar graph</a:t>
            </a:r>
            <a:r>
              <a:rPr lang="en-US" dirty="0"/>
              <a:t>, the length of the bar for each category is proportional to the number or percent of individuals in each category. Bars may be vertical or horizontal. A </a:t>
            </a:r>
            <a:r>
              <a:rPr lang="en-US" b="1" dirty="0">
                <a:solidFill>
                  <a:srgbClr val="00B0F0"/>
                </a:solidFill>
              </a:rPr>
              <a:t>Pareto chart </a:t>
            </a:r>
            <a:r>
              <a:rPr lang="en-US" dirty="0"/>
              <a:t>consists of bars that are sorted into order by category size (largest to smallest).</a:t>
            </a:r>
          </a:p>
        </p:txBody>
      </p:sp>
    </p:spTree>
    <p:extLst>
      <p:ext uri="{BB962C8B-B14F-4D97-AF65-F5344CB8AC3E}">
        <p14:creationId xmlns:p14="http://schemas.microsoft.com/office/powerpoint/2010/main" val="3526418368"/>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Pie Chart</a:t>
            </a:r>
          </a:p>
        </p:txBody>
      </p:sp>
      <p:sp>
        <p:nvSpPr>
          <p:cNvPr id="7" name="Text Placeholder 6"/>
          <p:cNvSpPr>
            <a:spLocks noGrp="1"/>
          </p:cNvSpPr>
          <p:nvPr>
            <p:ph type="body" sz="quarter" idx="14"/>
          </p:nvPr>
        </p:nvSpPr>
        <p:spPr>
          <a:xfrm flipV="1">
            <a:off x="457200" y="6010363"/>
            <a:ext cx="8062912" cy="45719"/>
          </a:xfrm>
        </p:spPr>
        <p:txBody>
          <a:bodyPr>
            <a:normAutofit fontScale="25000" lnSpcReduction="20000"/>
          </a:bodyPr>
          <a:lstStyle/>
          <a:p>
            <a:endParaRPr lang="en-US" sz="16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This a pie chart with 4 wedges showing the different classification of students. There are more seniors that any other class."/>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2538" r="12538"/>
          <a:stretch>
            <a:fillRect/>
          </a:stretch>
        </p:blipFill>
        <p:spPr>
          <a:xfrm>
            <a:off x="700088" y="900113"/>
            <a:ext cx="8062912" cy="4129087"/>
          </a:xfrm>
        </p:spPr>
      </p:pic>
    </p:spTree>
    <p:extLst>
      <p:ext uri="{BB962C8B-B14F-4D97-AF65-F5344CB8AC3E}">
        <p14:creationId xmlns:p14="http://schemas.microsoft.com/office/powerpoint/2010/main" val="594125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dirty="0"/>
              <a:t>Section 1.1 </a:t>
            </a:r>
            <a:br>
              <a:rPr lang="en-US" dirty="0"/>
            </a:br>
            <a:r>
              <a:rPr lang="en-US" dirty="0"/>
              <a:t>Definitions of Statistics, Probability, and Key Terms</a:t>
            </a:r>
            <a:br>
              <a:rPr lang="en-US" dirty="0"/>
            </a:br>
            <a:r>
              <a:rPr lang="en-US" dirty="0"/>
              <a:t> </a:t>
            </a:r>
          </a:p>
        </p:txBody>
      </p:sp>
      <p:sp>
        <p:nvSpPr>
          <p:cNvPr id="3" name="Content Placeholder 2"/>
          <p:cNvSpPr>
            <a:spLocks noGrp="1"/>
          </p:cNvSpPr>
          <p:nvPr>
            <p:ph idx="1"/>
          </p:nvPr>
        </p:nvSpPr>
        <p:spPr/>
        <p:txBody>
          <a:bodyPr/>
          <a:lstStyle/>
          <a:p>
            <a:pPr lvl="1" eaLnBrk="1" hangingPunct="1">
              <a:defRPr/>
            </a:pPr>
            <a:endParaRPr lang="en-US" dirty="0"/>
          </a:p>
          <a:p>
            <a:pPr marL="319088" lvl="1" indent="0" eaLnBrk="1" hangingPunct="1">
              <a:buFont typeface="Wingdings 2" pitchFamily="18" charset="2"/>
              <a:buNone/>
              <a:defRPr/>
            </a:pPr>
            <a:endParaRPr lang="en-US" dirty="0"/>
          </a:p>
          <a:p>
            <a:pPr marL="319088" lvl="1" indent="0" eaLnBrk="1" hangingPunct="1">
              <a:buFont typeface="Wingdings 2" pitchFamily="18" charset="2"/>
              <a:buNone/>
              <a:defRPr/>
            </a:pPr>
            <a:r>
              <a:rPr lang="en-US" dirty="0"/>
              <a:t>  </a:t>
            </a: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Side By Side Pie Chart</a:t>
            </a:r>
          </a:p>
        </p:txBody>
      </p:sp>
      <p:pic>
        <p:nvPicPr>
          <p:cNvPr id="2" name="Picture Placeholder 1" descr="Side by side Pie Charts. Left pie chart has less part time (59.1%) versus right pie chart (71.4%)" title="Figure 1.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347" b="2347"/>
          <a:stretch>
            <a:fillRect/>
          </a:stretch>
        </p:blipFill>
        <p:spPr>
          <a:xfrm>
            <a:off x="457199" y="1447800"/>
            <a:ext cx="8062913" cy="3488356"/>
          </a:xfrm>
        </p:spPr>
      </p:pic>
      <p:sp>
        <p:nvSpPr>
          <p:cNvPr id="7" name="Text Placeholder 6"/>
          <p:cNvSpPr>
            <a:spLocks noGrp="1"/>
          </p:cNvSpPr>
          <p:nvPr>
            <p:ph type="body" sz="quarter" idx="14"/>
          </p:nvPr>
        </p:nvSpPr>
        <p:spPr/>
        <p:txBody>
          <a:bodyPr>
            <a:normAutofit/>
          </a:bodyPr>
          <a:lstStyle/>
          <a:p>
            <a:endParaRPr lang="en-US" sz="1600" dirty="0"/>
          </a:p>
        </p:txBody>
      </p:sp>
      <p:pic>
        <p:nvPicPr>
          <p:cNvPr id="8" name="Picture 7" descr="OSC-Stacked-TM-RGB-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20215469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Pie Charts: No Missing Data</a:t>
            </a:r>
          </a:p>
        </p:txBody>
      </p:sp>
      <p:pic>
        <p:nvPicPr>
          <p:cNvPr id="2" name="Picture Placeholder 1" descr="Here a picture of side-by-side pie charts with percentages on the slices."/>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990" r="1990"/>
          <a:stretch>
            <a:fillRect/>
          </a:stretch>
        </p:blipFill>
        <p:spPr>
          <a:xfrm>
            <a:off x="457199" y="1162015"/>
            <a:ext cx="8062913" cy="3500071"/>
          </a:xfrm>
        </p:spPr>
      </p:pic>
      <p:sp>
        <p:nvSpPr>
          <p:cNvPr id="7" name="Text Placeholder 6" descr="The following pie charts have the “Other/Unknown” category included (since the percentages must add to 100%). The chart in Figure is organized by the size of each wedge, which makes it a more visually informative graph than the unsorted, alphabetical graph in Figure. &#10;" title="Figure 1.5"/>
          <p:cNvSpPr>
            <a:spLocks noGrp="1"/>
          </p:cNvSpPr>
          <p:nvPr>
            <p:ph type="body" sz="quarter" idx="14"/>
          </p:nvPr>
        </p:nvSpPr>
        <p:spPr/>
        <p:txBody>
          <a:bodyPr>
            <a:normAutofit/>
          </a:bodyPr>
          <a:lstStyle/>
          <a:p>
            <a:r>
              <a:rPr lang="en-US" sz="1600" dirty="0"/>
              <a:t>The following pie charts have the “Other/Unknown” category included (since the percentages must add to 100%). The chart in Figure 1.11b is organized by the size of each wedge, which makes it a more visually informative graph than the unsorted, alphabetical graph in Figure 1.11a. </a:t>
            </a:r>
          </a:p>
        </p:txBody>
      </p:sp>
      <p:pic>
        <p:nvPicPr>
          <p:cNvPr id="8" name="Picture 7" descr="OSC-Stacked-TM-RGB-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2264389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Bar graphs</a:t>
            </a:r>
          </a:p>
        </p:txBody>
      </p:sp>
      <p:pic>
        <p:nvPicPr>
          <p:cNvPr id="3" name="Picture Placeholder 2" descr="Sometimes percentages add up to be more than 100% (or less than 100%). In the graph, the percentages add to more than 100% because students can be in more than one category. A bar graph is appropriate to compare the relative size of the categories. A pie chart cannot be used. It also could not be used if the percentages added to less than 100%. &#10;" title="Figure 1.6"/>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5549" b="15549"/>
          <a:stretch>
            <a:fillRect/>
          </a:stretch>
        </p:blipFill>
        <p:spPr/>
      </p:pic>
      <p:sp>
        <p:nvSpPr>
          <p:cNvPr id="7" name="Text Placeholder 6"/>
          <p:cNvSpPr>
            <a:spLocks noGrp="1"/>
          </p:cNvSpPr>
          <p:nvPr>
            <p:ph type="body" sz="quarter" idx="14"/>
          </p:nvPr>
        </p:nvSpPr>
        <p:spPr/>
        <p:txBody>
          <a:bodyPr>
            <a:noAutofit/>
          </a:bodyPr>
          <a:lstStyle/>
          <a:p>
            <a:r>
              <a:rPr lang="en-US" sz="1800" dirty="0"/>
              <a:t>Sometimes percentages add up to be more than 100% (or less than 100%). In the graph, the percentages add to more than 100% because students can be in more than one category. A bar graph is appropriate to compare the relative size of the categories. A pie chart cannot be used. It also could not be used if the percentages added to less than 100%. </a:t>
            </a:r>
          </a:p>
        </p:txBody>
      </p:sp>
      <p:pic>
        <p:nvPicPr>
          <p:cNvPr id="8" name="Picture 7" descr="OSC-Stacked-TM-RGB-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38536539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Side by Side Bar Graph</a:t>
            </a:r>
          </a:p>
        </p:txBody>
      </p:sp>
      <p:pic>
        <p:nvPicPr>
          <p:cNvPr id="2" name="Picture Placeholder 1" descr="Two side by side bar graphs showing the actual numbers of each student. It allows you to comapre categories." title="Side by Side Bar graph"/>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7501" r="-37501"/>
          <a:stretch>
            <a:fillRect/>
          </a:stretch>
        </p:blipFill>
        <p:spPr/>
      </p:pic>
      <p:sp>
        <p:nvSpPr>
          <p:cNvPr id="7" name="Text Placeholder 6"/>
          <p:cNvSpPr>
            <a:spLocks noGrp="1"/>
          </p:cNvSpPr>
          <p:nvPr>
            <p:ph type="body" sz="quarter" idx="14"/>
          </p:nvPr>
        </p:nvSpPr>
        <p:spPr/>
        <p:txBody>
          <a:bodyPr>
            <a:normAutofit/>
          </a:bodyPr>
          <a:lstStyle/>
          <a:p>
            <a:endParaRPr lang="en-US" sz="1600" dirty="0"/>
          </a:p>
        </p:txBody>
      </p:sp>
      <p:pic>
        <p:nvPicPr>
          <p:cNvPr id="8" name="Picture 7" descr="OSC-Stacked-TM-RGB-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37545461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Bar graph with unknown category</a:t>
            </a:r>
          </a:p>
        </p:txBody>
      </p:sp>
      <p:pic>
        <p:nvPicPr>
          <p:cNvPr id="2" name="Picture Placeholder 1" descr="Shows a bar graph with an unknown bar to show that we don't the exact ethnicity of the students." title="Figure 1.8"/>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136" b="2136"/>
          <a:stretch>
            <a:fillRect/>
          </a:stretch>
        </p:blipFill>
        <p:spPr/>
      </p:pic>
      <p:sp>
        <p:nvSpPr>
          <p:cNvPr id="7" name="Text Placeholder 6"/>
          <p:cNvSpPr>
            <a:spLocks noGrp="1"/>
          </p:cNvSpPr>
          <p:nvPr>
            <p:ph type="body" sz="quarter" idx="14"/>
          </p:nvPr>
        </p:nvSpPr>
        <p:spPr/>
        <p:txBody>
          <a:bodyPr>
            <a:normAutofit/>
          </a:bodyPr>
          <a:lstStyle/>
          <a:p>
            <a:r>
              <a:rPr lang="en-US" sz="1600" b="1" dirty="0">
                <a:solidFill>
                  <a:srgbClr val="6CB255"/>
                </a:solidFill>
              </a:rPr>
              <a:t>Bar graph with Other/Unknown Category</a:t>
            </a:r>
          </a:p>
        </p:txBody>
      </p:sp>
      <p:pic>
        <p:nvPicPr>
          <p:cNvPr id="8" name="Picture 7" descr="OSC-Stacked-TM-RGB-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18912736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Pareto chart</a:t>
            </a:r>
          </a:p>
        </p:txBody>
      </p:sp>
      <p:pic>
        <p:nvPicPr>
          <p:cNvPr id="2" name="Picture Placeholder 1" descr="Shows a Pareto chart which is a bar graph with bars ordered from largest to smallest." title="Figure 1.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521" b="1521"/>
          <a:stretch>
            <a:fillRect/>
          </a:stretch>
        </p:blipFill>
        <p:spPr/>
      </p:pic>
      <p:sp>
        <p:nvSpPr>
          <p:cNvPr id="7" name="Text Placeholder 6"/>
          <p:cNvSpPr>
            <a:spLocks noGrp="1"/>
          </p:cNvSpPr>
          <p:nvPr>
            <p:ph type="body" sz="quarter" idx="14"/>
          </p:nvPr>
        </p:nvSpPr>
        <p:spPr/>
        <p:txBody>
          <a:bodyPr>
            <a:normAutofit/>
          </a:bodyPr>
          <a:lstStyle/>
          <a:p>
            <a:r>
              <a:rPr lang="en-US" sz="1600" b="1" dirty="0">
                <a:solidFill>
                  <a:srgbClr val="6CB255"/>
                </a:solidFill>
              </a:rPr>
              <a:t>Pareto Chart With Bars Sorted by Size</a:t>
            </a:r>
          </a:p>
        </p:txBody>
      </p:sp>
      <p:pic>
        <p:nvPicPr>
          <p:cNvPr id="8" name="Picture 7" descr="OSC-Stacked-TM-RGB-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2639343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t>Selecting a Sample</a:t>
            </a:r>
          </a:p>
        </p:txBody>
      </p:sp>
      <p:sp>
        <p:nvSpPr>
          <p:cNvPr id="3" name="Content Placeholder 2"/>
          <p:cNvSpPr>
            <a:spLocks noGrp="1"/>
          </p:cNvSpPr>
          <p:nvPr>
            <p:ph idx="1"/>
          </p:nvPr>
        </p:nvSpPr>
        <p:spPr>
          <a:xfrm>
            <a:off x="228600" y="1935163"/>
            <a:ext cx="8458200" cy="4389437"/>
          </a:xfrm>
        </p:spPr>
        <p:txBody>
          <a:bodyPr/>
          <a:lstStyle/>
          <a:p>
            <a:r>
              <a:rPr lang="en-US" dirty="0"/>
              <a:t>Sample must be representative (Representative sample)</a:t>
            </a:r>
          </a:p>
          <a:p>
            <a:r>
              <a:rPr lang="en-US" sz="2400" dirty="0"/>
              <a:t>A representative sample: </a:t>
            </a:r>
          </a:p>
          <a:p>
            <a:pPr lvl="1"/>
            <a:r>
              <a:rPr lang="en-US" sz="2400" dirty="0"/>
              <a:t>has the same relevant characteristics as the defined population and does not favor one group of the population over another. </a:t>
            </a:r>
          </a:p>
          <a:p>
            <a:pPr lvl="1"/>
            <a:r>
              <a:rPr lang="en-US" sz="2400" dirty="0"/>
              <a:t>allows people to study a population without studying every single individual in that population.</a:t>
            </a:r>
          </a:p>
          <a:p>
            <a:pPr lvl="1"/>
            <a:r>
              <a:rPr lang="en-US" sz="2400" dirty="0"/>
              <a:t>is a valuable research tool. </a:t>
            </a:r>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3160916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04850"/>
            <a:ext cx="8229600" cy="1143000"/>
          </a:xfrm>
        </p:spPr>
        <p:txBody>
          <a:bodyPr/>
          <a:lstStyle/>
          <a:p>
            <a:pPr eaLnBrk="1" hangingPunct="1"/>
            <a:r>
              <a:rPr lang="en-US" dirty="0"/>
              <a:t>RANDOM SAMPLING</a:t>
            </a:r>
          </a:p>
        </p:txBody>
      </p:sp>
      <p:sp>
        <p:nvSpPr>
          <p:cNvPr id="4" name="Content Placeholder 3"/>
          <p:cNvSpPr>
            <a:spLocks noGrp="1"/>
          </p:cNvSpPr>
          <p:nvPr>
            <p:ph sz="half" idx="1"/>
          </p:nvPr>
        </p:nvSpPr>
        <p:spPr>
          <a:xfrm>
            <a:off x="457200" y="1920875"/>
            <a:ext cx="4038600" cy="4433888"/>
          </a:xfrm>
        </p:spPr>
        <p:txBody>
          <a:bodyPr/>
          <a:lstStyle/>
          <a:p>
            <a:pPr eaLnBrk="1" hangingPunct="1"/>
            <a:r>
              <a:rPr lang="en-US" dirty="0"/>
              <a:t>Random Sampling</a:t>
            </a:r>
          </a:p>
          <a:p>
            <a:pPr lvl="1" eaLnBrk="1" hangingPunct="1"/>
            <a:r>
              <a:rPr lang="en-US" sz="2000" dirty="0"/>
              <a:t>Selected by using chance or random numbers</a:t>
            </a:r>
          </a:p>
          <a:p>
            <a:pPr lvl="1" eaLnBrk="1" hangingPunct="1"/>
            <a:r>
              <a:rPr lang="en-US" sz="2000" dirty="0"/>
              <a:t>Each individual subject (human or otherwise) has an equal chance of being selected</a:t>
            </a:r>
          </a:p>
          <a:p>
            <a:pPr lvl="1" eaLnBrk="1" hangingPunct="1"/>
            <a:r>
              <a:rPr lang="en-US" sz="2000" dirty="0"/>
              <a:t>Examples:   </a:t>
            </a:r>
          </a:p>
          <a:p>
            <a:pPr lvl="2" eaLnBrk="1" hangingPunct="1"/>
            <a:r>
              <a:rPr lang="en-US" sz="2000" dirty="0"/>
              <a:t>Drawing names from a hat</a:t>
            </a:r>
          </a:p>
          <a:p>
            <a:pPr lvl="2" eaLnBrk="1" hangingPunct="1"/>
            <a:r>
              <a:rPr lang="en-US" sz="2000" dirty="0"/>
              <a:t>Random Numbers</a:t>
            </a:r>
          </a:p>
          <a:p>
            <a:pPr lvl="2" eaLnBrk="1" hangingPunct="1"/>
            <a:r>
              <a:rPr lang="en-US" sz="2000" dirty="0">
                <a:hlinkClick r:id="rId2"/>
              </a:rPr>
              <a:t>https://www.youtube.com/watch?v=aBJhaAF5GLs</a:t>
            </a:r>
            <a:r>
              <a:rPr lang="en-US" sz="2000" dirty="0"/>
              <a:t> </a:t>
            </a:r>
          </a:p>
        </p:txBody>
      </p:sp>
      <p:pic>
        <p:nvPicPr>
          <p:cNvPr id="17412" name="Picture 2052" descr="The picture shows a computer picking random numbers."/>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8200" y="3022600"/>
            <a:ext cx="4038600" cy="2230438"/>
          </a:xfrm>
          <a:noFill/>
        </p:spPr>
      </p:pic>
    </p:spTree>
    <p:extLst>
      <p:ext uri="{BB962C8B-B14F-4D97-AF65-F5344CB8AC3E}">
        <p14:creationId xmlns:p14="http://schemas.microsoft.com/office/powerpoint/2010/main" val="243121767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wipe(down)">
                                      <p:cBhvr>
                                        <p:cTn id="25" dur="500"/>
                                        <p:tgtEl>
                                          <p:spTgt spid="4">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ipe(down)">
                                      <p:cBhvr>
                                        <p:cTn id="28" dur="500"/>
                                        <p:tgtEl>
                                          <p:spTgt spid="4">
                                            <p:txEl>
                                              <p:pRg st="5" end="5"/>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wipe(down)">
                                      <p:cBhvr>
                                        <p:cTn id="31"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704850"/>
            <a:ext cx="8229600" cy="1143000"/>
          </a:xfrm>
        </p:spPr>
        <p:txBody>
          <a:bodyPr/>
          <a:lstStyle/>
          <a:p>
            <a:pPr eaLnBrk="1" hangingPunct="1"/>
            <a:r>
              <a:rPr lang="en-US" dirty="0"/>
              <a:t>SYSTEMATIC SAMPLING</a:t>
            </a:r>
          </a:p>
        </p:txBody>
      </p:sp>
      <p:sp>
        <p:nvSpPr>
          <p:cNvPr id="3" name="Content Placeholder 2"/>
          <p:cNvSpPr>
            <a:spLocks noGrp="1"/>
          </p:cNvSpPr>
          <p:nvPr>
            <p:ph sz="half" idx="1"/>
          </p:nvPr>
        </p:nvSpPr>
        <p:spPr>
          <a:xfrm>
            <a:off x="457200" y="1920875"/>
            <a:ext cx="8534400" cy="2574925"/>
          </a:xfrm>
        </p:spPr>
        <p:txBody>
          <a:bodyPr>
            <a:normAutofit/>
          </a:bodyPr>
          <a:lstStyle/>
          <a:p>
            <a:pPr eaLnBrk="1" hangingPunct="1"/>
            <a:r>
              <a:rPr lang="en-US" sz="2400" dirty="0"/>
              <a:t>Systematic Sampling</a:t>
            </a:r>
          </a:p>
          <a:p>
            <a:pPr lvl="1" eaLnBrk="1" hangingPunct="1"/>
            <a:r>
              <a:rPr lang="en-US" sz="2400" dirty="0"/>
              <a:t>Select a random starting point and then select every n</a:t>
            </a:r>
            <a:r>
              <a:rPr lang="en-US" sz="2400" baseline="30000" dirty="0"/>
              <a:t>th</a:t>
            </a:r>
            <a:r>
              <a:rPr lang="en-US" sz="2400" dirty="0"/>
              <a:t> subject in the population</a:t>
            </a:r>
          </a:p>
          <a:p>
            <a:pPr lvl="1" eaLnBrk="1" hangingPunct="1"/>
            <a:r>
              <a:rPr lang="en-US" sz="2400" dirty="0"/>
              <a:t>Simple to use so it is used often (choose a random starting point and then choose every n</a:t>
            </a:r>
            <a:r>
              <a:rPr lang="en-US" sz="2400" baseline="30000" dirty="0"/>
              <a:t>th</a:t>
            </a:r>
            <a:r>
              <a:rPr lang="en-US" sz="2400" dirty="0"/>
              <a:t> item</a:t>
            </a:r>
          </a:p>
        </p:txBody>
      </p:sp>
      <p:pic>
        <p:nvPicPr>
          <p:cNvPr id="18436" name="Picture 47" descr="It shows 8 men in a row with every 3rd being chosen."/>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066800" y="4572000"/>
            <a:ext cx="7415213" cy="2057400"/>
          </a:xfrm>
          <a:noFill/>
        </p:spPr>
      </p:pic>
    </p:spTree>
    <p:extLst>
      <p:ext uri="{BB962C8B-B14F-4D97-AF65-F5344CB8AC3E}">
        <p14:creationId xmlns:p14="http://schemas.microsoft.com/office/powerpoint/2010/main" val="225961554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04800"/>
            <a:ext cx="8229600" cy="1143000"/>
          </a:xfrm>
        </p:spPr>
        <p:txBody>
          <a:bodyPr/>
          <a:lstStyle/>
          <a:p>
            <a:pPr eaLnBrk="1" hangingPunct="1"/>
            <a:r>
              <a:rPr lang="en-US" dirty="0"/>
              <a:t>CONVENIENCE SAMPLING</a:t>
            </a:r>
          </a:p>
        </p:txBody>
      </p:sp>
      <p:pic>
        <p:nvPicPr>
          <p:cNvPr id="19460" name="Picture 8" descr="The picture shows a woman yelling at a man what his opinion is of the death penalty."/>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143000" y="1447800"/>
            <a:ext cx="7239000" cy="2497138"/>
          </a:xfrm>
          <a:noFill/>
        </p:spPr>
      </p:pic>
      <p:sp>
        <p:nvSpPr>
          <p:cNvPr id="4" name="Content Placeholder 3"/>
          <p:cNvSpPr>
            <a:spLocks noGrp="1"/>
          </p:cNvSpPr>
          <p:nvPr>
            <p:ph sz="half" idx="2"/>
          </p:nvPr>
        </p:nvSpPr>
        <p:spPr>
          <a:xfrm>
            <a:off x="533400" y="4114800"/>
            <a:ext cx="8153400" cy="2514600"/>
          </a:xfrm>
        </p:spPr>
        <p:txBody>
          <a:bodyPr>
            <a:normAutofit/>
          </a:bodyPr>
          <a:lstStyle/>
          <a:p>
            <a:pPr marL="274320" indent="-274320" eaLnBrk="1" fontAlgn="auto" hangingPunct="1">
              <a:spcAft>
                <a:spcPts val="0"/>
              </a:spcAft>
              <a:buClr>
                <a:schemeClr val="accent3"/>
              </a:buClr>
              <a:buFont typeface="Wingdings 2"/>
              <a:buChar char=""/>
              <a:defRPr/>
            </a:pPr>
            <a:r>
              <a:rPr lang="en-US" dirty="0"/>
              <a:t>Convenience Sampling</a:t>
            </a:r>
          </a:p>
          <a:p>
            <a:pPr marL="640080" lvl="1" indent="-246888" eaLnBrk="1" fontAlgn="auto" hangingPunct="1">
              <a:spcAft>
                <a:spcPts val="0"/>
              </a:spcAft>
              <a:buFont typeface="Wingdings 2"/>
              <a:buChar char=""/>
              <a:defRPr/>
            </a:pPr>
            <a:r>
              <a:rPr lang="en-US" sz="2000" dirty="0"/>
              <a:t>Use subjects that are easily accessible </a:t>
            </a:r>
          </a:p>
          <a:p>
            <a:pPr marL="640080" lvl="1" indent="-246888" eaLnBrk="1" fontAlgn="auto" hangingPunct="1">
              <a:spcAft>
                <a:spcPts val="0"/>
              </a:spcAft>
              <a:buFont typeface="Wingdings 2"/>
              <a:buChar char=""/>
              <a:defRPr/>
            </a:pPr>
            <a:r>
              <a:rPr lang="en-US" sz="2000" dirty="0"/>
              <a:t>Prone to creating non-representative sample (member all have a similar characteristic)</a:t>
            </a:r>
          </a:p>
          <a:p>
            <a:pPr marL="640080" lvl="1" indent="-246888" eaLnBrk="1" fontAlgn="auto" hangingPunct="1">
              <a:spcAft>
                <a:spcPts val="0"/>
              </a:spcAft>
              <a:buFont typeface="Wingdings 2"/>
              <a:buChar char=""/>
              <a:defRPr/>
            </a:pPr>
            <a:r>
              <a:rPr lang="en-US" sz="2000" dirty="0"/>
              <a:t>Examples: </a:t>
            </a:r>
          </a:p>
          <a:p>
            <a:pPr lvl="2" indent="-246888" eaLnBrk="1" fontAlgn="auto" hangingPunct="1">
              <a:spcAft>
                <a:spcPts val="0"/>
              </a:spcAft>
              <a:buFont typeface="Wingdings 2"/>
              <a:buChar char=""/>
              <a:defRPr/>
            </a:pPr>
            <a:r>
              <a:rPr lang="en-US" sz="2000" dirty="0"/>
              <a:t>Using family members or students in a classroom</a:t>
            </a:r>
          </a:p>
          <a:p>
            <a:pPr lvl="2" indent="-246888" eaLnBrk="1" fontAlgn="auto" hangingPunct="1">
              <a:spcAft>
                <a:spcPts val="0"/>
              </a:spcAft>
              <a:buFont typeface="Wingdings 2"/>
              <a:buChar char=""/>
              <a:defRPr/>
            </a:pPr>
            <a:r>
              <a:rPr lang="en-US" sz="2000" dirty="0"/>
              <a:t>Mall shoppers</a:t>
            </a:r>
          </a:p>
        </p:txBody>
      </p:sp>
    </p:spTree>
    <p:extLst>
      <p:ext uri="{BB962C8B-B14F-4D97-AF65-F5344CB8AC3E}">
        <p14:creationId xmlns:p14="http://schemas.microsoft.com/office/powerpoint/2010/main" val="163297842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wipe(down)">
                                      <p:cBhvr>
                                        <p:cTn id="25" dur="500"/>
                                        <p:tgtEl>
                                          <p:spTgt spid="4">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ipe(down)">
                                      <p:cBhvr>
                                        <p:cTn id="2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t>Section 1-1 Introduction </a:t>
            </a:r>
          </a:p>
        </p:txBody>
      </p:sp>
      <p:sp>
        <p:nvSpPr>
          <p:cNvPr id="3" name="Content Placeholder 2"/>
          <p:cNvSpPr>
            <a:spLocks noGrp="1"/>
          </p:cNvSpPr>
          <p:nvPr>
            <p:ph idx="1"/>
          </p:nvPr>
        </p:nvSpPr>
        <p:spPr/>
        <p:txBody>
          <a:bodyPr/>
          <a:lstStyle/>
          <a:p>
            <a:pPr eaLnBrk="1" hangingPunct="1"/>
            <a:r>
              <a:rPr lang="en-US"/>
              <a:t>Most people become familiar with probability and statistics through various media (radio, TV, Internet, newspapers, and magazines) </a:t>
            </a:r>
          </a:p>
          <a:p>
            <a:pPr lvl="1" eaLnBrk="1" hangingPunct="1"/>
            <a:r>
              <a:rPr lang="en-US"/>
              <a:t>Nearly one in seven US families are struggling with bills from medical expenses even though they have health insurance</a:t>
            </a:r>
          </a:p>
          <a:p>
            <a:pPr lvl="1" eaLnBrk="1" hangingPunct="1"/>
            <a:r>
              <a:rPr lang="en-US"/>
              <a:t>About 15% of men in the US are left-handed and 9% of women are left-handed</a:t>
            </a:r>
          </a:p>
          <a:p>
            <a:pPr lvl="1" eaLnBrk="1" hangingPunct="1"/>
            <a:r>
              <a:rPr lang="en-US"/>
              <a:t>The median age of couples who watch Jay Leno is 48.1 years</a:t>
            </a:r>
          </a:p>
          <a:p>
            <a:pPr lvl="1" eaLnBrk="1" hangingPunct="1"/>
            <a:r>
              <a:rPr lang="en-US"/>
              <a:t>Eating 10 grams of fiber a day reduces the risk of heart attack by 14%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304800"/>
            <a:ext cx="8229600" cy="1143000"/>
          </a:xfrm>
        </p:spPr>
        <p:txBody>
          <a:bodyPr/>
          <a:lstStyle/>
          <a:p>
            <a:pPr eaLnBrk="1" hangingPunct="1"/>
            <a:r>
              <a:rPr lang="en-US" dirty="0"/>
              <a:t> Stratified Sampling </a:t>
            </a:r>
          </a:p>
        </p:txBody>
      </p:sp>
      <p:pic>
        <p:nvPicPr>
          <p:cNvPr id="20484" name="Picture 78" descr="The picture shows a group of women and men with 3 men and 3 women being chosen from each group"/>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68350" y="3754866"/>
            <a:ext cx="6691840" cy="2036334"/>
          </a:xfrm>
          <a:noFill/>
        </p:spPr>
      </p:pic>
      <p:sp>
        <p:nvSpPr>
          <p:cNvPr id="4" name="Content Placeholder 3"/>
          <p:cNvSpPr>
            <a:spLocks noGrp="1"/>
          </p:cNvSpPr>
          <p:nvPr>
            <p:ph sz="half" idx="2"/>
          </p:nvPr>
        </p:nvSpPr>
        <p:spPr>
          <a:xfrm>
            <a:off x="609600" y="1447800"/>
            <a:ext cx="8077200" cy="2590800"/>
          </a:xfrm>
        </p:spPr>
        <p:txBody>
          <a:bodyPr>
            <a:normAutofit/>
          </a:bodyPr>
          <a:lstStyle/>
          <a:p>
            <a:pPr marL="274320" indent="-274320" eaLnBrk="1" fontAlgn="auto" hangingPunct="1">
              <a:spcAft>
                <a:spcPts val="0"/>
              </a:spcAft>
              <a:buClr>
                <a:schemeClr val="accent3"/>
              </a:buClr>
              <a:buFont typeface="Wingdings 2"/>
              <a:buChar char=""/>
              <a:defRPr/>
            </a:pPr>
            <a:r>
              <a:rPr lang="en-US" sz="2400" dirty="0"/>
              <a:t>Stratified Sampling</a:t>
            </a:r>
          </a:p>
          <a:p>
            <a:pPr marL="640080" lvl="1" indent="-246888" eaLnBrk="1" fontAlgn="auto" hangingPunct="1">
              <a:spcAft>
                <a:spcPts val="0"/>
              </a:spcAft>
              <a:buFont typeface="Wingdings 2"/>
              <a:buChar char=""/>
              <a:defRPr/>
            </a:pPr>
            <a:r>
              <a:rPr lang="en-US" sz="2400" dirty="0"/>
              <a:t>Divide the population into at least two different groups (</a:t>
            </a:r>
            <a:r>
              <a:rPr lang="en-US" sz="2400" b="1" dirty="0"/>
              <a:t>strata</a:t>
            </a:r>
            <a:r>
              <a:rPr lang="en-US" sz="2400" dirty="0"/>
              <a:t>) with common characteristic(s), then draw </a:t>
            </a:r>
            <a:r>
              <a:rPr lang="en-US" sz="2400" b="1" dirty="0">
                <a:solidFill>
                  <a:srgbClr val="FF0000"/>
                </a:solidFill>
              </a:rPr>
              <a:t>SOME</a:t>
            </a:r>
            <a:r>
              <a:rPr lang="en-US" sz="2400" dirty="0"/>
              <a:t> subjects from each group  </a:t>
            </a:r>
          </a:p>
          <a:p>
            <a:pPr marL="640080" lvl="1" indent="-246888" eaLnBrk="1" fontAlgn="auto" hangingPunct="1">
              <a:spcAft>
                <a:spcPts val="0"/>
              </a:spcAft>
              <a:buFont typeface="Wingdings 2"/>
              <a:buChar char=""/>
              <a:defRPr/>
            </a:pPr>
            <a:r>
              <a:rPr lang="en-US" sz="2400" dirty="0"/>
              <a:t>Results in a more representative sample </a:t>
            </a:r>
          </a:p>
          <a:p>
            <a:pPr marL="640080" lvl="1" indent="-246888" eaLnBrk="1" fontAlgn="auto" hangingPunct="1">
              <a:spcAft>
                <a:spcPts val="0"/>
              </a:spcAft>
              <a:buFont typeface="Wingdings 2"/>
              <a:buChar char=""/>
              <a:defRPr/>
            </a:pPr>
            <a:r>
              <a:rPr lang="en-US" sz="2400" dirty="0"/>
              <a:t>Helps preserve certain characteristics of the population</a:t>
            </a:r>
          </a:p>
          <a:p>
            <a:pPr marL="640080" lvl="1" indent="-246888" eaLnBrk="1" fontAlgn="auto" hangingPunct="1">
              <a:spcAft>
                <a:spcPts val="0"/>
              </a:spcAft>
              <a:buFont typeface="Wingdings 2"/>
              <a:buChar char=""/>
              <a:defRPr/>
            </a:pPr>
            <a:endParaRPr lang="en-US" dirty="0"/>
          </a:p>
        </p:txBody>
      </p:sp>
    </p:spTree>
    <p:extLst>
      <p:ext uri="{BB962C8B-B14F-4D97-AF65-F5344CB8AC3E}">
        <p14:creationId xmlns:p14="http://schemas.microsoft.com/office/powerpoint/2010/main" val="189344997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704850"/>
            <a:ext cx="8229600" cy="1143000"/>
          </a:xfrm>
        </p:spPr>
        <p:txBody>
          <a:bodyPr/>
          <a:lstStyle/>
          <a:p>
            <a:pPr eaLnBrk="1" hangingPunct="1"/>
            <a:r>
              <a:rPr lang="en-US" dirty="0"/>
              <a:t>Cluster Sampling</a:t>
            </a:r>
          </a:p>
        </p:txBody>
      </p:sp>
      <p:pic>
        <p:nvPicPr>
          <p:cNvPr id="21508" name="Picture 113" descr="Shows a grid of numbers with 5, 16, and 28 being chosen."/>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80963" y="2133600"/>
            <a:ext cx="4414837" cy="3694113"/>
          </a:xfrm>
          <a:noFill/>
        </p:spPr>
      </p:pic>
      <p:sp>
        <p:nvSpPr>
          <p:cNvPr id="4" name="Content Placeholder 3"/>
          <p:cNvSpPr>
            <a:spLocks noGrp="1"/>
          </p:cNvSpPr>
          <p:nvPr>
            <p:ph sz="half" idx="2"/>
          </p:nvPr>
        </p:nvSpPr>
        <p:spPr>
          <a:xfrm>
            <a:off x="4648200" y="1920875"/>
            <a:ext cx="4038600" cy="4433888"/>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US" sz="2400" dirty="0"/>
              <a:t>Cluster Sampling</a:t>
            </a:r>
          </a:p>
          <a:p>
            <a:pPr marL="640080" lvl="1" indent="-246888" eaLnBrk="1" fontAlgn="auto" hangingPunct="1">
              <a:spcAft>
                <a:spcPts val="0"/>
              </a:spcAft>
              <a:buFont typeface="Wingdings 2"/>
              <a:buChar char=""/>
              <a:defRPr/>
            </a:pPr>
            <a:r>
              <a:rPr lang="en-US" sz="2400" dirty="0"/>
              <a:t>Divide the population into groups (</a:t>
            </a:r>
            <a:r>
              <a:rPr lang="en-US" sz="2400" b="1" dirty="0"/>
              <a:t>clusters</a:t>
            </a:r>
            <a:r>
              <a:rPr lang="en-US" sz="2400" dirty="0"/>
              <a:t>), randomly select some of the groups, and then collect data from </a:t>
            </a:r>
            <a:r>
              <a:rPr lang="en-US" sz="2400" b="1" dirty="0">
                <a:solidFill>
                  <a:srgbClr val="FF0000"/>
                </a:solidFill>
              </a:rPr>
              <a:t>ALL </a:t>
            </a:r>
            <a:r>
              <a:rPr lang="en-US" sz="2400" dirty="0"/>
              <a:t>members of the selected groups</a:t>
            </a:r>
          </a:p>
          <a:p>
            <a:pPr marL="640080" lvl="1" indent="-246888" eaLnBrk="1" fontAlgn="auto" hangingPunct="1">
              <a:spcAft>
                <a:spcPts val="0"/>
              </a:spcAft>
              <a:buFont typeface="Wingdings 2"/>
              <a:buChar char=""/>
              <a:defRPr/>
            </a:pPr>
            <a:r>
              <a:rPr lang="en-US" sz="2400" dirty="0"/>
              <a:t>Used extensively by government and private research organizations </a:t>
            </a:r>
          </a:p>
          <a:p>
            <a:pPr marL="640080" lvl="1" indent="-246888" eaLnBrk="1" fontAlgn="auto" hangingPunct="1">
              <a:spcAft>
                <a:spcPts val="0"/>
              </a:spcAft>
              <a:buFont typeface="Wingdings 2"/>
              <a:buChar char=""/>
              <a:defRPr/>
            </a:pPr>
            <a:r>
              <a:rPr lang="en-US" sz="2400" dirty="0"/>
              <a:t>Examples:</a:t>
            </a:r>
          </a:p>
          <a:p>
            <a:pPr lvl="2" indent="-246888" eaLnBrk="1" fontAlgn="auto" hangingPunct="1">
              <a:spcAft>
                <a:spcPts val="0"/>
              </a:spcAft>
              <a:buFont typeface="Wingdings 2"/>
              <a:buChar char=""/>
              <a:defRPr/>
            </a:pPr>
            <a:r>
              <a:rPr lang="en-US" sz="2400" dirty="0"/>
              <a:t>Exit Polls</a:t>
            </a:r>
          </a:p>
        </p:txBody>
      </p:sp>
    </p:spTree>
    <p:extLst>
      <p:ext uri="{BB962C8B-B14F-4D97-AF65-F5344CB8AC3E}">
        <p14:creationId xmlns:p14="http://schemas.microsoft.com/office/powerpoint/2010/main" val="402975195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wipe(down)">
                                      <p:cBhvr>
                                        <p:cTn id="25"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1014984"/>
          </a:xfrm>
        </p:spPr>
        <p:txBody>
          <a:bodyPr/>
          <a:lstStyle/>
          <a:p>
            <a:r>
              <a:rPr lang="en-US" dirty="0"/>
              <a:t>Examples</a:t>
            </a:r>
          </a:p>
        </p:txBody>
      </p:sp>
      <p:sp>
        <p:nvSpPr>
          <p:cNvPr id="3" name="Content Placeholder 2"/>
          <p:cNvSpPr>
            <a:spLocks noGrp="1"/>
          </p:cNvSpPr>
          <p:nvPr>
            <p:ph idx="1"/>
          </p:nvPr>
        </p:nvSpPr>
        <p:spPr>
          <a:xfrm>
            <a:off x="768096" y="1447800"/>
            <a:ext cx="7290055" cy="4861560"/>
          </a:xfrm>
        </p:spPr>
        <p:txBody>
          <a:bodyPr>
            <a:normAutofit fontScale="85000" lnSpcReduction="20000"/>
          </a:bodyPr>
          <a:lstStyle/>
          <a:p>
            <a:r>
              <a:rPr lang="en-US" dirty="0"/>
              <a:t>A study is done to determine the average tuition that San Jose State undergraduate students pay per semester. Each student in the following samples is asked how much tuition he or she paid for the Fall semester. What is the type of sampling in each case? </a:t>
            </a:r>
          </a:p>
          <a:p>
            <a:r>
              <a:rPr lang="en-US" dirty="0"/>
              <a:t>a. A sample of 100 undergraduate San Jose State students is taken by organizing the students’ names by classification (freshman, sophomore, junior, or senior), and then selecting 25 students from each. </a:t>
            </a:r>
          </a:p>
          <a:p>
            <a:r>
              <a:rPr lang="en-US" dirty="0"/>
              <a:t>b. A random number generator is used to select a student from the alphabetical listing of all undergraduate students in the Fall semester. Starting with that student, every 50th student is chosen until 75 students are included in the sample. </a:t>
            </a:r>
          </a:p>
          <a:p>
            <a:r>
              <a:rPr lang="en-US" dirty="0"/>
              <a:t>c. A completely random method is used to select 75 students. Each undergraduate student in the fall semester has the same probability of being chosen at any stage of the sampling process. </a:t>
            </a:r>
          </a:p>
          <a:p>
            <a:r>
              <a:rPr lang="en-US" dirty="0"/>
              <a:t>d. The freshman, sophomore, junior, and senior years are numbered one, two, three, and four, respectively. A random number generator is used to pick two of those years. All students in those two years are in the sample.</a:t>
            </a:r>
          </a:p>
          <a:p>
            <a:r>
              <a:rPr lang="en-US" dirty="0"/>
              <a:t> e. An administrative assistant is asked to stand in front of the library one Wednesday and to ask the first 100 undergraduate students he encounters what they paid for tuition the Fall semester. Those 100 students are the sample.</a:t>
            </a:r>
          </a:p>
        </p:txBody>
      </p:sp>
    </p:spTree>
    <p:extLst>
      <p:ext uri="{BB962C8B-B14F-4D97-AF65-F5344CB8AC3E}">
        <p14:creationId xmlns:p14="http://schemas.microsoft.com/office/powerpoint/2010/main" val="635704170"/>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Answers</a:t>
            </a:r>
          </a:p>
        </p:txBody>
      </p:sp>
      <p:sp>
        <p:nvSpPr>
          <p:cNvPr id="3" name="Content Placeholder 2"/>
          <p:cNvSpPr>
            <a:spLocks noGrp="1"/>
          </p:cNvSpPr>
          <p:nvPr>
            <p:ph idx="1"/>
          </p:nvPr>
        </p:nvSpPr>
        <p:spPr/>
        <p:txBody>
          <a:bodyPr/>
          <a:lstStyle/>
          <a:p>
            <a:pPr marL="0" indent="0">
              <a:buNone/>
            </a:pPr>
            <a:r>
              <a:rPr lang="en-US" dirty="0"/>
              <a:t>a. stratified;</a:t>
            </a:r>
          </a:p>
          <a:p>
            <a:r>
              <a:rPr lang="en-US" dirty="0"/>
              <a:t>b. systematic;</a:t>
            </a:r>
          </a:p>
          <a:p>
            <a:r>
              <a:rPr lang="en-US" dirty="0"/>
              <a:t>c. simple random; </a:t>
            </a:r>
          </a:p>
          <a:p>
            <a:r>
              <a:rPr lang="en-US" dirty="0"/>
              <a:t>d. cluster; </a:t>
            </a:r>
          </a:p>
          <a:p>
            <a:r>
              <a:rPr lang="en-US" dirty="0"/>
              <a:t>e. convenience </a:t>
            </a:r>
          </a:p>
        </p:txBody>
      </p:sp>
    </p:spTree>
    <p:extLst>
      <p:ext uri="{BB962C8B-B14F-4D97-AF65-F5344CB8AC3E}">
        <p14:creationId xmlns:p14="http://schemas.microsoft.com/office/powerpoint/2010/main" val="4055148220"/>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Replacement </a:t>
            </a:r>
          </a:p>
        </p:txBody>
      </p:sp>
      <p:sp>
        <p:nvSpPr>
          <p:cNvPr id="3" name="Content Placeholder 2"/>
          <p:cNvSpPr>
            <a:spLocks noGrp="1"/>
          </p:cNvSpPr>
          <p:nvPr>
            <p:ph idx="1"/>
          </p:nvPr>
        </p:nvSpPr>
        <p:spPr/>
        <p:txBody>
          <a:bodyPr/>
          <a:lstStyle/>
          <a:p>
            <a:r>
              <a:rPr lang="en-US" dirty="0"/>
              <a:t>True random sampling is done with </a:t>
            </a:r>
            <a:r>
              <a:rPr lang="en-US" b="1" dirty="0">
                <a:solidFill>
                  <a:srgbClr val="00B0F0"/>
                </a:solidFill>
              </a:rPr>
              <a:t>replacement</a:t>
            </a:r>
            <a:r>
              <a:rPr lang="en-US" dirty="0"/>
              <a:t>. That is, once a member is picked, that member goes back into the population and thus may be chosen more than once. </a:t>
            </a:r>
          </a:p>
          <a:p>
            <a:r>
              <a:rPr lang="en-US" dirty="0"/>
              <a:t>However for practical reasons, in most populations, simple random sampling is done </a:t>
            </a:r>
            <a:r>
              <a:rPr lang="en-US" b="1" dirty="0">
                <a:solidFill>
                  <a:srgbClr val="00B0F0"/>
                </a:solidFill>
              </a:rPr>
              <a:t>without replacement</a:t>
            </a:r>
            <a:r>
              <a:rPr lang="en-US" dirty="0"/>
              <a:t>. Surveys are typically done without replacement. That is, a member of the population may be chosen only once.</a:t>
            </a:r>
          </a:p>
        </p:txBody>
      </p:sp>
    </p:spTree>
    <p:extLst>
      <p:ext uri="{BB962C8B-B14F-4D97-AF65-F5344CB8AC3E}">
        <p14:creationId xmlns:p14="http://schemas.microsoft.com/office/powerpoint/2010/main" val="588527158"/>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938784"/>
          </a:xfrm>
        </p:spPr>
        <p:txBody>
          <a:bodyPr/>
          <a:lstStyle/>
          <a:p>
            <a:r>
              <a:rPr lang="en-US" dirty="0"/>
              <a:t>More examples</a:t>
            </a:r>
          </a:p>
        </p:txBody>
      </p:sp>
      <p:sp>
        <p:nvSpPr>
          <p:cNvPr id="3" name="Content Placeholder 2"/>
          <p:cNvSpPr>
            <a:spLocks noGrp="1"/>
          </p:cNvSpPr>
          <p:nvPr>
            <p:ph idx="1"/>
          </p:nvPr>
        </p:nvSpPr>
        <p:spPr>
          <a:xfrm>
            <a:off x="768096" y="1524000"/>
            <a:ext cx="7290055" cy="4785360"/>
          </a:xfrm>
        </p:spPr>
        <p:txBody>
          <a:bodyPr/>
          <a:lstStyle/>
          <a:p>
            <a:r>
              <a:rPr lang="en-US" dirty="0"/>
              <a:t>Sampling without replacement instead of sampling with replacement becomes a mathematical issue only when the population is small. </a:t>
            </a:r>
          </a:p>
          <a:p>
            <a:r>
              <a:rPr lang="en-US" dirty="0"/>
              <a:t>For example, if the population is 25 people, the sample is ten, and you are sampling with replacement for any particular sample, then the chance of picking the first person is ten out of 25, and the chance of picking a different second person is nine out of 25 (you replace the first person). </a:t>
            </a:r>
          </a:p>
          <a:p>
            <a:r>
              <a:rPr lang="en-US" dirty="0"/>
              <a:t>If you sample without replacement, then the chance of picking the first person is ten out of 25, and then the chance of picking the second person (who is different) is nine out of 24 (you do not replace the first person). </a:t>
            </a:r>
          </a:p>
          <a:p>
            <a:r>
              <a:rPr lang="en-US" dirty="0"/>
              <a:t>Compare the fractions 9/25 and 9/24. To four decimal places, 9/25 = 0.3600 and 9/24 = 0.3750. To four decimal places, these numbers are not equivalent.</a:t>
            </a:r>
          </a:p>
        </p:txBody>
      </p:sp>
    </p:spTree>
    <p:extLst>
      <p:ext uri="{BB962C8B-B14F-4D97-AF65-F5344CB8AC3E}">
        <p14:creationId xmlns:p14="http://schemas.microsoft.com/office/powerpoint/2010/main" val="1222433651"/>
      </p:ext>
    </p:extLst>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862584"/>
          </a:xfrm>
        </p:spPr>
        <p:txBody>
          <a:bodyPr/>
          <a:lstStyle/>
          <a:p>
            <a:r>
              <a:rPr lang="en-US" dirty="0"/>
              <a:t>Sampling Errors</a:t>
            </a:r>
          </a:p>
        </p:txBody>
      </p:sp>
      <p:sp>
        <p:nvSpPr>
          <p:cNvPr id="3" name="Content Placeholder 2"/>
          <p:cNvSpPr>
            <a:spLocks noGrp="1"/>
          </p:cNvSpPr>
          <p:nvPr>
            <p:ph idx="1"/>
          </p:nvPr>
        </p:nvSpPr>
        <p:spPr>
          <a:xfrm>
            <a:off x="768096" y="1600200"/>
            <a:ext cx="7290055" cy="4709160"/>
          </a:xfrm>
        </p:spPr>
        <p:txBody>
          <a:bodyPr>
            <a:normAutofit fontScale="92500" lnSpcReduction="10000"/>
          </a:bodyPr>
          <a:lstStyle/>
          <a:p>
            <a:r>
              <a:rPr lang="en-US" dirty="0"/>
              <a:t>When you analyze data, it is important to be aware of </a:t>
            </a:r>
            <a:r>
              <a:rPr lang="en-US" b="1" dirty="0">
                <a:solidFill>
                  <a:srgbClr val="00B0F0"/>
                </a:solidFill>
              </a:rPr>
              <a:t>sampling</a:t>
            </a:r>
            <a:r>
              <a:rPr lang="en-US" dirty="0"/>
              <a:t> </a:t>
            </a:r>
            <a:r>
              <a:rPr lang="en-US" b="1" dirty="0">
                <a:solidFill>
                  <a:srgbClr val="00B0F0"/>
                </a:solidFill>
              </a:rPr>
              <a:t>errors</a:t>
            </a:r>
            <a:r>
              <a:rPr lang="en-US" dirty="0"/>
              <a:t> and </a:t>
            </a:r>
            <a:r>
              <a:rPr lang="en-US" b="1" dirty="0" err="1">
                <a:solidFill>
                  <a:srgbClr val="00B0F0"/>
                </a:solidFill>
              </a:rPr>
              <a:t>nonsampling</a:t>
            </a:r>
            <a:r>
              <a:rPr lang="en-US" b="1" dirty="0">
                <a:solidFill>
                  <a:srgbClr val="00B0F0"/>
                </a:solidFill>
              </a:rPr>
              <a:t> errors</a:t>
            </a:r>
            <a:r>
              <a:rPr lang="en-US" dirty="0"/>
              <a:t>. </a:t>
            </a:r>
          </a:p>
          <a:p>
            <a:r>
              <a:rPr lang="en-US" dirty="0"/>
              <a:t>The actual process of sampling causes </a:t>
            </a:r>
            <a:r>
              <a:rPr lang="en-US" b="1" dirty="0">
                <a:solidFill>
                  <a:srgbClr val="00B0F0"/>
                </a:solidFill>
              </a:rPr>
              <a:t>sampling errors</a:t>
            </a:r>
            <a:r>
              <a:rPr lang="en-US" dirty="0"/>
              <a:t>. </a:t>
            </a:r>
          </a:p>
          <a:p>
            <a:r>
              <a:rPr lang="en-US" dirty="0"/>
              <a:t>For example, the sample may not be large enough. </a:t>
            </a:r>
          </a:p>
          <a:p>
            <a:r>
              <a:rPr lang="en-US" dirty="0"/>
              <a:t>Factors not related to the sampling process cause </a:t>
            </a:r>
            <a:r>
              <a:rPr lang="en-US" b="1" dirty="0" err="1">
                <a:solidFill>
                  <a:srgbClr val="00B0F0"/>
                </a:solidFill>
              </a:rPr>
              <a:t>nonsampling</a:t>
            </a:r>
            <a:r>
              <a:rPr lang="en-US" b="1" dirty="0">
                <a:solidFill>
                  <a:srgbClr val="00B0F0"/>
                </a:solidFill>
              </a:rPr>
              <a:t> errors</a:t>
            </a:r>
            <a:r>
              <a:rPr lang="en-US" dirty="0"/>
              <a:t>. A defective counting device can cause a </a:t>
            </a:r>
            <a:r>
              <a:rPr lang="en-US" b="1" dirty="0" err="1">
                <a:solidFill>
                  <a:srgbClr val="00B0F0"/>
                </a:solidFill>
              </a:rPr>
              <a:t>nonsampling</a:t>
            </a:r>
            <a:r>
              <a:rPr lang="en-US" b="1" dirty="0">
                <a:solidFill>
                  <a:srgbClr val="00B0F0"/>
                </a:solidFill>
              </a:rPr>
              <a:t> error</a:t>
            </a:r>
            <a:r>
              <a:rPr lang="en-US" dirty="0"/>
              <a:t>. </a:t>
            </a:r>
          </a:p>
          <a:p>
            <a:r>
              <a:rPr lang="en-US" dirty="0"/>
              <a:t>In reality, a sample will never be exactly representative of the population so there will always be some sampling error. As a rule, the larger the sample, the smaller the sampling error. </a:t>
            </a:r>
          </a:p>
          <a:p>
            <a:r>
              <a:rPr lang="en-US" dirty="0"/>
              <a:t>In statistics, a </a:t>
            </a:r>
            <a:r>
              <a:rPr lang="en-US" b="1" dirty="0">
                <a:solidFill>
                  <a:srgbClr val="00B0F0"/>
                </a:solidFill>
              </a:rPr>
              <a:t>sampling bias</a:t>
            </a:r>
            <a:r>
              <a:rPr lang="en-US" dirty="0"/>
              <a:t> is created when a sample is collected from a population and some members of the population are not as likely to be chosen as others (remember, each member of the population should have an equally likely chance of being chosen). </a:t>
            </a:r>
          </a:p>
          <a:p>
            <a:r>
              <a:rPr lang="en-US" dirty="0"/>
              <a:t>When a </a:t>
            </a:r>
            <a:r>
              <a:rPr lang="en-US" b="1" dirty="0">
                <a:solidFill>
                  <a:srgbClr val="00B0F0"/>
                </a:solidFill>
              </a:rPr>
              <a:t>sampling bias </a:t>
            </a:r>
            <a:r>
              <a:rPr lang="en-US" dirty="0"/>
              <a:t>happens, there can be incorrect conclusions drawn about the population that is being studied.</a:t>
            </a:r>
          </a:p>
        </p:txBody>
      </p:sp>
    </p:spTree>
    <p:extLst>
      <p:ext uri="{BB962C8B-B14F-4D97-AF65-F5344CB8AC3E}">
        <p14:creationId xmlns:p14="http://schemas.microsoft.com/office/powerpoint/2010/main" val="2792461856"/>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Variation </a:t>
            </a:r>
          </a:p>
        </p:txBody>
      </p:sp>
      <p:sp>
        <p:nvSpPr>
          <p:cNvPr id="3" name="Content Placeholder 2"/>
          <p:cNvSpPr>
            <a:spLocks noGrp="1"/>
          </p:cNvSpPr>
          <p:nvPr>
            <p:ph idx="1"/>
          </p:nvPr>
        </p:nvSpPr>
        <p:spPr/>
        <p:txBody>
          <a:bodyPr/>
          <a:lstStyle/>
          <a:p>
            <a:r>
              <a:rPr lang="en-US" b="1" dirty="0">
                <a:solidFill>
                  <a:srgbClr val="00B0F0"/>
                </a:solidFill>
              </a:rPr>
              <a:t>Variation</a:t>
            </a:r>
            <a:r>
              <a:rPr lang="en-US" dirty="0"/>
              <a:t> is present in any set of data. </a:t>
            </a:r>
          </a:p>
          <a:p>
            <a:r>
              <a:rPr lang="en-US" dirty="0"/>
              <a:t>For example, 16-ounce cans of beverage may contain more or less than 16 ounces of liquid. In one study, eight 16 ounce cans were measured and produced the following amount (in ounces) of beverage: 15.8; 16.1; 15.2; 14.8; 15.8; 15.9; 16.0; 15.5 </a:t>
            </a:r>
          </a:p>
          <a:p>
            <a:r>
              <a:rPr lang="en-US" dirty="0"/>
              <a:t>It was mentioned previously that two or more samples from the same population, taken randomly, and having close to the same characteristics of the population will likely be different from each other. </a:t>
            </a:r>
          </a:p>
          <a:p>
            <a:endParaRPr lang="en-US" dirty="0"/>
          </a:p>
        </p:txBody>
      </p:sp>
    </p:spTree>
    <p:extLst>
      <p:ext uri="{BB962C8B-B14F-4D97-AF65-F5344CB8AC3E}">
        <p14:creationId xmlns:p14="http://schemas.microsoft.com/office/powerpoint/2010/main" val="2739848605"/>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Variation</a:t>
            </a:r>
          </a:p>
        </p:txBody>
      </p:sp>
      <p:sp>
        <p:nvSpPr>
          <p:cNvPr id="3" name="Content Placeholder 2"/>
          <p:cNvSpPr>
            <a:spLocks noGrp="1"/>
          </p:cNvSpPr>
          <p:nvPr>
            <p:ph idx="1"/>
          </p:nvPr>
        </p:nvSpPr>
        <p:spPr>
          <a:xfrm>
            <a:off x="768096" y="1752600"/>
            <a:ext cx="7290055" cy="4556760"/>
          </a:xfrm>
        </p:spPr>
        <p:txBody>
          <a:bodyPr>
            <a:normAutofit/>
          </a:bodyPr>
          <a:lstStyle/>
          <a:p>
            <a:r>
              <a:rPr lang="en-US" dirty="0"/>
              <a:t>Suppose Doreen and Jung both decide to study the average amount of time students at their college sleep each night.</a:t>
            </a:r>
          </a:p>
          <a:p>
            <a:pPr marL="0" indent="0">
              <a:buNone/>
            </a:pPr>
            <a:r>
              <a:rPr lang="en-US" dirty="0"/>
              <a:t>Doreen and Jung each take samples of 500 students. Doreen uses systematic sampling and Jung uses cluster sampling. Doreen's sample will be different from Jung's sample. Even if Doreen and Jung used the same sampling method, in all likelihood their samples would be different. Neither would be wrong, however. </a:t>
            </a:r>
          </a:p>
          <a:p>
            <a:pPr marL="0" indent="0">
              <a:buNone/>
            </a:pPr>
            <a:r>
              <a:rPr lang="en-US" dirty="0"/>
              <a:t>Think about what contributes to making Doreen’s and Jung’s samples different. If Doreen and Jung took larger samples (i.e. the number of data values is increased), their sample results (the average amount of time a student sleeps) might be closer to the actual population average. But still, their samples would be, in all likelihood, different from each other. This </a:t>
            </a:r>
            <a:r>
              <a:rPr lang="en-US" b="1" dirty="0">
                <a:solidFill>
                  <a:srgbClr val="00B0F0"/>
                </a:solidFill>
              </a:rPr>
              <a:t>variability</a:t>
            </a:r>
            <a:r>
              <a:rPr lang="en-US" dirty="0"/>
              <a:t> in samples cannot be stressed enough.</a:t>
            </a:r>
          </a:p>
        </p:txBody>
      </p:sp>
    </p:spTree>
    <p:extLst>
      <p:ext uri="{BB962C8B-B14F-4D97-AF65-F5344CB8AC3E}">
        <p14:creationId xmlns:p14="http://schemas.microsoft.com/office/powerpoint/2010/main" val="2352436354"/>
      </p:ext>
    </p:extLst>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size</a:t>
            </a:r>
          </a:p>
        </p:txBody>
      </p:sp>
      <p:sp>
        <p:nvSpPr>
          <p:cNvPr id="3" name="Content Placeholder 2"/>
          <p:cNvSpPr>
            <a:spLocks noGrp="1"/>
          </p:cNvSpPr>
          <p:nvPr>
            <p:ph idx="1"/>
          </p:nvPr>
        </p:nvSpPr>
        <p:spPr/>
        <p:txBody>
          <a:bodyPr/>
          <a:lstStyle/>
          <a:p>
            <a:r>
              <a:rPr lang="en-US" dirty="0"/>
              <a:t>The size of a sample (often called the number of observations) is important. </a:t>
            </a:r>
          </a:p>
          <a:p>
            <a:r>
              <a:rPr lang="en-US" dirty="0"/>
              <a:t>The examples you have seen in this book so far have been small. Samples of only a few hundred observations, or even smaller, are sufficient for many purposes. In polling, samples that are from 1,200 to 1,500 observations are considered large enough and good enough if the survey is random and is well done. You will learn why when you study confidence intervals. </a:t>
            </a:r>
          </a:p>
          <a:p>
            <a:r>
              <a:rPr lang="en-US" dirty="0"/>
              <a:t>Be aware that many large samples are biased. For example, call-in surveys are invariably biased, because people choose to respond or not.</a:t>
            </a:r>
          </a:p>
        </p:txBody>
      </p:sp>
    </p:spTree>
    <p:extLst>
      <p:ext uri="{BB962C8B-B14F-4D97-AF65-F5344CB8AC3E}">
        <p14:creationId xmlns:p14="http://schemas.microsoft.com/office/powerpoint/2010/main" val="194736817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a:t>Statistics is everywhere</a:t>
            </a:r>
          </a:p>
        </p:txBody>
      </p:sp>
      <p:sp>
        <p:nvSpPr>
          <p:cNvPr id="3" name="Content Placeholder 2"/>
          <p:cNvSpPr>
            <a:spLocks noGrp="1"/>
          </p:cNvSpPr>
          <p:nvPr>
            <p:ph idx="1"/>
          </p:nvPr>
        </p:nvSpPr>
        <p:spPr/>
        <p:txBody>
          <a:bodyPr/>
          <a:lstStyle/>
          <a:p>
            <a:pPr eaLnBrk="1" hangingPunct="1"/>
            <a:r>
              <a:rPr lang="en-US"/>
              <a:t>Statistics is used in almost ALL fields of human endeavor. </a:t>
            </a:r>
          </a:p>
          <a:p>
            <a:pPr lvl="1" eaLnBrk="1" hangingPunct="1"/>
            <a:r>
              <a:rPr lang="en-US"/>
              <a:t>Sports:  a statistician may keep records of the number of yards a running back gains during the football game OR number of hits a baseball player gets in a season</a:t>
            </a:r>
          </a:p>
          <a:p>
            <a:pPr lvl="1" eaLnBrk="1" hangingPunct="1"/>
            <a:r>
              <a:rPr lang="en-US"/>
              <a:t>Public Health:  an administrator might be concerned with the number of residents who contract a new strain of flu virus</a:t>
            </a:r>
          </a:p>
          <a:p>
            <a:pPr lvl="1" eaLnBrk="1" hangingPunct="1"/>
            <a:r>
              <a:rPr lang="en-US"/>
              <a:t>Education:  a researcher might want to know if new teaching methods are better than old ones.  </a:t>
            </a:r>
          </a:p>
          <a:p>
            <a:pPr lvl="1" eaLnBrk="1" hangingPunct="1"/>
            <a:r>
              <a:rPr lang="en-US"/>
              <a:t>Quality Control</a:t>
            </a:r>
          </a:p>
          <a:p>
            <a:pPr lvl="1" eaLnBrk="1" hangingPunct="1"/>
            <a:r>
              <a:rPr lang="en-US"/>
              <a:t>Prediction  </a:t>
            </a:r>
          </a:p>
          <a:p>
            <a:pPr eaLnBrk="1" hangingPunct="1"/>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dirty="0"/>
              <a:t>Section 1.3 </a:t>
            </a:r>
            <a:br>
              <a:rPr lang="en-US" dirty="0"/>
            </a:br>
            <a:r>
              <a:rPr lang="en-US" dirty="0"/>
              <a:t>Frequency, frequency tables, and level of measurements</a:t>
            </a:r>
            <a:br>
              <a:rPr lang="en-US" dirty="0"/>
            </a:br>
            <a:r>
              <a:rPr lang="en-US" dirty="0"/>
              <a:t> </a:t>
            </a:r>
          </a:p>
        </p:txBody>
      </p:sp>
      <p:sp>
        <p:nvSpPr>
          <p:cNvPr id="3" name="Content Placeholder 2"/>
          <p:cNvSpPr>
            <a:spLocks noGrp="1"/>
          </p:cNvSpPr>
          <p:nvPr>
            <p:ph idx="1"/>
          </p:nvPr>
        </p:nvSpPr>
        <p:spPr/>
        <p:txBody>
          <a:bodyPr/>
          <a:lstStyle/>
          <a:p>
            <a:pPr lvl="1" eaLnBrk="1" hangingPunct="1">
              <a:defRPr/>
            </a:pPr>
            <a:endParaRPr lang="en-US" dirty="0"/>
          </a:p>
          <a:p>
            <a:pPr marL="319088" lvl="1" indent="0" eaLnBrk="1" hangingPunct="1">
              <a:buFont typeface="Wingdings 2" pitchFamily="18" charset="2"/>
              <a:buNone/>
              <a:defRPr/>
            </a:pPr>
            <a:endParaRPr lang="en-US" dirty="0"/>
          </a:p>
          <a:p>
            <a:pPr marL="319088" lvl="1" indent="0" eaLnBrk="1" hangingPunct="1">
              <a:buFont typeface="Wingdings 2" pitchFamily="18" charset="2"/>
              <a:buNone/>
              <a:defRPr/>
            </a:pPr>
            <a:r>
              <a:rPr lang="en-US" dirty="0"/>
              <a:t>  </a:t>
            </a:r>
          </a:p>
        </p:txBody>
      </p:sp>
    </p:spTree>
    <p:extLst>
      <p:ext uri="{BB962C8B-B14F-4D97-AF65-F5344CB8AC3E}">
        <p14:creationId xmlns:p14="http://schemas.microsoft.com/office/powerpoint/2010/main" val="894834904"/>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Answers and rounding off</a:t>
            </a:r>
          </a:p>
        </p:txBody>
      </p:sp>
      <p:sp>
        <p:nvSpPr>
          <p:cNvPr id="3" name="Content Placeholder 2"/>
          <p:cNvSpPr>
            <a:spLocks noGrp="1"/>
          </p:cNvSpPr>
          <p:nvPr>
            <p:ph idx="1"/>
          </p:nvPr>
        </p:nvSpPr>
        <p:spPr/>
        <p:txBody>
          <a:bodyPr/>
          <a:lstStyle/>
          <a:p>
            <a:r>
              <a:rPr lang="en-US" dirty="0"/>
              <a:t>A simple way to round off answers is to carry your final answer one more decimal place than was present in the original data.</a:t>
            </a:r>
          </a:p>
          <a:p>
            <a:pPr marL="0" indent="0">
              <a:buNone/>
            </a:pPr>
            <a:r>
              <a:rPr lang="en-US" dirty="0"/>
              <a:t>Round off only the final answer. </a:t>
            </a:r>
          </a:p>
          <a:p>
            <a:r>
              <a:rPr lang="en-US" dirty="0"/>
              <a:t>Do not round off any intermediate results, if possible. </a:t>
            </a:r>
          </a:p>
          <a:p>
            <a:r>
              <a:rPr lang="en-US" dirty="0"/>
              <a:t>If it becomes necessary to round off intermediate results, carry them to at least twice as many decimal places as the final answer. </a:t>
            </a:r>
          </a:p>
          <a:p>
            <a:r>
              <a:rPr lang="en-US" dirty="0"/>
              <a:t>For example, the average of the three quiz scores four, six, and nine is 6.3, rounded off to the nearest tenth, because the data are whole numbers. Most answers will be rounded off in this manner.</a:t>
            </a:r>
          </a:p>
        </p:txBody>
      </p:sp>
    </p:spTree>
    <p:extLst>
      <p:ext uri="{BB962C8B-B14F-4D97-AF65-F5344CB8AC3E}">
        <p14:creationId xmlns:p14="http://schemas.microsoft.com/office/powerpoint/2010/main" val="4220194958"/>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dirty="0"/>
              <a:t> Level of Measurement</a:t>
            </a:r>
          </a:p>
        </p:txBody>
      </p:sp>
      <p:sp>
        <p:nvSpPr>
          <p:cNvPr id="3" name="Content Placeholder 2"/>
          <p:cNvSpPr>
            <a:spLocks noGrp="1"/>
          </p:cNvSpPr>
          <p:nvPr>
            <p:ph idx="1"/>
          </p:nvPr>
        </p:nvSpPr>
        <p:spPr/>
        <p:txBody>
          <a:bodyPr/>
          <a:lstStyle/>
          <a:p>
            <a:pPr eaLnBrk="1" hangingPunct="1"/>
            <a:r>
              <a:rPr lang="en-US" dirty="0"/>
              <a:t> </a:t>
            </a:r>
            <a:r>
              <a:rPr lang="en-US" sz="2800" dirty="0"/>
              <a:t>Four levels of measurement</a:t>
            </a:r>
          </a:p>
          <a:p>
            <a:pPr lvl="1"/>
            <a:r>
              <a:rPr lang="en-US" sz="2800" dirty="0"/>
              <a:t>Nominal</a:t>
            </a:r>
          </a:p>
          <a:p>
            <a:pPr lvl="1"/>
            <a:r>
              <a:rPr lang="en-US" sz="2800" dirty="0"/>
              <a:t>Ordinal </a:t>
            </a:r>
          </a:p>
          <a:p>
            <a:pPr lvl="1"/>
            <a:r>
              <a:rPr lang="en-US" sz="2800" dirty="0"/>
              <a:t>Interval </a:t>
            </a:r>
          </a:p>
          <a:p>
            <a:pPr lvl="1"/>
            <a:r>
              <a:rPr lang="en-US" sz="2800" dirty="0"/>
              <a:t>Ratio</a:t>
            </a:r>
          </a:p>
          <a:p>
            <a:pPr eaLnBrk="1" hangingPunct="1"/>
            <a:r>
              <a:rPr lang="en-US" dirty="0"/>
              <a:t>The higher the level of measurement, the more mathematical calculations that can be performed on that data. </a:t>
            </a:r>
          </a:p>
          <a:p>
            <a:pPr eaLnBrk="1" hangingPunct="1"/>
            <a:endParaRPr lang="en-US" dirty="0"/>
          </a:p>
        </p:txBody>
      </p:sp>
    </p:spTree>
    <p:extLst>
      <p:ext uri="{BB962C8B-B14F-4D97-AF65-F5344CB8AC3E}">
        <p14:creationId xmlns:p14="http://schemas.microsoft.com/office/powerpoint/2010/main" val="217274473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9229" y="304800"/>
            <a:ext cx="7290054" cy="1499616"/>
          </a:xfrm>
        </p:spPr>
        <p:txBody>
          <a:bodyPr/>
          <a:lstStyle/>
          <a:p>
            <a:pPr eaLnBrk="1" hangingPunct="1"/>
            <a:r>
              <a:rPr lang="en-US"/>
              <a:t>Measurement Scales</a:t>
            </a:r>
          </a:p>
        </p:txBody>
      </p:sp>
      <p:sp>
        <p:nvSpPr>
          <p:cNvPr id="3" name="Text Placeholder 2"/>
          <p:cNvSpPr>
            <a:spLocks noGrp="1"/>
          </p:cNvSpPr>
          <p:nvPr>
            <p:ph type="body" idx="1"/>
          </p:nvPr>
        </p:nvSpPr>
        <p:spPr>
          <a:xfrm>
            <a:off x="689229" y="1488948"/>
            <a:ext cx="3566160" cy="822960"/>
          </a:xfrm>
        </p:spPr>
        <p:txBody>
          <a:bodyPr/>
          <a:lstStyle/>
          <a:p>
            <a:pPr eaLnBrk="1" fontAlgn="auto" hangingPunct="1">
              <a:spcBef>
                <a:spcPts val="580"/>
              </a:spcBef>
              <a:spcAft>
                <a:spcPts val="0"/>
              </a:spcAft>
              <a:buFont typeface="Wingdings 2"/>
              <a:buNone/>
              <a:defRPr/>
            </a:pPr>
            <a:r>
              <a:rPr lang="en-US" dirty="0"/>
              <a:t>Nominal</a:t>
            </a:r>
          </a:p>
        </p:txBody>
      </p:sp>
      <p:sp>
        <p:nvSpPr>
          <p:cNvPr id="4" name="Content Placeholder 3"/>
          <p:cNvSpPr>
            <a:spLocks noGrp="1"/>
          </p:cNvSpPr>
          <p:nvPr>
            <p:ph sz="half" idx="2"/>
          </p:nvPr>
        </p:nvSpPr>
        <p:spPr>
          <a:xfrm>
            <a:off x="457200" y="2438400"/>
            <a:ext cx="4040188" cy="4343399"/>
          </a:xfrm>
        </p:spPr>
        <p:txBody>
          <a:bodyPr>
            <a:normAutofit/>
          </a:bodyPr>
          <a:lstStyle/>
          <a:p>
            <a:pPr marL="274320" indent="-274320" eaLnBrk="1" fontAlgn="auto" hangingPunct="1">
              <a:spcBef>
                <a:spcPts val="580"/>
              </a:spcBef>
              <a:spcAft>
                <a:spcPts val="0"/>
              </a:spcAft>
              <a:buFont typeface="Wingdings 2"/>
              <a:buChar char=""/>
              <a:defRPr/>
            </a:pPr>
            <a:r>
              <a:rPr lang="en-US" dirty="0"/>
              <a:t>Classifies data into mutually exclusive (</a:t>
            </a:r>
            <a:r>
              <a:rPr lang="en-US" dirty="0" err="1"/>
              <a:t>nonoverlapping</a:t>
            </a:r>
            <a:r>
              <a:rPr lang="en-US" dirty="0"/>
              <a:t>) exhausting categories </a:t>
            </a:r>
          </a:p>
          <a:p>
            <a:pPr marL="274320" indent="-274320" eaLnBrk="1" fontAlgn="auto" hangingPunct="1">
              <a:spcBef>
                <a:spcPts val="580"/>
              </a:spcBef>
              <a:spcAft>
                <a:spcPts val="0"/>
              </a:spcAft>
              <a:buFont typeface="Wingdings 2"/>
              <a:buChar char=""/>
              <a:defRPr/>
            </a:pPr>
            <a:r>
              <a:rPr lang="en-US" dirty="0"/>
              <a:t>No order or ranking can be imposed </a:t>
            </a:r>
          </a:p>
          <a:p>
            <a:pPr marL="274320" indent="-274320" eaLnBrk="1" fontAlgn="auto" hangingPunct="1">
              <a:spcBef>
                <a:spcPts val="580"/>
              </a:spcBef>
              <a:spcAft>
                <a:spcPts val="0"/>
              </a:spcAft>
              <a:buFont typeface="Wingdings 2"/>
              <a:buChar char=""/>
              <a:defRPr/>
            </a:pPr>
            <a:r>
              <a:rPr lang="en-US" dirty="0"/>
              <a:t>Qualitative</a:t>
            </a:r>
          </a:p>
          <a:p>
            <a:pPr marL="274320" indent="-274320" eaLnBrk="1" fontAlgn="auto" hangingPunct="1">
              <a:spcBef>
                <a:spcPts val="580"/>
              </a:spcBef>
              <a:spcAft>
                <a:spcPts val="0"/>
              </a:spcAft>
              <a:buFont typeface="Wingdings 2"/>
              <a:buChar char=""/>
              <a:defRPr/>
            </a:pPr>
            <a:r>
              <a:rPr lang="en-US" dirty="0"/>
              <a:t>No calculations an be performed on Nominal data</a:t>
            </a:r>
          </a:p>
          <a:p>
            <a:pPr marL="274320" indent="-274320" eaLnBrk="1" fontAlgn="auto" hangingPunct="1">
              <a:spcBef>
                <a:spcPts val="580"/>
              </a:spcBef>
              <a:spcAft>
                <a:spcPts val="0"/>
              </a:spcAft>
              <a:buFont typeface="Wingdings 2"/>
              <a:buChar char=""/>
              <a:defRPr/>
            </a:pPr>
            <a:r>
              <a:rPr lang="en-US" dirty="0"/>
              <a:t>Examples: </a:t>
            </a:r>
          </a:p>
          <a:p>
            <a:pPr marL="548640" lvl="1" eaLnBrk="1" fontAlgn="auto" hangingPunct="1">
              <a:spcBef>
                <a:spcPts val="370"/>
              </a:spcBef>
              <a:spcAft>
                <a:spcPts val="0"/>
              </a:spcAft>
              <a:buFont typeface="Wingdings 2"/>
              <a:buChar char=""/>
              <a:defRPr/>
            </a:pPr>
            <a:r>
              <a:rPr lang="en-US" dirty="0"/>
              <a:t>Gender</a:t>
            </a:r>
          </a:p>
          <a:p>
            <a:pPr marL="548640" lvl="1" eaLnBrk="1" fontAlgn="auto" hangingPunct="1">
              <a:spcBef>
                <a:spcPts val="370"/>
              </a:spcBef>
              <a:spcAft>
                <a:spcPts val="0"/>
              </a:spcAft>
              <a:buFont typeface="Wingdings 2"/>
              <a:buChar char=""/>
              <a:defRPr/>
            </a:pPr>
            <a:r>
              <a:rPr lang="en-US" dirty="0"/>
              <a:t>Zip Codes</a:t>
            </a:r>
          </a:p>
          <a:p>
            <a:pPr marL="548640" lvl="1" eaLnBrk="1" fontAlgn="auto" hangingPunct="1">
              <a:spcBef>
                <a:spcPts val="370"/>
              </a:spcBef>
              <a:spcAft>
                <a:spcPts val="0"/>
              </a:spcAft>
              <a:buFont typeface="Wingdings 2"/>
              <a:buChar char=""/>
              <a:defRPr/>
            </a:pPr>
            <a:r>
              <a:rPr lang="en-US" dirty="0"/>
              <a:t>Political Affiliation</a:t>
            </a:r>
          </a:p>
          <a:p>
            <a:pPr marL="548640" lvl="1" eaLnBrk="1" fontAlgn="auto" hangingPunct="1">
              <a:spcBef>
                <a:spcPts val="370"/>
              </a:spcBef>
              <a:spcAft>
                <a:spcPts val="0"/>
              </a:spcAft>
              <a:buFont typeface="Wingdings 2"/>
              <a:buChar char=""/>
              <a:defRPr/>
            </a:pPr>
            <a:r>
              <a:rPr lang="en-US" dirty="0"/>
              <a:t>Religion</a:t>
            </a:r>
          </a:p>
          <a:p>
            <a:pPr marL="548640" lvl="1" eaLnBrk="1" fontAlgn="auto" hangingPunct="1">
              <a:spcBef>
                <a:spcPts val="370"/>
              </a:spcBef>
              <a:spcAft>
                <a:spcPts val="0"/>
              </a:spcAft>
              <a:buFont typeface="Wingdings 2"/>
              <a:buNone/>
              <a:defRPr/>
            </a:pPr>
            <a:endParaRPr lang="en-US" dirty="0"/>
          </a:p>
          <a:p>
            <a:pPr marL="548640" lvl="1" eaLnBrk="1" fontAlgn="auto" hangingPunct="1">
              <a:spcBef>
                <a:spcPts val="370"/>
              </a:spcBef>
              <a:spcAft>
                <a:spcPts val="0"/>
              </a:spcAft>
              <a:buFont typeface="Wingdings 2"/>
              <a:buChar char=""/>
              <a:defRPr/>
            </a:pPr>
            <a:endParaRPr lang="en-US" dirty="0"/>
          </a:p>
        </p:txBody>
      </p:sp>
      <p:sp>
        <p:nvSpPr>
          <p:cNvPr id="5" name="Text Placeholder 4"/>
          <p:cNvSpPr>
            <a:spLocks noGrp="1"/>
          </p:cNvSpPr>
          <p:nvPr>
            <p:ph type="body" sz="quarter" idx="3"/>
          </p:nvPr>
        </p:nvSpPr>
        <p:spPr>
          <a:xfrm>
            <a:off x="4466590" y="1476248"/>
            <a:ext cx="3566160" cy="822960"/>
          </a:xfrm>
        </p:spPr>
        <p:txBody>
          <a:bodyPr/>
          <a:lstStyle/>
          <a:p>
            <a:pPr eaLnBrk="1" fontAlgn="auto" hangingPunct="1">
              <a:spcBef>
                <a:spcPts val="580"/>
              </a:spcBef>
              <a:spcAft>
                <a:spcPts val="0"/>
              </a:spcAft>
              <a:buFont typeface="Wingdings 2"/>
              <a:buNone/>
              <a:defRPr/>
            </a:pPr>
            <a:r>
              <a:rPr lang="en-US" dirty="0"/>
              <a:t>Ordinal </a:t>
            </a:r>
          </a:p>
        </p:txBody>
      </p:sp>
      <p:sp>
        <p:nvSpPr>
          <p:cNvPr id="6" name="Content Placeholder 5"/>
          <p:cNvSpPr>
            <a:spLocks noGrp="1"/>
          </p:cNvSpPr>
          <p:nvPr>
            <p:ph sz="quarter" idx="4"/>
          </p:nvPr>
        </p:nvSpPr>
        <p:spPr>
          <a:xfrm>
            <a:off x="4645025" y="2311908"/>
            <a:ext cx="4041775" cy="4393691"/>
          </a:xfrm>
        </p:spPr>
        <p:txBody>
          <a:bodyPr>
            <a:normAutofit/>
          </a:bodyPr>
          <a:lstStyle/>
          <a:p>
            <a:pPr marL="274320" indent="-274320" eaLnBrk="1" fontAlgn="auto" hangingPunct="1">
              <a:spcBef>
                <a:spcPts val="580"/>
              </a:spcBef>
              <a:spcAft>
                <a:spcPts val="0"/>
              </a:spcAft>
              <a:buFont typeface="Wingdings 2"/>
              <a:buChar char=""/>
              <a:defRPr/>
            </a:pPr>
            <a:r>
              <a:rPr lang="en-US" dirty="0"/>
              <a:t>Classifies data into categories </a:t>
            </a:r>
          </a:p>
          <a:p>
            <a:pPr marL="274320" indent="-274320" eaLnBrk="1" fontAlgn="auto" hangingPunct="1">
              <a:spcBef>
                <a:spcPts val="580"/>
              </a:spcBef>
              <a:spcAft>
                <a:spcPts val="0"/>
              </a:spcAft>
              <a:buFont typeface="Wingdings 2"/>
              <a:buChar char=""/>
              <a:defRPr/>
            </a:pPr>
            <a:r>
              <a:rPr lang="en-US" dirty="0"/>
              <a:t>Usually qualitative</a:t>
            </a:r>
          </a:p>
          <a:p>
            <a:pPr marL="274320" indent="-274320" eaLnBrk="1" fontAlgn="auto" hangingPunct="1">
              <a:spcBef>
                <a:spcPts val="580"/>
              </a:spcBef>
              <a:spcAft>
                <a:spcPts val="0"/>
              </a:spcAft>
              <a:buFont typeface="Wingdings 2"/>
              <a:buChar char=""/>
              <a:defRPr/>
            </a:pPr>
            <a:r>
              <a:rPr lang="en-US" dirty="0"/>
              <a:t>RANKING (natural order), but precise differences between ranks do not exist (addition or division do not make sense)</a:t>
            </a:r>
          </a:p>
          <a:p>
            <a:pPr marL="274320" indent="-274320" eaLnBrk="1" fontAlgn="auto" hangingPunct="1">
              <a:spcBef>
                <a:spcPts val="580"/>
              </a:spcBef>
              <a:spcAft>
                <a:spcPts val="0"/>
              </a:spcAft>
              <a:buFont typeface="Wingdings 2"/>
              <a:buChar char=""/>
              <a:defRPr/>
            </a:pPr>
            <a:r>
              <a:rPr lang="en-US" dirty="0"/>
              <a:t>Examples: </a:t>
            </a:r>
          </a:p>
          <a:p>
            <a:pPr marL="548640" lvl="1" eaLnBrk="1" fontAlgn="auto" hangingPunct="1">
              <a:spcBef>
                <a:spcPts val="370"/>
              </a:spcBef>
              <a:spcAft>
                <a:spcPts val="0"/>
              </a:spcAft>
              <a:buFont typeface="Wingdings 2"/>
              <a:buChar char=""/>
              <a:defRPr/>
            </a:pPr>
            <a:r>
              <a:rPr lang="en-US" dirty="0"/>
              <a:t>Letter grades (A, B, C, D, F)</a:t>
            </a:r>
          </a:p>
          <a:p>
            <a:pPr marL="548640" lvl="1" eaLnBrk="1" fontAlgn="auto" hangingPunct="1">
              <a:spcBef>
                <a:spcPts val="370"/>
              </a:spcBef>
              <a:spcAft>
                <a:spcPts val="0"/>
              </a:spcAft>
              <a:buFont typeface="Wingdings 2"/>
              <a:buChar char=""/>
              <a:defRPr/>
            </a:pPr>
            <a:r>
              <a:rPr lang="en-US" dirty="0"/>
              <a:t>Judging contest (1</a:t>
            </a:r>
            <a:r>
              <a:rPr lang="en-US" baseline="30000" dirty="0"/>
              <a:t>st</a:t>
            </a:r>
            <a:r>
              <a:rPr lang="en-US" dirty="0"/>
              <a:t>, 2</a:t>
            </a:r>
            <a:r>
              <a:rPr lang="en-US" baseline="30000" dirty="0"/>
              <a:t>nd</a:t>
            </a:r>
            <a:r>
              <a:rPr lang="en-US" dirty="0"/>
              <a:t> , 3</a:t>
            </a:r>
            <a:r>
              <a:rPr lang="en-US" baseline="30000" dirty="0"/>
              <a:t>rd</a:t>
            </a:r>
            <a:r>
              <a:rPr lang="en-US" dirty="0"/>
              <a:t> )</a:t>
            </a:r>
          </a:p>
          <a:p>
            <a:pPr marL="548640" lvl="1" eaLnBrk="1" fontAlgn="auto" hangingPunct="1">
              <a:spcBef>
                <a:spcPts val="370"/>
              </a:spcBef>
              <a:spcAft>
                <a:spcPts val="0"/>
              </a:spcAft>
              <a:buFont typeface="Wingdings 2"/>
              <a:buChar char=""/>
              <a:defRPr/>
            </a:pPr>
            <a:r>
              <a:rPr lang="en-US" dirty="0"/>
              <a:t>Ratings (Above </a:t>
            </a:r>
            <a:r>
              <a:rPr lang="en-US" dirty="0" err="1"/>
              <a:t>Avg</a:t>
            </a:r>
            <a:r>
              <a:rPr lang="en-US" dirty="0"/>
              <a:t>, </a:t>
            </a:r>
            <a:r>
              <a:rPr lang="en-US" dirty="0" err="1"/>
              <a:t>Avg</a:t>
            </a:r>
            <a:r>
              <a:rPr lang="en-US" dirty="0"/>
              <a:t>, Below </a:t>
            </a:r>
            <a:r>
              <a:rPr lang="en-US" dirty="0" err="1"/>
              <a:t>Avg</a:t>
            </a:r>
            <a:r>
              <a:rPr lang="en-US" dirty="0"/>
              <a:t>, Poor)</a:t>
            </a:r>
          </a:p>
        </p:txBody>
      </p:sp>
    </p:spTree>
    <p:extLst>
      <p:ext uri="{BB962C8B-B14F-4D97-AF65-F5344CB8AC3E}">
        <p14:creationId xmlns:p14="http://schemas.microsoft.com/office/powerpoint/2010/main" val="137164945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additive="base">
                                        <p:cTn id="3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 calcmode="lin" valueType="num">
                                      <p:cBhvr additive="base">
                                        <p:cTn id="3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 calcmode="lin" valueType="num">
                                      <p:cBhvr additive="base">
                                        <p:cTn id="4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6">
                                            <p:txEl>
                                              <p:pRg st="0" end="0"/>
                                            </p:txEl>
                                          </p:spTgt>
                                        </p:tgtEl>
                                        <p:attrNameLst>
                                          <p:attrName>style.visibility</p:attrName>
                                        </p:attrNameLst>
                                      </p:cBhvr>
                                      <p:to>
                                        <p:strVal val="visible"/>
                                      </p:to>
                                    </p:set>
                                    <p:anim calcmode="lin" valueType="num">
                                      <p:cBhvr additive="base">
                                        <p:cTn id="5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6">
                                            <p:txEl>
                                              <p:pRg st="1" end="1"/>
                                            </p:txEl>
                                          </p:spTgt>
                                        </p:tgtEl>
                                        <p:attrNameLst>
                                          <p:attrName>style.visibility</p:attrName>
                                        </p:attrNameLst>
                                      </p:cBhvr>
                                      <p:to>
                                        <p:strVal val="visible"/>
                                      </p:to>
                                    </p:set>
                                    <p:anim calcmode="lin" valueType="num">
                                      <p:cBhvr additive="base">
                                        <p:cTn id="5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6">
                                            <p:txEl>
                                              <p:pRg st="2" end="2"/>
                                            </p:txEl>
                                          </p:spTgt>
                                        </p:tgtEl>
                                        <p:attrNameLst>
                                          <p:attrName>style.visibility</p:attrName>
                                        </p:attrNameLst>
                                      </p:cBhvr>
                                      <p:to>
                                        <p:strVal val="visible"/>
                                      </p:to>
                                    </p:set>
                                    <p:anim calcmode="lin" valueType="num">
                                      <p:cBhvr additive="base">
                                        <p:cTn id="6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6">
                                            <p:txEl>
                                              <p:pRg st="3" end="3"/>
                                            </p:txEl>
                                          </p:spTgt>
                                        </p:tgtEl>
                                        <p:attrNameLst>
                                          <p:attrName>style.visibility</p:attrName>
                                        </p:attrNameLst>
                                      </p:cBhvr>
                                      <p:to>
                                        <p:strVal val="visible"/>
                                      </p:to>
                                    </p:set>
                                    <p:anim calcmode="lin" valueType="num">
                                      <p:cBhvr additive="base">
                                        <p:cTn id="7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6">
                                            <p:txEl>
                                              <p:pRg st="4" end="4"/>
                                            </p:txEl>
                                          </p:spTgt>
                                        </p:tgtEl>
                                        <p:attrNameLst>
                                          <p:attrName>style.visibility</p:attrName>
                                        </p:attrNameLst>
                                      </p:cBhvr>
                                      <p:to>
                                        <p:strVal val="visible"/>
                                      </p:to>
                                    </p:set>
                                    <p:anim calcmode="lin" valueType="num">
                                      <p:cBhvr additive="base">
                                        <p:cTn id="7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6">
                                            <p:txEl>
                                              <p:pRg st="5" end="5"/>
                                            </p:txEl>
                                          </p:spTgt>
                                        </p:tgtEl>
                                        <p:attrNameLst>
                                          <p:attrName>style.visibility</p:attrName>
                                        </p:attrNameLst>
                                      </p:cBhvr>
                                      <p:to>
                                        <p:strVal val="visible"/>
                                      </p:to>
                                    </p:set>
                                    <p:anim calcmode="lin" valueType="num">
                                      <p:cBhvr additive="base">
                                        <p:cTn id="7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6">
                                            <p:txEl>
                                              <p:pRg st="6" end="6"/>
                                            </p:txEl>
                                          </p:spTgt>
                                        </p:tgtEl>
                                        <p:attrNameLst>
                                          <p:attrName>style.visibility</p:attrName>
                                        </p:attrNameLst>
                                      </p:cBhvr>
                                      <p:to>
                                        <p:strVal val="visible"/>
                                      </p:to>
                                    </p:set>
                                    <p:anim calcmode="lin" valueType="num">
                                      <p:cBhvr additive="base">
                                        <p:cTn id="8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768096" y="360138"/>
            <a:ext cx="7290054" cy="1499616"/>
          </a:xfrm>
        </p:spPr>
        <p:txBody>
          <a:bodyPr/>
          <a:lstStyle/>
          <a:p>
            <a:pPr eaLnBrk="1" hangingPunct="1"/>
            <a:r>
              <a:rPr lang="en-US"/>
              <a:t>Measurement Scales</a:t>
            </a:r>
          </a:p>
        </p:txBody>
      </p:sp>
      <p:sp>
        <p:nvSpPr>
          <p:cNvPr id="3" name="Text Placeholder 2"/>
          <p:cNvSpPr>
            <a:spLocks noGrp="1"/>
          </p:cNvSpPr>
          <p:nvPr>
            <p:ph type="body" idx="1"/>
          </p:nvPr>
        </p:nvSpPr>
        <p:spPr>
          <a:xfrm>
            <a:off x="768096" y="1676558"/>
            <a:ext cx="3566160" cy="822960"/>
          </a:xfrm>
        </p:spPr>
        <p:txBody>
          <a:bodyPr/>
          <a:lstStyle/>
          <a:p>
            <a:pPr eaLnBrk="1" fontAlgn="auto" hangingPunct="1">
              <a:spcBef>
                <a:spcPts val="580"/>
              </a:spcBef>
              <a:spcAft>
                <a:spcPts val="0"/>
              </a:spcAft>
              <a:buFont typeface="Wingdings 2"/>
              <a:buNone/>
              <a:defRPr/>
            </a:pPr>
            <a:r>
              <a:rPr lang="en-US" dirty="0"/>
              <a:t>Interval </a:t>
            </a:r>
          </a:p>
        </p:txBody>
      </p:sp>
      <p:sp>
        <p:nvSpPr>
          <p:cNvPr id="4" name="Content Placeholder 3"/>
          <p:cNvSpPr>
            <a:spLocks noGrp="1"/>
          </p:cNvSpPr>
          <p:nvPr>
            <p:ph sz="half" idx="2"/>
          </p:nvPr>
        </p:nvSpPr>
        <p:spPr>
          <a:xfrm>
            <a:off x="457200" y="2590800"/>
            <a:ext cx="4040188" cy="4038599"/>
          </a:xfrm>
        </p:spPr>
        <p:txBody>
          <a:bodyPr>
            <a:normAutofit lnSpcReduction="10000"/>
          </a:bodyPr>
          <a:lstStyle/>
          <a:p>
            <a:pPr marL="274320" indent="-274320" eaLnBrk="1" fontAlgn="auto" hangingPunct="1">
              <a:spcBef>
                <a:spcPts val="580"/>
              </a:spcBef>
              <a:spcAft>
                <a:spcPts val="0"/>
              </a:spcAft>
              <a:buFont typeface="Wingdings 2"/>
              <a:buChar char=""/>
              <a:defRPr/>
            </a:pPr>
            <a:r>
              <a:rPr lang="en-US" dirty="0"/>
              <a:t>Quantitative data</a:t>
            </a:r>
          </a:p>
          <a:p>
            <a:pPr marL="274320" indent="-274320" eaLnBrk="1" fontAlgn="auto" hangingPunct="1">
              <a:spcBef>
                <a:spcPts val="580"/>
              </a:spcBef>
              <a:spcAft>
                <a:spcPts val="0"/>
              </a:spcAft>
              <a:buFont typeface="Wingdings 2"/>
              <a:buChar char=""/>
              <a:defRPr/>
            </a:pPr>
            <a:r>
              <a:rPr lang="en-US" dirty="0"/>
              <a:t>Ranks (orders)  data </a:t>
            </a:r>
          </a:p>
          <a:p>
            <a:pPr marL="274320" indent="-274320" eaLnBrk="1" fontAlgn="auto" hangingPunct="1">
              <a:spcBef>
                <a:spcPts val="580"/>
              </a:spcBef>
              <a:spcAft>
                <a:spcPts val="0"/>
              </a:spcAft>
              <a:buFont typeface="Wingdings 2"/>
              <a:buChar char=""/>
              <a:defRPr/>
            </a:pPr>
            <a:r>
              <a:rPr lang="en-US" dirty="0"/>
              <a:t>PRECISE DIFFERENCES between units of measure do exist and are meaningful </a:t>
            </a:r>
          </a:p>
          <a:p>
            <a:pPr marL="274320" indent="-274320" eaLnBrk="1" fontAlgn="auto" hangingPunct="1">
              <a:spcBef>
                <a:spcPts val="580"/>
              </a:spcBef>
              <a:spcAft>
                <a:spcPts val="0"/>
              </a:spcAft>
              <a:buFont typeface="Wingdings 2"/>
              <a:buChar char=""/>
              <a:defRPr/>
            </a:pPr>
            <a:r>
              <a:rPr lang="en-US" dirty="0"/>
              <a:t>No meaningful zero (position on a scale, but does not mean absence of something) Zero is simply a placeholder</a:t>
            </a:r>
          </a:p>
          <a:p>
            <a:pPr marL="274320" indent="-274320" eaLnBrk="1" fontAlgn="auto" hangingPunct="1">
              <a:spcBef>
                <a:spcPts val="580"/>
              </a:spcBef>
              <a:spcAft>
                <a:spcPts val="0"/>
              </a:spcAft>
              <a:buFont typeface="Wingdings 2"/>
              <a:buChar char=""/>
              <a:defRPr/>
            </a:pPr>
            <a:r>
              <a:rPr lang="en-US" dirty="0"/>
              <a:t>Examples: </a:t>
            </a:r>
          </a:p>
          <a:p>
            <a:pPr marL="548640" lvl="1" eaLnBrk="1" fontAlgn="auto" hangingPunct="1">
              <a:spcBef>
                <a:spcPts val="370"/>
              </a:spcBef>
              <a:spcAft>
                <a:spcPts val="0"/>
              </a:spcAft>
              <a:buFont typeface="Wingdings 2"/>
              <a:buChar char=""/>
              <a:defRPr/>
            </a:pPr>
            <a:r>
              <a:rPr lang="en-US" dirty="0"/>
              <a:t>Temperature (0° does not mean no heat at all)</a:t>
            </a:r>
          </a:p>
          <a:p>
            <a:pPr marL="548640" lvl="1" eaLnBrk="1" fontAlgn="auto" hangingPunct="1">
              <a:spcBef>
                <a:spcPts val="370"/>
              </a:spcBef>
              <a:spcAft>
                <a:spcPts val="0"/>
              </a:spcAft>
              <a:buFont typeface="Wingdings 2"/>
              <a:buChar char=""/>
              <a:defRPr/>
            </a:pPr>
            <a:r>
              <a:rPr lang="en-US" dirty="0"/>
              <a:t>IQ Scores (0 does not imply no intelligence)</a:t>
            </a:r>
          </a:p>
          <a:p>
            <a:pPr marL="548640" lvl="1" eaLnBrk="1" fontAlgn="auto" hangingPunct="1">
              <a:spcBef>
                <a:spcPts val="370"/>
              </a:spcBef>
              <a:spcAft>
                <a:spcPts val="0"/>
              </a:spcAft>
              <a:buFont typeface="Wingdings 2"/>
              <a:buChar char=""/>
              <a:defRPr/>
            </a:pPr>
            <a:r>
              <a:rPr lang="en-US" dirty="0"/>
              <a:t>Calendar dates</a:t>
            </a:r>
          </a:p>
          <a:p>
            <a:pPr marL="548640" lvl="1" eaLnBrk="1" fontAlgn="auto" hangingPunct="1">
              <a:spcBef>
                <a:spcPts val="370"/>
              </a:spcBef>
              <a:spcAft>
                <a:spcPts val="0"/>
              </a:spcAft>
              <a:buFont typeface="Wingdings 2"/>
              <a:buNone/>
              <a:defRPr/>
            </a:pPr>
            <a:endParaRPr lang="en-US" dirty="0"/>
          </a:p>
        </p:txBody>
      </p:sp>
      <p:sp>
        <p:nvSpPr>
          <p:cNvPr id="5" name="Text Placeholder 4"/>
          <p:cNvSpPr>
            <a:spLocks noGrp="1"/>
          </p:cNvSpPr>
          <p:nvPr>
            <p:ph type="body" sz="quarter" idx="3"/>
          </p:nvPr>
        </p:nvSpPr>
        <p:spPr>
          <a:xfrm>
            <a:off x="4570857" y="1676558"/>
            <a:ext cx="3566160" cy="822960"/>
          </a:xfrm>
        </p:spPr>
        <p:txBody>
          <a:bodyPr/>
          <a:lstStyle/>
          <a:p>
            <a:pPr eaLnBrk="1" fontAlgn="auto" hangingPunct="1">
              <a:spcBef>
                <a:spcPts val="580"/>
              </a:spcBef>
              <a:spcAft>
                <a:spcPts val="0"/>
              </a:spcAft>
              <a:buFont typeface="Wingdings 2"/>
              <a:buNone/>
              <a:defRPr/>
            </a:pPr>
            <a:r>
              <a:rPr lang="en-US" dirty="0"/>
              <a:t>Ratio	</a:t>
            </a:r>
          </a:p>
        </p:txBody>
      </p:sp>
      <p:sp>
        <p:nvSpPr>
          <p:cNvPr id="6" name="Content Placeholder 5"/>
          <p:cNvSpPr>
            <a:spLocks noGrp="1"/>
          </p:cNvSpPr>
          <p:nvPr>
            <p:ph sz="quarter" idx="4"/>
          </p:nvPr>
        </p:nvSpPr>
        <p:spPr>
          <a:xfrm>
            <a:off x="4648200" y="2499518"/>
            <a:ext cx="4191000" cy="4282282"/>
          </a:xfrm>
        </p:spPr>
        <p:txBody>
          <a:bodyPr>
            <a:normAutofit lnSpcReduction="10000"/>
          </a:bodyPr>
          <a:lstStyle/>
          <a:p>
            <a:pPr marL="274320" indent="-274320" eaLnBrk="1" fontAlgn="auto" hangingPunct="1">
              <a:spcBef>
                <a:spcPts val="580"/>
              </a:spcBef>
              <a:spcAft>
                <a:spcPts val="0"/>
              </a:spcAft>
              <a:buFont typeface="Wingdings 2"/>
              <a:buChar char=""/>
              <a:defRPr/>
            </a:pPr>
            <a:r>
              <a:rPr lang="en-US" dirty="0"/>
              <a:t>Quantitative data</a:t>
            </a:r>
          </a:p>
          <a:p>
            <a:pPr marL="274320" indent="-274320" eaLnBrk="1" fontAlgn="auto" hangingPunct="1">
              <a:spcBef>
                <a:spcPts val="580"/>
              </a:spcBef>
              <a:spcAft>
                <a:spcPts val="0"/>
              </a:spcAft>
              <a:buFont typeface="Wingdings 2"/>
              <a:buChar char=""/>
              <a:defRPr/>
            </a:pPr>
            <a:r>
              <a:rPr lang="en-US" dirty="0"/>
              <a:t>Ranks (orders) data </a:t>
            </a:r>
          </a:p>
          <a:p>
            <a:pPr marL="274320" indent="-274320" eaLnBrk="1" fontAlgn="auto" hangingPunct="1">
              <a:spcBef>
                <a:spcPts val="580"/>
              </a:spcBef>
              <a:spcAft>
                <a:spcPts val="0"/>
              </a:spcAft>
              <a:buFont typeface="Wingdings 2"/>
              <a:buChar char=""/>
              <a:defRPr/>
            </a:pPr>
            <a:r>
              <a:rPr lang="en-US" dirty="0"/>
              <a:t>Precise differences exist and are meaningful </a:t>
            </a:r>
          </a:p>
          <a:p>
            <a:pPr marL="274320" indent="-274320" eaLnBrk="1" fontAlgn="auto" hangingPunct="1">
              <a:spcBef>
                <a:spcPts val="580"/>
              </a:spcBef>
              <a:spcAft>
                <a:spcPts val="0"/>
              </a:spcAft>
              <a:buFont typeface="Wingdings 2"/>
              <a:buChar char=""/>
              <a:defRPr/>
            </a:pPr>
            <a:r>
              <a:rPr lang="en-US" dirty="0"/>
              <a:t>TRUE ZERO exist (Zero means absence of something)</a:t>
            </a:r>
          </a:p>
          <a:p>
            <a:pPr marL="274320" indent="-274320" eaLnBrk="1" fontAlgn="auto" hangingPunct="1">
              <a:spcBef>
                <a:spcPts val="580"/>
              </a:spcBef>
              <a:spcAft>
                <a:spcPts val="0"/>
              </a:spcAft>
              <a:buFont typeface="Wingdings 2"/>
              <a:buChar char=""/>
              <a:defRPr/>
            </a:pPr>
            <a:r>
              <a:rPr lang="en-US" dirty="0"/>
              <a:t>Can add, subtract, multiply, and divide data values</a:t>
            </a:r>
          </a:p>
          <a:p>
            <a:pPr marL="274320" indent="-274320" eaLnBrk="1" fontAlgn="auto" hangingPunct="1">
              <a:spcBef>
                <a:spcPts val="580"/>
              </a:spcBef>
              <a:spcAft>
                <a:spcPts val="0"/>
              </a:spcAft>
              <a:buFont typeface="Wingdings 2"/>
              <a:buChar char=""/>
              <a:defRPr/>
            </a:pPr>
            <a:r>
              <a:rPr lang="en-US" dirty="0"/>
              <a:t>Examples: </a:t>
            </a:r>
          </a:p>
          <a:p>
            <a:pPr marL="548640" lvl="1" eaLnBrk="1" fontAlgn="auto" hangingPunct="1">
              <a:spcBef>
                <a:spcPts val="370"/>
              </a:spcBef>
              <a:spcAft>
                <a:spcPts val="0"/>
              </a:spcAft>
              <a:buFont typeface="Wingdings 2"/>
              <a:buChar char=""/>
              <a:defRPr/>
            </a:pPr>
            <a:r>
              <a:rPr lang="en-US" dirty="0"/>
              <a:t>Height </a:t>
            </a:r>
          </a:p>
          <a:p>
            <a:pPr marL="548640" lvl="1" eaLnBrk="1" fontAlgn="auto" hangingPunct="1">
              <a:spcBef>
                <a:spcPts val="370"/>
              </a:spcBef>
              <a:spcAft>
                <a:spcPts val="0"/>
              </a:spcAft>
              <a:buFont typeface="Wingdings 2"/>
              <a:buChar char=""/>
              <a:defRPr/>
            </a:pPr>
            <a:r>
              <a:rPr lang="en-US" dirty="0"/>
              <a:t>Weight</a:t>
            </a:r>
          </a:p>
          <a:p>
            <a:pPr marL="548640" lvl="1" eaLnBrk="1" fontAlgn="auto" hangingPunct="1">
              <a:spcBef>
                <a:spcPts val="370"/>
              </a:spcBef>
              <a:spcAft>
                <a:spcPts val="0"/>
              </a:spcAft>
              <a:buFont typeface="Wingdings 2"/>
              <a:buChar char=""/>
              <a:defRPr/>
            </a:pPr>
            <a:r>
              <a:rPr lang="en-US" dirty="0"/>
              <a:t>Area</a:t>
            </a:r>
          </a:p>
          <a:p>
            <a:pPr marL="548640" lvl="1" eaLnBrk="1" fontAlgn="auto" hangingPunct="1">
              <a:spcBef>
                <a:spcPts val="370"/>
              </a:spcBef>
              <a:spcAft>
                <a:spcPts val="0"/>
              </a:spcAft>
              <a:buFont typeface="Wingdings 2"/>
              <a:buChar char=""/>
              <a:defRPr/>
            </a:pPr>
            <a:r>
              <a:rPr lang="en-US" dirty="0"/>
              <a:t>Number of phone calls received</a:t>
            </a:r>
          </a:p>
          <a:p>
            <a:pPr marL="548640" lvl="1" eaLnBrk="1" fontAlgn="auto" hangingPunct="1">
              <a:spcBef>
                <a:spcPts val="370"/>
              </a:spcBef>
              <a:spcAft>
                <a:spcPts val="0"/>
              </a:spcAft>
              <a:buFont typeface="Wingdings 2"/>
              <a:buChar char=""/>
              <a:defRPr/>
            </a:pPr>
            <a:r>
              <a:rPr lang="en-US" dirty="0"/>
              <a:t>Salary</a:t>
            </a:r>
          </a:p>
        </p:txBody>
      </p:sp>
    </p:spTree>
    <p:extLst>
      <p:ext uri="{BB962C8B-B14F-4D97-AF65-F5344CB8AC3E}">
        <p14:creationId xmlns:p14="http://schemas.microsoft.com/office/powerpoint/2010/main" val="90461488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wipe(down)">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 calcmode="lin" valueType="num">
                                      <p:cBhvr additive="base">
                                        <p:cTn id="2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 calcmode="lin" valueType="num">
                                      <p:cBhvr additive="base">
                                        <p:cTn id="3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 calcmode="lin" valueType="num">
                                      <p:cBhvr additive="base">
                                        <p:cTn id="36"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 calcmode="lin" valueType="num">
                                      <p:cBhvr additive="base">
                                        <p:cTn id="42"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4" end="4"/>
                                            </p:txEl>
                                          </p:spTgt>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4">
                                            <p:txEl>
                                              <p:pRg st="5" end="5"/>
                                            </p:txEl>
                                          </p:spTgt>
                                        </p:tgtEl>
                                        <p:attrNameLst>
                                          <p:attrName>style.visibility</p:attrName>
                                        </p:attrNameLst>
                                      </p:cBhvr>
                                      <p:to>
                                        <p:strVal val="visible"/>
                                      </p:to>
                                    </p:set>
                                    <p:anim calcmode="lin" valueType="num">
                                      <p:cBhvr additive="base">
                                        <p:cTn id="46"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4">
                                            <p:txEl>
                                              <p:pRg st="5" end="5"/>
                                            </p:txEl>
                                          </p:spTgt>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4">
                                            <p:txEl>
                                              <p:pRg st="6" end="6"/>
                                            </p:txEl>
                                          </p:spTgt>
                                        </p:tgtEl>
                                        <p:attrNameLst>
                                          <p:attrName>style.visibility</p:attrName>
                                        </p:attrNameLst>
                                      </p:cBhvr>
                                      <p:to>
                                        <p:strVal val="visible"/>
                                      </p:to>
                                    </p:set>
                                    <p:anim calcmode="lin" valueType="num">
                                      <p:cBhvr additive="base">
                                        <p:cTn id="50"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4">
                                            <p:txEl>
                                              <p:pRg st="6" end="6"/>
                                            </p:txEl>
                                          </p:spTgt>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4">
                                            <p:txEl>
                                              <p:pRg st="7" end="7"/>
                                            </p:txEl>
                                          </p:spTgt>
                                        </p:tgtEl>
                                        <p:attrNameLst>
                                          <p:attrName>style.visibility</p:attrName>
                                        </p:attrNameLst>
                                      </p:cBhvr>
                                      <p:to>
                                        <p:strVal val="visible"/>
                                      </p:to>
                                    </p:set>
                                    <p:anim calcmode="lin" valueType="num">
                                      <p:cBhvr additive="base">
                                        <p:cTn id="54"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6">
                                            <p:txEl>
                                              <p:pRg st="0" end="0"/>
                                            </p:txEl>
                                          </p:spTgt>
                                        </p:tgtEl>
                                        <p:attrNameLst>
                                          <p:attrName>style.visibility</p:attrName>
                                        </p:attrNameLst>
                                      </p:cBhvr>
                                      <p:to>
                                        <p:strVal val="visible"/>
                                      </p:to>
                                    </p:set>
                                    <p:anim calcmode="lin" valueType="num">
                                      <p:cBhvr additive="base">
                                        <p:cTn id="60"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6">
                                            <p:txEl>
                                              <p:pRg st="1" end="1"/>
                                            </p:txEl>
                                          </p:spTgt>
                                        </p:tgtEl>
                                        <p:attrNameLst>
                                          <p:attrName>style.visibility</p:attrName>
                                        </p:attrNameLst>
                                      </p:cBhvr>
                                      <p:to>
                                        <p:strVal val="visible"/>
                                      </p:to>
                                    </p:set>
                                    <p:anim calcmode="lin" valueType="num">
                                      <p:cBhvr additive="base">
                                        <p:cTn id="6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6">
                                            <p:txEl>
                                              <p:pRg st="2" end="2"/>
                                            </p:txEl>
                                          </p:spTgt>
                                        </p:tgtEl>
                                        <p:attrNameLst>
                                          <p:attrName>style.visibility</p:attrName>
                                        </p:attrNameLst>
                                      </p:cBhvr>
                                      <p:to>
                                        <p:strVal val="visible"/>
                                      </p:to>
                                    </p:set>
                                    <p:anim calcmode="lin" valueType="num">
                                      <p:cBhvr additive="base">
                                        <p:cTn id="72"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6">
                                            <p:txEl>
                                              <p:pRg st="3" end="3"/>
                                            </p:txEl>
                                          </p:spTgt>
                                        </p:tgtEl>
                                        <p:attrNameLst>
                                          <p:attrName>style.visibility</p:attrName>
                                        </p:attrNameLst>
                                      </p:cBhvr>
                                      <p:to>
                                        <p:strVal val="visible"/>
                                      </p:to>
                                    </p:set>
                                    <p:anim calcmode="lin" valueType="num">
                                      <p:cBhvr additive="base">
                                        <p:cTn id="78"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6">
                                            <p:txEl>
                                              <p:pRg st="4" end="4"/>
                                            </p:txEl>
                                          </p:spTgt>
                                        </p:tgtEl>
                                        <p:attrNameLst>
                                          <p:attrName>style.visibility</p:attrName>
                                        </p:attrNameLst>
                                      </p:cBhvr>
                                      <p:to>
                                        <p:strVal val="visible"/>
                                      </p:to>
                                    </p:set>
                                    <p:anim calcmode="lin" valueType="num">
                                      <p:cBhvr additive="base">
                                        <p:cTn id="84"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6">
                                            <p:txEl>
                                              <p:pRg st="5" end="5"/>
                                            </p:txEl>
                                          </p:spTgt>
                                        </p:tgtEl>
                                        <p:attrNameLst>
                                          <p:attrName>style.visibility</p:attrName>
                                        </p:attrNameLst>
                                      </p:cBhvr>
                                      <p:to>
                                        <p:strVal val="visible"/>
                                      </p:to>
                                    </p:set>
                                    <p:anim calcmode="lin" valueType="num">
                                      <p:cBhvr additive="base">
                                        <p:cTn id="90"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6">
                                            <p:txEl>
                                              <p:pRg st="5" end="5"/>
                                            </p:txEl>
                                          </p:spTgt>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6">
                                            <p:txEl>
                                              <p:pRg st="6" end="6"/>
                                            </p:txEl>
                                          </p:spTgt>
                                        </p:tgtEl>
                                        <p:attrNameLst>
                                          <p:attrName>style.visibility</p:attrName>
                                        </p:attrNameLst>
                                      </p:cBhvr>
                                      <p:to>
                                        <p:strVal val="visible"/>
                                      </p:to>
                                    </p:set>
                                    <p:anim calcmode="lin" valueType="num">
                                      <p:cBhvr additive="base">
                                        <p:cTn id="94"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95" dur="500" fill="hold"/>
                                        <p:tgtEl>
                                          <p:spTgt spid="6">
                                            <p:txEl>
                                              <p:pRg st="6" end="6"/>
                                            </p:txEl>
                                          </p:spTgt>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6">
                                            <p:txEl>
                                              <p:pRg st="7" end="7"/>
                                            </p:txEl>
                                          </p:spTgt>
                                        </p:tgtEl>
                                        <p:attrNameLst>
                                          <p:attrName>style.visibility</p:attrName>
                                        </p:attrNameLst>
                                      </p:cBhvr>
                                      <p:to>
                                        <p:strVal val="visible"/>
                                      </p:to>
                                    </p:set>
                                    <p:anim calcmode="lin" valueType="num">
                                      <p:cBhvr additive="base">
                                        <p:cTn id="98"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99" dur="500" fill="hold"/>
                                        <p:tgtEl>
                                          <p:spTgt spid="6">
                                            <p:txEl>
                                              <p:pRg st="7" end="7"/>
                                            </p:txEl>
                                          </p:spTgt>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6">
                                            <p:txEl>
                                              <p:pRg st="8" end="8"/>
                                            </p:txEl>
                                          </p:spTgt>
                                        </p:tgtEl>
                                        <p:attrNameLst>
                                          <p:attrName>style.visibility</p:attrName>
                                        </p:attrNameLst>
                                      </p:cBhvr>
                                      <p:to>
                                        <p:strVal val="visible"/>
                                      </p:to>
                                    </p:set>
                                    <p:anim calcmode="lin" valueType="num">
                                      <p:cBhvr additive="base">
                                        <p:cTn id="102"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6">
                                            <p:txEl>
                                              <p:pRg st="8" end="8"/>
                                            </p:txEl>
                                          </p:spTgt>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6">
                                            <p:txEl>
                                              <p:pRg st="9" end="9"/>
                                            </p:txEl>
                                          </p:spTgt>
                                        </p:tgtEl>
                                        <p:attrNameLst>
                                          <p:attrName>style.visibility</p:attrName>
                                        </p:attrNameLst>
                                      </p:cBhvr>
                                      <p:to>
                                        <p:strVal val="visible"/>
                                      </p:to>
                                    </p:set>
                                    <p:anim calcmode="lin" valueType="num">
                                      <p:cBhvr additive="base">
                                        <p:cTn id="106"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107" dur="500" fill="hold"/>
                                        <p:tgtEl>
                                          <p:spTgt spid="6">
                                            <p:txEl>
                                              <p:pRg st="9" end="9"/>
                                            </p:txEl>
                                          </p:spTgt>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6">
                                            <p:txEl>
                                              <p:pRg st="10" end="10"/>
                                            </p:txEl>
                                          </p:spTgt>
                                        </p:tgtEl>
                                        <p:attrNameLst>
                                          <p:attrName>style.visibility</p:attrName>
                                        </p:attrNameLst>
                                      </p:cBhvr>
                                      <p:to>
                                        <p:strVal val="visible"/>
                                      </p:to>
                                    </p:set>
                                    <p:anim calcmode="lin" valueType="num">
                                      <p:cBhvr additive="base">
                                        <p:cTn id="110"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111"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V="1">
            <a:off x="1143000" y="4267200"/>
            <a:ext cx="0" cy="15240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43000" y="4267200"/>
            <a:ext cx="1905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048000" y="2971800"/>
            <a:ext cx="0" cy="12954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048000" y="2971800"/>
            <a:ext cx="18288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876800" y="1828800"/>
            <a:ext cx="0" cy="11430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876800" y="1828800"/>
            <a:ext cx="17526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6629400" y="838200"/>
            <a:ext cx="0" cy="9906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629400" y="838200"/>
            <a:ext cx="16764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143000" y="5715000"/>
            <a:ext cx="71628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305800" y="838200"/>
            <a:ext cx="0" cy="48768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876800" y="2971800"/>
            <a:ext cx="0" cy="266700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143000" y="3818820"/>
            <a:ext cx="1905000" cy="461665"/>
          </a:xfrm>
          <a:prstGeom prst="rect">
            <a:avLst/>
          </a:prstGeom>
          <a:noFill/>
        </p:spPr>
        <p:txBody>
          <a:bodyPr wrap="square" rtlCol="0">
            <a:spAutoFit/>
          </a:bodyPr>
          <a:lstStyle/>
          <a:p>
            <a:r>
              <a:rPr lang="en-US" sz="2400" dirty="0"/>
              <a:t>NOMINAL</a:t>
            </a:r>
          </a:p>
        </p:txBody>
      </p:sp>
      <p:sp>
        <p:nvSpPr>
          <p:cNvPr id="32" name="TextBox 31"/>
          <p:cNvSpPr txBox="1"/>
          <p:nvPr/>
        </p:nvSpPr>
        <p:spPr>
          <a:xfrm>
            <a:off x="3124200" y="2400299"/>
            <a:ext cx="1327608" cy="461665"/>
          </a:xfrm>
          <a:prstGeom prst="rect">
            <a:avLst/>
          </a:prstGeom>
          <a:noFill/>
        </p:spPr>
        <p:txBody>
          <a:bodyPr wrap="none" rtlCol="0">
            <a:spAutoFit/>
          </a:bodyPr>
          <a:lstStyle/>
          <a:p>
            <a:r>
              <a:rPr lang="en-US" sz="2400" dirty="0"/>
              <a:t>ORDINAL</a:t>
            </a:r>
          </a:p>
        </p:txBody>
      </p:sp>
      <p:sp>
        <p:nvSpPr>
          <p:cNvPr id="33" name="TextBox 32"/>
          <p:cNvSpPr txBox="1"/>
          <p:nvPr/>
        </p:nvSpPr>
        <p:spPr>
          <a:xfrm>
            <a:off x="4897315" y="1345196"/>
            <a:ext cx="1392304" cy="461665"/>
          </a:xfrm>
          <a:prstGeom prst="rect">
            <a:avLst/>
          </a:prstGeom>
          <a:noFill/>
        </p:spPr>
        <p:txBody>
          <a:bodyPr wrap="none" rtlCol="0">
            <a:spAutoFit/>
          </a:bodyPr>
          <a:lstStyle/>
          <a:p>
            <a:r>
              <a:rPr lang="en-US" sz="2400" dirty="0"/>
              <a:t>INTERVAL</a:t>
            </a:r>
          </a:p>
        </p:txBody>
      </p:sp>
      <p:sp>
        <p:nvSpPr>
          <p:cNvPr id="34" name="TextBox 33"/>
          <p:cNvSpPr txBox="1"/>
          <p:nvPr/>
        </p:nvSpPr>
        <p:spPr>
          <a:xfrm>
            <a:off x="7010400" y="322330"/>
            <a:ext cx="936475" cy="461665"/>
          </a:xfrm>
          <a:prstGeom prst="rect">
            <a:avLst/>
          </a:prstGeom>
          <a:noFill/>
        </p:spPr>
        <p:txBody>
          <a:bodyPr wrap="none" rtlCol="0">
            <a:spAutoFit/>
          </a:bodyPr>
          <a:lstStyle/>
          <a:p>
            <a:r>
              <a:rPr lang="en-US" sz="2400" dirty="0"/>
              <a:t>RATIO</a:t>
            </a:r>
          </a:p>
        </p:txBody>
      </p:sp>
      <p:sp>
        <p:nvSpPr>
          <p:cNvPr id="35" name="TextBox 34"/>
          <p:cNvSpPr txBox="1"/>
          <p:nvPr/>
        </p:nvSpPr>
        <p:spPr>
          <a:xfrm>
            <a:off x="1312985" y="4495800"/>
            <a:ext cx="3287128" cy="584775"/>
          </a:xfrm>
          <a:prstGeom prst="rect">
            <a:avLst/>
          </a:prstGeom>
          <a:noFill/>
        </p:spPr>
        <p:txBody>
          <a:bodyPr wrap="square" rtlCol="0">
            <a:spAutoFit/>
          </a:bodyPr>
          <a:lstStyle/>
          <a:p>
            <a:r>
              <a:rPr lang="en-US" sz="3200" b="1" dirty="0"/>
              <a:t>QUALITATIVE</a:t>
            </a:r>
          </a:p>
        </p:txBody>
      </p:sp>
      <p:sp>
        <p:nvSpPr>
          <p:cNvPr id="36" name="TextBox 35"/>
          <p:cNvSpPr txBox="1"/>
          <p:nvPr/>
        </p:nvSpPr>
        <p:spPr>
          <a:xfrm>
            <a:off x="4861127" y="4382869"/>
            <a:ext cx="3536546" cy="584775"/>
          </a:xfrm>
          <a:prstGeom prst="rect">
            <a:avLst/>
          </a:prstGeom>
          <a:noFill/>
        </p:spPr>
        <p:txBody>
          <a:bodyPr wrap="none" rtlCol="0">
            <a:spAutoFit/>
          </a:bodyPr>
          <a:lstStyle/>
          <a:p>
            <a:r>
              <a:rPr lang="en-US" sz="3200" b="1" dirty="0"/>
              <a:t>QUANTITATIVE</a:t>
            </a:r>
          </a:p>
        </p:txBody>
      </p:sp>
    </p:spTree>
    <p:extLst>
      <p:ext uri="{BB962C8B-B14F-4D97-AF65-F5344CB8AC3E}">
        <p14:creationId xmlns:p14="http://schemas.microsoft.com/office/powerpoint/2010/main" val="975966399"/>
      </p:ext>
    </p:extLst>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Examples</a:t>
            </a:r>
          </a:p>
        </p:txBody>
      </p:sp>
      <p:sp>
        <p:nvSpPr>
          <p:cNvPr id="4" name="Content Placeholder 3"/>
          <p:cNvSpPr>
            <a:spLocks noGrp="1"/>
          </p:cNvSpPr>
          <p:nvPr>
            <p:ph idx="1"/>
          </p:nvPr>
        </p:nvSpPr>
        <p:spPr/>
        <p:txBody>
          <a:bodyPr>
            <a:normAutofit/>
          </a:bodyPr>
          <a:lstStyle/>
          <a:p>
            <a:r>
              <a:rPr lang="en-US" sz="2400" dirty="0"/>
              <a:t>Determine if the following qualitative or quantitative and then determine the level of measurement </a:t>
            </a:r>
          </a:p>
          <a:p>
            <a:pPr marL="971550" lvl="1" indent="-514350">
              <a:buFont typeface="+mj-lt"/>
              <a:buAutoNum type="arabicParenR" startAt="9"/>
            </a:pPr>
            <a:r>
              <a:rPr lang="en-US" sz="2400" dirty="0"/>
              <a:t>The free throw shooting percentage of a basketball player</a:t>
            </a:r>
          </a:p>
          <a:p>
            <a:pPr marL="971550" lvl="1" indent="-514350">
              <a:buFont typeface="+mj-lt"/>
              <a:buAutoNum type="arabicParenR" startAt="10"/>
            </a:pPr>
            <a:r>
              <a:rPr lang="en-US" sz="2400" dirty="0"/>
              <a:t> A survey response to “are you predominantly left-handed or right-handed?” </a:t>
            </a:r>
          </a:p>
          <a:p>
            <a:pPr marL="971550" lvl="1" indent="-514350">
              <a:buFont typeface="+mj-lt"/>
              <a:buAutoNum type="arabicParenR" startAt="11"/>
            </a:pPr>
            <a:r>
              <a:rPr lang="en-US" sz="2400" dirty="0"/>
              <a:t> The temperature in Fahrenheit in Atlanta, Georgia</a:t>
            </a:r>
          </a:p>
          <a:p>
            <a:pPr marL="971550" lvl="1" indent="-514350">
              <a:buFont typeface="+mj-lt"/>
              <a:buAutoNum type="arabicParenR" startAt="12"/>
            </a:pPr>
            <a:r>
              <a:rPr lang="en-US" sz="2400" dirty="0"/>
              <a:t>The individual page numbers at the bottom of each page in this book </a:t>
            </a:r>
          </a:p>
        </p:txBody>
      </p:sp>
    </p:spTree>
    <p:extLst>
      <p:ext uri="{BB962C8B-B14F-4D97-AF65-F5344CB8AC3E}">
        <p14:creationId xmlns:p14="http://schemas.microsoft.com/office/powerpoint/2010/main" val="3277560420"/>
      </p:ext>
    </p:extLst>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answers</a:t>
            </a:r>
          </a:p>
        </p:txBody>
      </p:sp>
      <p:sp>
        <p:nvSpPr>
          <p:cNvPr id="3" name="Content Placeholder 2"/>
          <p:cNvSpPr>
            <a:spLocks noGrp="1"/>
          </p:cNvSpPr>
          <p:nvPr>
            <p:ph idx="1"/>
          </p:nvPr>
        </p:nvSpPr>
        <p:spPr/>
        <p:txBody>
          <a:bodyPr/>
          <a:lstStyle/>
          <a:p>
            <a:r>
              <a:rPr lang="en-US" dirty="0">
                <a:solidFill>
                  <a:srgbClr val="00B050"/>
                </a:solidFill>
              </a:rPr>
              <a:t>Answers to examples: </a:t>
            </a:r>
            <a:br>
              <a:rPr lang="en-US" dirty="0"/>
            </a:br>
            <a:r>
              <a:rPr lang="en-US" dirty="0"/>
              <a:t>1.  Quantitative</a:t>
            </a:r>
            <a:br>
              <a:rPr lang="en-US" dirty="0"/>
            </a:br>
            <a:r>
              <a:rPr lang="en-US" dirty="0"/>
              <a:t>2. qualitative</a:t>
            </a:r>
            <a:br>
              <a:rPr lang="en-US" dirty="0"/>
            </a:br>
            <a:r>
              <a:rPr lang="en-US" dirty="0"/>
              <a:t>3. quantitative</a:t>
            </a:r>
            <a:br>
              <a:rPr lang="en-US" dirty="0"/>
            </a:br>
            <a:r>
              <a:rPr lang="en-US" dirty="0"/>
              <a:t>4. qualitative</a:t>
            </a:r>
            <a:br>
              <a:rPr lang="en-US" dirty="0"/>
            </a:br>
            <a:r>
              <a:rPr lang="en-US" dirty="0"/>
              <a:t>5. discrete</a:t>
            </a:r>
            <a:br>
              <a:rPr lang="en-US" dirty="0"/>
            </a:br>
            <a:r>
              <a:rPr lang="en-US" dirty="0"/>
              <a:t>6. continuous</a:t>
            </a:r>
            <a:br>
              <a:rPr lang="en-US" dirty="0"/>
            </a:br>
            <a:r>
              <a:rPr lang="en-US" dirty="0"/>
              <a:t>7. continuous</a:t>
            </a:r>
            <a:br>
              <a:rPr lang="en-US" dirty="0"/>
            </a:br>
            <a:r>
              <a:rPr lang="en-US" dirty="0"/>
              <a:t>8. discrete</a:t>
            </a:r>
            <a:br>
              <a:rPr lang="en-US" dirty="0"/>
            </a:br>
            <a:r>
              <a:rPr lang="en-US" dirty="0"/>
              <a:t>9. Quantitative, ratio</a:t>
            </a:r>
            <a:br>
              <a:rPr lang="en-US" dirty="0"/>
            </a:br>
            <a:r>
              <a:rPr lang="en-US" dirty="0"/>
              <a:t>10. qualitative, nominal</a:t>
            </a:r>
            <a:br>
              <a:rPr lang="en-US" dirty="0"/>
            </a:br>
            <a:r>
              <a:rPr lang="en-US" dirty="0"/>
              <a:t>11. quantitative, interval</a:t>
            </a:r>
            <a:br>
              <a:rPr lang="en-US" dirty="0"/>
            </a:br>
            <a:r>
              <a:rPr lang="en-US" dirty="0"/>
              <a:t>12. qualitative, ordinal</a:t>
            </a:r>
          </a:p>
        </p:txBody>
      </p:sp>
    </p:spTree>
    <p:extLst>
      <p:ext uri="{BB962C8B-B14F-4D97-AF65-F5344CB8AC3E}">
        <p14:creationId xmlns:p14="http://schemas.microsoft.com/office/powerpoint/2010/main" val="396120079"/>
      </p:ext>
    </p:extLst>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eaLnBrk="1" fontAlgn="auto" hangingPunct="1">
              <a:spcAft>
                <a:spcPts val="0"/>
              </a:spcAft>
              <a:defRPr/>
            </a:pPr>
            <a:r>
              <a:rPr lang="en-US" dirty="0"/>
              <a:t>What is a Frequency Distribution?</a:t>
            </a:r>
          </a:p>
        </p:txBody>
      </p:sp>
      <p:sp>
        <p:nvSpPr>
          <p:cNvPr id="2" name="Content Placeholder 1"/>
          <p:cNvSpPr>
            <a:spLocks noGrp="1"/>
          </p:cNvSpPr>
          <p:nvPr>
            <p:ph idx="1"/>
          </p:nvPr>
        </p:nvSpPr>
        <p:spPr/>
        <p:txBody>
          <a:bodyPr>
            <a:normAutofit fontScale="92500" lnSpcReduction="10000"/>
          </a:bodyPr>
          <a:lstStyle/>
          <a:p>
            <a:pPr eaLnBrk="1" hangingPunct="1"/>
            <a:r>
              <a:rPr lang="en-US" dirty="0"/>
              <a:t>A frequency distribution is the organization of raw data in table form, using classes (groups)  and frequencies </a:t>
            </a:r>
          </a:p>
          <a:p>
            <a:pPr eaLnBrk="1" hangingPunct="1"/>
            <a:endParaRPr lang="en-US" dirty="0"/>
          </a:p>
          <a:p>
            <a:pPr marL="128016" lvl="1" indent="0" eaLnBrk="1" hangingPunct="1">
              <a:buNone/>
            </a:pPr>
            <a:r>
              <a:rPr lang="en-US" sz="2400" b="1" dirty="0"/>
              <a:t>Class</a:t>
            </a:r>
            <a:r>
              <a:rPr lang="en-US" sz="2400" dirty="0"/>
              <a:t> (group) is a quantitative or qualitative category </a:t>
            </a:r>
          </a:p>
          <a:p>
            <a:pPr marL="0" indent="0">
              <a:buNone/>
            </a:pPr>
            <a:r>
              <a:rPr lang="en-US" sz="2400" dirty="0"/>
              <a:t>  </a:t>
            </a:r>
            <a:r>
              <a:rPr lang="en-US" sz="2400" b="1" dirty="0"/>
              <a:t>Frequency</a:t>
            </a:r>
            <a:r>
              <a:rPr lang="en-US" sz="2400" dirty="0"/>
              <a:t>- the number of times a value appears in a certain data set.</a:t>
            </a:r>
          </a:p>
          <a:p>
            <a:r>
              <a:rPr lang="en-US" sz="2400" b="1" dirty="0"/>
              <a:t>Relative frequency</a:t>
            </a:r>
            <a:r>
              <a:rPr lang="en-US" sz="2400" dirty="0"/>
              <a:t> – the number of times a value appears in a certain data set divided by the total number of values in the data set.</a:t>
            </a:r>
          </a:p>
          <a:p>
            <a:r>
              <a:rPr lang="en-US" sz="2400" b="1" dirty="0"/>
              <a:t>Cumulative relative frequency </a:t>
            </a:r>
            <a:r>
              <a:rPr lang="en-US" sz="2400" dirty="0"/>
              <a:t>– Add all the previous relative frequencies to the relative frequency for the current row.</a:t>
            </a:r>
          </a:p>
          <a:p>
            <a:pPr marL="128016" lvl="1" indent="0" eaLnBrk="1" hangingPunct="1">
              <a:buNone/>
            </a:pPr>
            <a:endParaRPr lang="en-US" sz="2400" dirty="0"/>
          </a:p>
          <a:p>
            <a:pPr lvl="1" eaLnBrk="1" hangingPunct="1"/>
            <a:endParaRPr lang="en-US" dirty="0"/>
          </a:p>
        </p:txBody>
      </p:sp>
    </p:spTree>
    <p:extLst>
      <p:ext uri="{BB962C8B-B14F-4D97-AF65-F5344CB8AC3E}">
        <p14:creationId xmlns:p14="http://schemas.microsoft.com/office/powerpoint/2010/main" val="125203387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EXAMPLe</a:t>
            </a:r>
            <a:endParaRPr lang="en-US" dirty="0"/>
          </a:p>
        </p:txBody>
      </p:sp>
      <p:sp>
        <p:nvSpPr>
          <p:cNvPr id="3" name="Content Placeholder 2"/>
          <p:cNvSpPr>
            <a:spLocks noGrp="1"/>
          </p:cNvSpPr>
          <p:nvPr>
            <p:ph idx="1"/>
          </p:nvPr>
        </p:nvSpPr>
        <p:spPr/>
        <p:txBody>
          <a:bodyPr/>
          <a:lstStyle/>
          <a:p>
            <a:r>
              <a:rPr lang="en-US" dirty="0"/>
              <a:t>Below is the data set of 20 students’ hours for studying. </a:t>
            </a:r>
          </a:p>
          <a:p>
            <a:r>
              <a:rPr lang="en-US" dirty="0"/>
              <a:t>2,3,2,8,2,3,4,5,1,7,0,1,2,3,2,2,3,4,5,1</a:t>
            </a:r>
          </a:p>
          <a:p>
            <a:r>
              <a:rPr lang="en-US" dirty="0"/>
              <a:t>To make a frequency table, you need to make groups in which to divide the data by.</a:t>
            </a:r>
          </a:p>
          <a:p>
            <a:r>
              <a:rPr lang="en-US" dirty="0"/>
              <a:t>I am going to start with 0 to 1 hours. These groups will be given to you so you will not have to make them.</a:t>
            </a:r>
          </a:p>
          <a:p>
            <a:endParaRPr lang="en-US" dirty="0"/>
          </a:p>
        </p:txBody>
      </p:sp>
    </p:spTree>
    <p:extLst>
      <p:ext uri="{BB962C8B-B14F-4D97-AF65-F5344CB8AC3E}">
        <p14:creationId xmlns:p14="http://schemas.microsoft.com/office/powerpoint/2010/main" val="208421547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t>Why Should We Study Statistics?</a:t>
            </a:r>
          </a:p>
        </p:txBody>
      </p:sp>
      <p:sp>
        <p:nvSpPr>
          <p:cNvPr id="3" name="Content Placeholder 2"/>
          <p:cNvSpPr>
            <a:spLocks noGrp="1"/>
          </p:cNvSpPr>
          <p:nvPr>
            <p:ph idx="1"/>
          </p:nvPr>
        </p:nvSpPr>
        <p:spPr/>
        <p:txBody>
          <a:bodyPr/>
          <a:lstStyle/>
          <a:p>
            <a:pPr eaLnBrk="1" hangingPunct="1"/>
            <a:r>
              <a:rPr lang="en-US"/>
              <a:t>To be able to read and understand various statistical studies performed in their fields—requires a knowledge of the vocabulary, symbols, concepts, and statistical procedures </a:t>
            </a:r>
          </a:p>
          <a:p>
            <a:pPr eaLnBrk="1" hangingPunct="1"/>
            <a:r>
              <a:rPr lang="en-US"/>
              <a:t>To conduct research in their fields—requires ability to design experiments which involves collection, analysis, and summary of data</a:t>
            </a:r>
          </a:p>
          <a:p>
            <a:pPr eaLnBrk="1" hangingPunct="1"/>
            <a:r>
              <a:rPr lang="en-US"/>
              <a:t>To become better consumers and citizens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0650398"/>
              </p:ext>
            </p:extLst>
          </p:nvPr>
        </p:nvGraphicFramePr>
        <p:xfrm>
          <a:off x="1044575" y="2209798"/>
          <a:ext cx="6737350" cy="32910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2165350">
                  <a:extLst>
                    <a:ext uri="{9D8B030D-6E8A-4147-A177-3AD203B41FA5}">
                      <a16:colId xmlns:a16="http://schemas.microsoft.com/office/drawing/2014/main" val="20003"/>
                    </a:ext>
                  </a:extLst>
                </a:gridCol>
              </a:tblGrid>
              <a:tr h="771230">
                <a:tc>
                  <a:txBody>
                    <a:bodyPr/>
                    <a:lstStyle/>
                    <a:p>
                      <a:pPr marL="0" marR="0">
                        <a:lnSpc>
                          <a:spcPct val="115000"/>
                        </a:lnSpc>
                        <a:spcBef>
                          <a:spcPts val="0"/>
                        </a:spcBef>
                        <a:spcAft>
                          <a:spcPts val="1000"/>
                        </a:spcAft>
                      </a:pPr>
                      <a:r>
                        <a:rPr lang="en-US" sz="1400">
                          <a:effectLst/>
                        </a:rPr>
                        <a:t>Hours of Studying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400">
                          <a:effectLst/>
                        </a:rPr>
                        <a:t>Frequency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400">
                          <a:effectLst/>
                        </a:rPr>
                        <a:t>Relative Frequency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400">
                          <a:effectLst/>
                        </a:rPr>
                        <a:t>Cumulative Relative Frequency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0"/>
                  </a:ext>
                </a:extLst>
              </a:tr>
              <a:tr h="503970">
                <a:tc>
                  <a:txBody>
                    <a:bodyPr/>
                    <a:lstStyle/>
                    <a:p>
                      <a:pPr marL="0" marR="0">
                        <a:lnSpc>
                          <a:spcPct val="115000"/>
                        </a:lnSpc>
                        <a:spcBef>
                          <a:spcPts val="0"/>
                        </a:spcBef>
                        <a:spcAft>
                          <a:spcPts val="1000"/>
                        </a:spcAft>
                      </a:pPr>
                      <a:r>
                        <a:rPr lang="en-US" sz="1400">
                          <a:effectLst/>
                        </a:rPr>
                        <a:t>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100">
                        <a:effectLst/>
                        <a:latin typeface="Calibri" panose="020F0502020204030204" pitchFamily="34" charset="0"/>
                      </a:endParaRPr>
                    </a:p>
                  </a:txBody>
                  <a:tcPr/>
                </a:tc>
                <a:tc>
                  <a:txBody>
                    <a:bodyPr/>
                    <a:lstStyle/>
                    <a:p>
                      <a:pPr>
                        <a:lnSpc>
                          <a:spcPct val="107000"/>
                        </a:lnSpc>
                      </a:pPr>
                      <a:endParaRPr lang="en-US" sz="1100">
                        <a:effectLst/>
                        <a:latin typeface="Calibri" panose="020F0502020204030204" pitchFamily="34" charset="0"/>
                      </a:endParaRPr>
                    </a:p>
                  </a:txBody>
                  <a:tcPr/>
                </a:tc>
                <a:tc>
                  <a:txBody>
                    <a:bodyPr/>
                    <a:lstStyle/>
                    <a:p>
                      <a:pPr>
                        <a:lnSpc>
                          <a:spcPct val="107000"/>
                        </a:lnSpc>
                      </a:pPr>
                      <a:endParaRPr lang="en-US" sz="1100">
                        <a:effectLst/>
                        <a:latin typeface="Calibri" panose="020F0502020204030204" pitchFamily="34" charset="0"/>
                      </a:endParaRPr>
                    </a:p>
                  </a:txBody>
                  <a:tcPr/>
                </a:tc>
                <a:extLst>
                  <a:ext uri="{0D108BD9-81ED-4DB2-BD59-A6C34878D82A}">
                    <a16:rowId xmlns:a16="http://schemas.microsoft.com/office/drawing/2014/main" val="10001"/>
                  </a:ext>
                </a:extLst>
              </a:tr>
              <a:tr h="503970">
                <a:tc>
                  <a:txBody>
                    <a:bodyPr/>
                    <a:lstStyle/>
                    <a:p>
                      <a:pPr marL="0" marR="0">
                        <a:lnSpc>
                          <a:spcPct val="115000"/>
                        </a:lnSpc>
                        <a:spcBef>
                          <a:spcPts val="0"/>
                        </a:spcBef>
                        <a:spcAft>
                          <a:spcPts val="1000"/>
                        </a:spcAft>
                      </a:pPr>
                      <a:r>
                        <a:rPr lang="en-US" sz="14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100">
                        <a:effectLst/>
                        <a:latin typeface="Calibri" panose="020F0502020204030204" pitchFamily="34" charset="0"/>
                      </a:endParaRPr>
                    </a:p>
                  </a:txBody>
                  <a:tcPr/>
                </a:tc>
                <a:tc>
                  <a:txBody>
                    <a:bodyPr/>
                    <a:lstStyle/>
                    <a:p>
                      <a:pPr>
                        <a:lnSpc>
                          <a:spcPct val="107000"/>
                        </a:lnSpc>
                      </a:pPr>
                      <a:endParaRPr lang="en-US" sz="1100">
                        <a:effectLst/>
                        <a:latin typeface="Calibri" panose="020F0502020204030204" pitchFamily="34" charset="0"/>
                      </a:endParaRPr>
                    </a:p>
                  </a:txBody>
                  <a:tcPr/>
                </a:tc>
                <a:tc>
                  <a:txBody>
                    <a:bodyPr/>
                    <a:lstStyle/>
                    <a:p>
                      <a:pPr>
                        <a:lnSpc>
                          <a:spcPct val="107000"/>
                        </a:lnSpc>
                      </a:pPr>
                      <a:endParaRPr lang="en-US" sz="1100">
                        <a:effectLst/>
                        <a:latin typeface="Calibri" panose="020F0502020204030204" pitchFamily="34" charset="0"/>
                      </a:endParaRPr>
                    </a:p>
                  </a:txBody>
                  <a:tcPr/>
                </a:tc>
                <a:extLst>
                  <a:ext uri="{0D108BD9-81ED-4DB2-BD59-A6C34878D82A}">
                    <a16:rowId xmlns:a16="http://schemas.microsoft.com/office/drawing/2014/main" val="10002"/>
                  </a:ext>
                </a:extLst>
              </a:tr>
              <a:tr h="503970">
                <a:tc>
                  <a:txBody>
                    <a:bodyPr/>
                    <a:lstStyle/>
                    <a:p>
                      <a:pPr marL="0" marR="0">
                        <a:lnSpc>
                          <a:spcPct val="115000"/>
                        </a:lnSpc>
                        <a:spcBef>
                          <a:spcPts val="0"/>
                        </a:spcBef>
                        <a:spcAft>
                          <a:spcPts val="1000"/>
                        </a:spcAft>
                      </a:pPr>
                      <a:r>
                        <a:rPr lang="en-US" sz="1400">
                          <a:effectLst/>
                        </a:rPr>
                        <a:t>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100">
                        <a:effectLst/>
                        <a:latin typeface="Calibri" panose="020F0502020204030204" pitchFamily="34" charset="0"/>
                      </a:endParaRPr>
                    </a:p>
                  </a:txBody>
                  <a:tcPr/>
                </a:tc>
                <a:tc>
                  <a:txBody>
                    <a:bodyPr/>
                    <a:lstStyle/>
                    <a:p>
                      <a:pPr>
                        <a:lnSpc>
                          <a:spcPct val="107000"/>
                        </a:lnSpc>
                      </a:pPr>
                      <a:endParaRPr lang="en-US" sz="1100">
                        <a:effectLst/>
                        <a:latin typeface="Calibri" panose="020F0502020204030204" pitchFamily="34" charset="0"/>
                      </a:endParaRPr>
                    </a:p>
                  </a:txBody>
                  <a:tcPr/>
                </a:tc>
                <a:tc>
                  <a:txBody>
                    <a:bodyPr/>
                    <a:lstStyle/>
                    <a:p>
                      <a:pPr>
                        <a:lnSpc>
                          <a:spcPct val="107000"/>
                        </a:lnSpc>
                      </a:pPr>
                      <a:endParaRPr lang="en-US" sz="1100">
                        <a:effectLst/>
                        <a:latin typeface="Calibri" panose="020F0502020204030204" pitchFamily="34" charset="0"/>
                      </a:endParaRPr>
                    </a:p>
                  </a:txBody>
                  <a:tcPr/>
                </a:tc>
                <a:extLst>
                  <a:ext uri="{0D108BD9-81ED-4DB2-BD59-A6C34878D82A}">
                    <a16:rowId xmlns:a16="http://schemas.microsoft.com/office/drawing/2014/main" val="10003"/>
                  </a:ext>
                </a:extLst>
              </a:tr>
              <a:tr h="503970">
                <a:tc>
                  <a:txBody>
                    <a:bodyPr/>
                    <a:lstStyle/>
                    <a:p>
                      <a:pPr marL="0" marR="0">
                        <a:lnSpc>
                          <a:spcPct val="115000"/>
                        </a:lnSpc>
                        <a:spcBef>
                          <a:spcPts val="0"/>
                        </a:spcBef>
                        <a:spcAft>
                          <a:spcPts val="1000"/>
                        </a:spcAft>
                      </a:pPr>
                      <a:r>
                        <a:rPr lang="en-US" sz="1400">
                          <a:effectLst/>
                        </a:rPr>
                        <a:t>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100">
                        <a:effectLst/>
                        <a:latin typeface="Calibri" panose="020F0502020204030204" pitchFamily="34" charset="0"/>
                      </a:endParaRPr>
                    </a:p>
                  </a:txBody>
                  <a:tcPr/>
                </a:tc>
                <a:tc>
                  <a:txBody>
                    <a:bodyPr/>
                    <a:lstStyle/>
                    <a:p>
                      <a:pPr>
                        <a:lnSpc>
                          <a:spcPct val="107000"/>
                        </a:lnSpc>
                      </a:pPr>
                      <a:endParaRPr lang="en-US" sz="1100">
                        <a:effectLst/>
                        <a:latin typeface="Calibri" panose="020F0502020204030204" pitchFamily="34" charset="0"/>
                      </a:endParaRPr>
                    </a:p>
                  </a:txBody>
                  <a:tcPr/>
                </a:tc>
                <a:tc>
                  <a:txBody>
                    <a:bodyPr/>
                    <a:lstStyle/>
                    <a:p>
                      <a:pPr>
                        <a:lnSpc>
                          <a:spcPct val="107000"/>
                        </a:lnSpc>
                      </a:pPr>
                      <a:endParaRPr lang="en-US" sz="1100">
                        <a:effectLst/>
                        <a:latin typeface="Calibri" panose="020F0502020204030204" pitchFamily="34" charset="0"/>
                      </a:endParaRPr>
                    </a:p>
                  </a:txBody>
                  <a:tcPr/>
                </a:tc>
                <a:extLst>
                  <a:ext uri="{0D108BD9-81ED-4DB2-BD59-A6C34878D82A}">
                    <a16:rowId xmlns:a16="http://schemas.microsoft.com/office/drawing/2014/main" val="10004"/>
                  </a:ext>
                </a:extLst>
              </a:tr>
              <a:tr h="503970">
                <a:tc>
                  <a:txBody>
                    <a:bodyPr/>
                    <a:lstStyle/>
                    <a:p>
                      <a:pPr marL="0" marR="0">
                        <a:lnSpc>
                          <a:spcPct val="115000"/>
                        </a:lnSpc>
                        <a:spcBef>
                          <a:spcPts val="0"/>
                        </a:spcBef>
                        <a:spcAft>
                          <a:spcPts val="1000"/>
                        </a:spcAft>
                      </a:pPr>
                      <a:r>
                        <a:rPr lang="en-US" sz="1400">
                          <a:effectLst/>
                        </a:rPr>
                        <a:t>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4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4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4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82669042"/>
      </p:ext>
    </p:extLst>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89517"/>
              </p:ext>
            </p:extLst>
          </p:nvPr>
        </p:nvGraphicFramePr>
        <p:xfrm>
          <a:off x="914400" y="2971800"/>
          <a:ext cx="6737350" cy="351412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2165350">
                  <a:extLst>
                    <a:ext uri="{9D8B030D-6E8A-4147-A177-3AD203B41FA5}">
                      <a16:colId xmlns:a16="http://schemas.microsoft.com/office/drawing/2014/main" val="20003"/>
                    </a:ext>
                  </a:extLst>
                </a:gridCol>
              </a:tblGrid>
              <a:tr h="732124">
                <a:tc>
                  <a:txBody>
                    <a:bodyPr/>
                    <a:lstStyle/>
                    <a:p>
                      <a:pPr marL="0" marR="0">
                        <a:lnSpc>
                          <a:spcPct val="115000"/>
                        </a:lnSpc>
                        <a:spcBef>
                          <a:spcPts val="0"/>
                        </a:spcBef>
                        <a:spcAft>
                          <a:spcPts val="1000"/>
                        </a:spcAft>
                      </a:pPr>
                      <a:r>
                        <a:rPr lang="en-US" sz="2000" b="1" dirty="0">
                          <a:effectLst/>
                        </a:rPr>
                        <a:t>Hours of Studying</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a:effectLst/>
                        </a:rPr>
                        <a:t>Frequency</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a:effectLst/>
                        </a:rPr>
                        <a:t>Relative Frequency</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a:effectLst/>
                        </a:rPr>
                        <a:t>Cumulative Relative Frequency</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0"/>
                  </a:ext>
                </a:extLst>
              </a:tr>
              <a:tr h="478415">
                <a:tc>
                  <a:txBody>
                    <a:bodyPr/>
                    <a:lstStyle/>
                    <a:p>
                      <a:pPr marL="0" marR="0">
                        <a:lnSpc>
                          <a:spcPct val="115000"/>
                        </a:lnSpc>
                        <a:spcBef>
                          <a:spcPts val="0"/>
                        </a:spcBef>
                        <a:spcAft>
                          <a:spcPts val="1000"/>
                        </a:spcAft>
                      </a:pPr>
                      <a:r>
                        <a:rPr lang="en-US" sz="2000" b="1">
                          <a:effectLst/>
                        </a:rPr>
                        <a:t>0-1</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dirty="0">
                          <a:effectLst/>
                        </a:rPr>
                        <a:t>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2000" b="1">
                        <a:effectLst/>
                        <a:latin typeface="Calibri" panose="020F0502020204030204" pitchFamily="34" charset="0"/>
                      </a:endParaRPr>
                    </a:p>
                  </a:txBody>
                  <a:tcPr/>
                </a:tc>
                <a:tc>
                  <a:txBody>
                    <a:bodyPr/>
                    <a:lstStyle/>
                    <a:p>
                      <a:pPr>
                        <a:lnSpc>
                          <a:spcPct val="107000"/>
                        </a:lnSpc>
                      </a:pPr>
                      <a:endParaRPr lang="en-US" sz="2000" b="1" dirty="0">
                        <a:effectLst/>
                        <a:latin typeface="Calibri" panose="020F0502020204030204" pitchFamily="34" charset="0"/>
                      </a:endParaRPr>
                    </a:p>
                  </a:txBody>
                  <a:tcPr/>
                </a:tc>
                <a:extLst>
                  <a:ext uri="{0D108BD9-81ED-4DB2-BD59-A6C34878D82A}">
                    <a16:rowId xmlns:a16="http://schemas.microsoft.com/office/drawing/2014/main" val="10001"/>
                  </a:ext>
                </a:extLst>
              </a:tr>
              <a:tr h="478415">
                <a:tc>
                  <a:txBody>
                    <a:bodyPr/>
                    <a:lstStyle/>
                    <a:p>
                      <a:pPr marL="0" marR="0">
                        <a:lnSpc>
                          <a:spcPct val="115000"/>
                        </a:lnSpc>
                        <a:spcBef>
                          <a:spcPts val="0"/>
                        </a:spcBef>
                        <a:spcAft>
                          <a:spcPts val="1000"/>
                        </a:spcAft>
                      </a:pPr>
                      <a:r>
                        <a:rPr lang="en-US" sz="2000" b="1">
                          <a:effectLst/>
                        </a:rPr>
                        <a:t>2-3</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dirty="0">
                          <a:effectLst/>
                        </a:rPr>
                        <a:t>10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2000" b="1">
                        <a:effectLst/>
                        <a:latin typeface="Calibri" panose="020F0502020204030204" pitchFamily="34" charset="0"/>
                      </a:endParaRPr>
                    </a:p>
                  </a:txBody>
                  <a:tcPr/>
                </a:tc>
                <a:tc>
                  <a:txBody>
                    <a:bodyPr/>
                    <a:lstStyle/>
                    <a:p>
                      <a:pPr>
                        <a:lnSpc>
                          <a:spcPct val="107000"/>
                        </a:lnSpc>
                      </a:pPr>
                      <a:endParaRPr lang="en-US" sz="2000" b="1">
                        <a:effectLst/>
                        <a:latin typeface="Calibri" panose="020F0502020204030204" pitchFamily="34" charset="0"/>
                      </a:endParaRPr>
                    </a:p>
                  </a:txBody>
                  <a:tcPr/>
                </a:tc>
                <a:extLst>
                  <a:ext uri="{0D108BD9-81ED-4DB2-BD59-A6C34878D82A}">
                    <a16:rowId xmlns:a16="http://schemas.microsoft.com/office/drawing/2014/main" val="10002"/>
                  </a:ext>
                </a:extLst>
              </a:tr>
              <a:tr h="478415">
                <a:tc>
                  <a:txBody>
                    <a:bodyPr/>
                    <a:lstStyle/>
                    <a:p>
                      <a:pPr marL="0" marR="0">
                        <a:lnSpc>
                          <a:spcPct val="115000"/>
                        </a:lnSpc>
                        <a:spcBef>
                          <a:spcPts val="0"/>
                        </a:spcBef>
                        <a:spcAft>
                          <a:spcPts val="1000"/>
                        </a:spcAft>
                      </a:pPr>
                      <a:r>
                        <a:rPr lang="en-US" sz="2000" b="1">
                          <a:effectLst/>
                        </a:rPr>
                        <a:t>4-5</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dirty="0">
                          <a:effectLst/>
                        </a:rPr>
                        <a:t>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2000" b="1" dirty="0">
                        <a:effectLst/>
                        <a:latin typeface="Calibri" panose="020F0502020204030204" pitchFamily="34" charset="0"/>
                      </a:endParaRPr>
                    </a:p>
                  </a:txBody>
                  <a:tcPr/>
                </a:tc>
                <a:tc>
                  <a:txBody>
                    <a:bodyPr/>
                    <a:lstStyle/>
                    <a:p>
                      <a:pPr>
                        <a:lnSpc>
                          <a:spcPct val="107000"/>
                        </a:lnSpc>
                      </a:pPr>
                      <a:endParaRPr lang="en-US" sz="2000" b="1">
                        <a:effectLst/>
                        <a:latin typeface="Calibri" panose="020F0502020204030204" pitchFamily="34" charset="0"/>
                      </a:endParaRPr>
                    </a:p>
                  </a:txBody>
                  <a:tcPr/>
                </a:tc>
                <a:extLst>
                  <a:ext uri="{0D108BD9-81ED-4DB2-BD59-A6C34878D82A}">
                    <a16:rowId xmlns:a16="http://schemas.microsoft.com/office/drawing/2014/main" val="10003"/>
                  </a:ext>
                </a:extLst>
              </a:tr>
              <a:tr h="478415">
                <a:tc>
                  <a:txBody>
                    <a:bodyPr/>
                    <a:lstStyle/>
                    <a:p>
                      <a:pPr marL="0" marR="0">
                        <a:lnSpc>
                          <a:spcPct val="115000"/>
                        </a:lnSpc>
                        <a:spcBef>
                          <a:spcPts val="0"/>
                        </a:spcBef>
                        <a:spcAft>
                          <a:spcPts val="1000"/>
                        </a:spcAft>
                      </a:pPr>
                      <a:r>
                        <a:rPr lang="en-US" sz="2000" b="1">
                          <a:effectLst/>
                        </a:rPr>
                        <a:t>6-7</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a:effectLst/>
                        </a:rPr>
                        <a:t>1</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2000" b="1" dirty="0">
                        <a:effectLst/>
                        <a:latin typeface="Calibri" panose="020F0502020204030204" pitchFamily="34" charset="0"/>
                      </a:endParaRPr>
                    </a:p>
                  </a:txBody>
                  <a:tcPr/>
                </a:tc>
                <a:tc>
                  <a:txBody>
                    <a:bodyPr/>
                    <a:lstStyle/>
                    <a:p>
                      <a:pPr>
                        <a:lnSpc>
                          <a:spcPct val="107000"/>
                        </a:lnSpc>
                      </a:pPr>
                      <a:endParaRPr lang="en-US" sz="2000" b="1" dirty="0">
                        <a:effectLst/>
                        <a:latin typeface="Calibri" panose="020F0502020204030204" pitchFamily="34" charset="0"/>
                      </a:endParaRPr>
                    </a:p>
                  </a:txBody>
                  <a:tcPr/>
                </a:tc>
                <a:extLst>
                  <a:ext uri="{0D108BD9-81ED-4DB2-BD59-A6C34878D82A}">
                    <a16:rowId xmlns:a16="http://schemas.microsoft.com/office/drawing/2014/main" val="10004"/>
                  </a:ext>
                </a:extLst>
              </a:tr>
              <a:tr h="478415">
                <a:tc>
                  <a:txBody>
                    <a:bodyPr/>
                    <a:lstStyle/>
                    <a:p>
                      <a:pPr marL="0" marR="0">
                        <a:lnSpc>
                          <a:spcPct val="115000"/>
                        </a:lnSpc>
                        <a:spcBef>
                          <a:spcPts val="0"/>
                        </a:spcBef>
                        <a:spcAft>
                          <a:spcPts val="1000"/>
                        </a:spcAft>
                      </a:pPr>
                      <a:r>
                        <a:rPr lang="en-US" sz="2000" b="1">
                          <a:effectLst/>
                        </a:rPr>
                        <a:t>8-9</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a:effectLst/>
                        </a:rPr>
                        <a:t>1</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5"/>
                  </a:ext>
                </a:extLst>
              </a:tr>
            </a:tbl>
          </a:graphicData>
        </a:graphic>
      </p:graphicFrame>
      <p:sp>
        <p:nvSpPr>
          <p:cNvPr id="3" name="Rectangle 1"/>
          <p:cNvSpPr>
            <a:spLocks noChangeArrowheads="1"/>
          </p:cNvSpPr>
          <p:nvPr/>
        </p:nvSpPr>
        <p:spPr bwMode="auto">
          <a:xfrm>
            <a:off x="228600" y="548734"/>
            <a:ext cx="86106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Next, we will need to add up the frequency for each group using the data:</a:t>
            </a:r>
            <a:r>
              <a:rPr lang="en-US" altLang="en-US" sz="2400" dirty="0"/>
              <a:t> </a:t>
            </a:r>
            <a:r>
              <a:rPr kumimoji="0" lang="en-US"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2,3,2,8,2,3,4,5,1,7,0,1,2,3,2,2,3,4,5,1</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 the first group, there is one 0 and three 1’s so the frequency is 4.</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 the </a:t>
            </a: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second</a:t>
            </a:r>
            <a:r>
              <a:rPr kumimoji="0" lang="en-US"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group, there are six 2’s and four 3’s so the frequency is 10.</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09559236"/>
      </p:ext>
    </p:extLst>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33400"/>
            <a:ext cx="7924800" cy="1341586"/>
          </a:xfrm>
          <a:prstGeom prst="rect">
            <a:avLst/>
          </a:prstGeom>
        </p:spPr>
        <p:txBody>
          <a:bodyPr wrap="square">
            <a:spAutoFit/>
          </a:bodyPr>
          <a:lstStyle/>
          <a:p>
            <a:pPr marL="0" marR="0">
              <a:lnSpc>
                <a:spcPct val="115000"/>
              </a:lnSpc>
              <a:spcBef>
                <a:spcPts val="0"/>
              </a:spcBef>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To get the relative frequency, I know the data set has 20 values so I will put the frequency over the total number in the data set.</a:t>
            </a:r>
          </a:p>
        </p:txBody>
      </p:sp>
      <p:graphicFrame>
        <p:nvGraphicFramePr>
          <p:cNvPr id="5" name="Table 4"/>
          <p:cNvGraphicFramePr>
            <a:graphicFrameLocks noGrp="1"/>
          </p:cNvGraphicFramePr>
          <p:nvPr>
            <p:extLst>
              <p:ext uri="{D42A27DB-BD31-4B8C-83A1-F6EECF244321}">
                <p14:modId xmlns:p14="http://schemas.microsoft.com/office/powerpoint/2010/main" val="3998753314"/>
              </p:ext>
            </p:extLst>
          </p:nvPr>
        </p:nvGraphicFramePr>
        <p:xfrm>
          <a:off x="1044575" y="2209798"/>
          <a:ext cx="6737350" cy="32910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2165350">
                  <a:extLst>
                    <a:ext uri="{9D8B030D-6E8A-4147-A177-3AD203B41FA5}">
                      <a16:colId xmlns:a16="http://schemas.microsoft.com/office/drawing/2014/main" val="20003"/>
                    </a:ext>
                  </a:extLst>
                </a:gridCol>
              </a:tblGrid>
              <a:tr h="771230">
                <a:tc>
                  <a:txBody>
                    <a:bodyPr/>
                    <a:lstStyle/>
                    <a:p>
                      <a:pPr marL="0" marR="0">
                        <a:lnSpc>
                          <a:spcPct val="115000"/>
                        </a:lnSpc>
                        <a:spcBef>
                          <a:spcPts val="0"/>
                        </a:spcBef>
                        <a:spcAft>
                          <a:spcPts val="1000"/>
                        </a:spcAft>
                      </a:pPr>
                      <a:r>
                        <a:rPr lang="en-US" sz="1800" b="1" dirty="0">
                          <a:effectLst/>
                        </a:rPr>
                        <a:t>Hours of Studying</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800" b="1">
                          <a:effectLst/>
                        </a:rPr>
                        <a:t>Frequency</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800" b="1">
                          <a:effectLst/>
                        </a:rPr>
                        <a:t>Relative Frequency</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800" b="1">
                          <a:effectLst/>
                        </a:rPr>
                        <a:t>Cumulative Relative Frequency</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0"/>
                  </a:ext>
                </a:extLst>
              </a:tr>
              <a:tr h="503970">
                <a:tc>
                  <a:txBody>
                    <a:bodyPr/>
                    <a:lstStyle/>
                    <a:p>
                      <a:pPr marL="0" marR="0">
                        <a:lnSpc>
                          <a:spcPct val="115000"/>
                        </a:lnSpc>
                        <a:spcBef>
                          <a:spcPts val="0"/>
                        </a:spcBef>
                        <a:spcAft>
                          <a:spcPts val="1000"/>
                        </a:spcAft>
                      </a:pPr>
                      <a:r>
                        <a:rPr lang="en-US" sz="1800" b="1">
                          <a:effectLst/>
                        </a:rPr>
                        <a:t>0-1</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800" b="1" dirty="0">
                          <a:effectLst/>
                        </a:rPr>
                        <a:t>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800" b="1" dirty="0">
                          <a:effectLst/>
                        </a:rPr>
                        <a:t>4/20 = 0.20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800" b="1">
                        <a:effectLst/>
                        <a:latin typeface="Calibri" panose="020F0502020204030204" pitchFamily="34" charset="0"/>
                      </a:endParaRPr>
                    </a:p>
                  </a:txBody>
                  <a:tcPr/>
                </a:tc>
                <a:extLst>
                  <a:ext uri="{0D108BD9-81ED-4DB2-BD59-A6C34878D82A}">
                    <a16:rowId xmlns:a16="http://schemas.microsoft.com/office/drawing/2014/main" val="10001"/>
                  </a:ext>
                </a:extLst>
              </a:tr>
              <a:tr h="503970">
                <a:tc>
                  <a:txBody>
                    <a:bodyPr/>
                    <a:lstStyle/>
                    <a:p>
                      <a:pPr marL="0" marR="0">
                        <a:lnSpc>
                          <a:spcPct val="115000"/>
                        </a:lnSpc>
                        <a:spcBef>
                          <a:spcPts val="0"/>
                        </a:spcBef>
                        <a:spcAft>
                          <a:spcPts val="1000"/>
                        </a:spcAft>
                      </a:pPr>
                      <a:r>
                        <a:rPr lang="en-US" sz="1800" b="1">
                          <a:effectLst/>
                        </a:rPr>
                        <a:t>2-3</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800" b="1">
                          <a:effectLst/>
                        </a:rPr>
                        <a:t>10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800" b="1" dirty="0">
                          <a:effectLst/>
                        </a:rPr>
                        <a:t>10/20 = 0.50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800" b="1">
                        <a:effectLst/>
                        <a:latin typeface="Calibri" panose="020F0502020204030204" pitchFamily="34" charset="0"/>
                      </a:endParaRPr>
                    </a:p>
                  </a:txBody>
                  <a:tcPr/>
                </a:tc>
                <a:extLst>
                  <a:ext uri="{0D108BD9-81ED-4DB2-BD59-A6C34878D82A}">
                    <a16:rowId xmlns:a16="http://schemas.microsoft.com/office/drawing/2014/main" val="10002"/>
                  </a:ext>
                </a:extLst>
              </a:tr>
              <a:tr h="503970">
                <a:tc>
                  <a:txBody>
                    <a:bodyPr/>
                    <a:lstStyle/>
                    <a:p>
                      <a:pPr marL="0" marR="0">
                        <a:lnSpc>
                          <a:spcPct val="115000"/>
                        </a:lnSpc>
                        <a:spcBef>
                          <a:spcPts val="0"/>
                        </a:spcBef>
                        <a:spcAft>
                          <a:spcPts val="1000"/>
                        </a:spcAft>
                      </a:pPr>
                      <a:r>
                        <a:rPr lang="en-US" sz="1800" b="1">
                          <a:effectLst/>
                        </a:rPr>
                        <a:t>4-5</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800" b="1">
                          <a:effectLst/>
                        </a:rPr>
                        <a:t>4</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800" b="1" dirty="0">
                          <a:effectLst/>
                        </a:rPr>
                        <a:t>4/20 = 0.20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800" b="1" dirty="0">
                        <a:effectLst/>
                        <a:latin typeface="Calibri" panose="020F0502020204030204" pitchFamily="34" charset="0"/>
                      </a:endParaRPr>
                    </a:p>
                  </a:txBody>
                  <a:tcPr/>
                </a:tc>
                <a:extLst>
                  <a:ext uri="{0D108BD9-81ED-4DB2-BD59-A6C34878D82A}">
                    <a16:rowId xmlns:a16="http://schemas.microsoft.com/office/drawing/2014/main" val="10003"/>
                  </a:ext>
                </a:extLst>
              </a:tr>
              <a:tr h="503970">
                <a:tc>
                  <a:txBody>
                    <a:bodyPr/>
                    <a:lstStyle/>
                    <a:p>
                      <a:pPr marL="0" marR="0">
                        <a:lnSpc>
                          <a:spcPct val="115000"/>
                        </a:lnSpc>
                        <a:spcBef>
                          <a:spcPts val="0"/>
                        </a:spcBef>
                        <a:spcAft>
                          <a:spcPts val="1000"/>
                        </a:spcAft>
                      </a:pPr>
                      <a:r>
                        <a:rPr lang="en-US" sz="1800" b="1">
                          <a:effectLst/>
                        </a:rPr>
                        <a:t>6-7</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800" b="1">
                          <a:effectLst/>
                        </a:rPr>
                        <a:t>1</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800" b="1">
                          <a:effectLst/>
                        </a:rPr>
                        <a:t>1/20 = 0.05</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800" b="1" dirty="0">
                        <a:effectLst/>
                        <a:latin typeface="Calibri" panose="020F0502020204030204" pitchFamily="34" charset="0"/>
                      </a:endParaRPr>
                    </a:p>
                  </a:txBody>
                  <a:tcPr/>
                </a:tc>
                <a:extLst>
                  <a:ext uri="{0D108BD9-81ED-4DB2-BD59-A6C34878D82A}">
                    <a16:rowId xmlns:a16="http://schemas.microsoft.com/office/drawing/2014/main" val="10004"/>
                  </a:ext>
                </a:extLst>
              </a:tr>
              <a:tr h="503970">
                <a:tc>
                  <a:txBody>
                    <a:bodyPr/>
                    <a:lstStyle/>
                    <a:p>
                      <a:pPr marL="0" marR="0">
                        <a:lnSpc>
                          <a:spcPct val="115000"/>
                        </a:lnSpc>
                        <a:spcBef>
                          <a:spcPts val="0"/>
                        </a:spcBef>
                        <a:spcAft>
                          <a:spcPts val="1000"/>
                        </a:spcAft>
                      </a:pPr>
                      <a:r>
                        <a:rPr lang="en-US" sz="1800" b="1">
                          <a:effectLst/>
                        </a:rPr>
                        <a:t>8-9</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800" b="1">
                          <a:effectLst/>
                        </a:rPr>
                        <a:t>1</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800" b="1">
                          <a:effectLst/>
                        </a:rPr>
                        <a:t>1/20 = 0.05</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1800" b="1"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61828608"/>
      </p:ext>
    </p:extLst>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924800" cy="916854"/>
          </a:xfrm>
          <a:prstGeom prst="rect">
            <a:avLst/>
          </a:prstGeom>
        </p:spPr>
        <p:txBody>
          <a:bodyPr wrap="square">
            <a:spAutoFit/>
          </a:bodyPr>
          <a:lstStyle/>
          <a:p>
            <a:pPr marL="0" marR="0">
              <a:lnSpc>
                <a:spcPct val="115000"/>
              </a:lnSpc>
              <a:spcBef>
                <a:spcPts val="0"/>
              </a:spcBef>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To get the cumulative relative frequency, I will add up the relative frequencies as I go down the table.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06622793"/>
              </p:ext>
            </p:extLst>
          </p:nvPr>
        </p:nvGraphicFramePr>
        <p:xfrm>
          <a:off x="457200" y="1905000"/>
          <a:ext cx="7924799" cy="4495924"/>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4038599">
                  <a:extLst>
                    <a:ext uri="{9D8B030D-6E8A-4147-A177-3AD203B41FA5}">
                      <a16:colId xmlns:a16="http://schemas.microsoft.com/office/drawing/2014/main" val="20003"/>
                    </a:ext>
                  </a:extLst>
                </a:gridCol>
              </a:tblGrid>
              <a:tr h="792358">
                <a:tc>
                  <a:txBody>
                    <a:bodyPr/>
                    <a:lstStyle/>
                    <a:p>
                      <a:pPr marL="0" marR="0">
                        <a:lnSpc>
                          <a:spcPct val="115000"/>
                        </a:lnSpc>
                        <a:spcBef>
                          <a:spcPts val="0"/>
                        </a:spcBef>
                        <a:spcAft>
                          <a:spcPts val="1000"/>
                        </a:spcAft>
                      </a:pPr>
                      <a:r>
                        <a:rPr lang="en-US" sz="2000" b="1" dirty="0">
                          <a:effectLst/>
                        </a:rPr>
                        <a:t>Hours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dirty="0">
                          <a:effectLst/>
                        </a:rPr>
                        <a:t>Frequency</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dirty="0">
                          <a:effectLst/>
                        </a:rPr>
                        <a:t>Relative Frequency</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a:effectLst/>
                        </a:rPr>
                        <a:t>Cumulative Relative Frequency</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0"/>
                  </a:ext>
                </a:extLst>
              </a:tr>
              <a:tr h="669663">
                <a:tc>
                  <a:txBody>
                    <a:bodyPr/>
                    <a:lstStyle/>
                    <a:p>
                      <a:pPr marL="0" marR="0">
                        <a:lnSpc>
                          <a:spcPct val="115000"/>
                        </a:lnSpc>
                        <a:spcBef>
                          <a:spcPts val="0"/>
                        </a:spcBef>
                        <a:spcAft>
                          <a:spcPts val="1000"/>
                        </a:spcAft>
                      </a:pPr>
                      <a:r>
                        <a:rPr lang="en-US" sz="2000" b="1">
                          <a:effectLst/>
                        </a:rPr>
                        <a:t>0-1</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a:effectLst/>
                        </a:rPr>
                        <a:t>4</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dirty="0">
                          <a:effectLst/>
                        </a:rPr>
                        <a:t>4/20 = 0.20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a:effectLst/>
                        </a:rPr>
                        <a:t>0.20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1"/>
                  </a:ext>
                </a:extLst>
              </a:tr>
              <a:tr h="669663">
                <a:tc>
                  <a:txBody>
                    <a:bodyPr/>
                    <a:lstStyle/>
                    <a:p>
                      <a:pPr marL="0" marR="0">
                        <a:lnSpc>
                          <a:spcPct val="115000"/>
                        </a:lnSpc>
                        <a:spcBef>
                          <a:spcPts val="0"/>
                        </a:spcBef>
                        <a:spcAft>
                          <a:spcPts val="1000"/>
                        </a:spcAft>
                      </a:pPr>
                      <a:r>
                        <a:rPr lang="en-US" sz="2000" b="1">
                          <a:effectLst/>
                        </a:rPr>
                        <a:t>2-3</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a:effectLst/>
                        </a:rPr>
                        <a:t>10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dirty="0">
                          <a:effectLst/>
                        </a:rPr>
                        <a:t>10/20 = 0.50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a:effectLst/>
                        </a:rPr>
                        <a:t>0.20 + 0.50 = 0.70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2"/>
                  </a:ext>
                </a:extLst>
              </a:tr>
              <a:tr h="669663">
                <a:tc>
                  <a:txBody>
                    <a:bodyPr/>
                    <a:lstStyle/>
                    <a:p>
                      <a:pPr marL="0" marR="0">
                        <a:lnSpc>
                          <a:spcPct val="115000"/>
                        </a:lnSpc>
                        <a:spcBef>
                          <a:spcPts val="0"/>
                        </a:spcBef>
                        <a:spcAft>
                          <a:spcPts val="1000"/>
                        </a:spcAft>
                      </a:pPr>
                      <a:r>
                        <a:rPr lang="en-US" sz="2000" b="1">
                          <a:effectLst/>
                        </a:rPr>
                        <a:t>4-5</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a:effectLst/>
                        </a:rPr>
                        <a:t>4</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dirty="0">
                          <a:effectLst/>
                        </a:rPr>
                        <a:t>4/20 = 0.20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a:effectLst/>
                        </a:rPr>
                        <a:t>0.20+0.50+0.20 = 0.90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3"/>
                  </a:ext>
                </a:extLst>
              </a:tr>
              <a:tr h="669663">
                <a:tc>
                  <a:txBody>
                    <a:bodyPr/>
                    <a:lstStyle/>
                    <a:p>
                      <a:pPr marL="0" marR="0">
                        <a:lnSpc>
                          <a:spcPct val="115000"/>
                        </a:lnSpc>
                        <a:spcBef>
                          <a:spcPts val="0"/>
                        </a:spcBef>
                        <a:spcAft>
                          <a:spcPts val="1000"/>
                        </a:spcAft>
                      </a:pPr>
                      <a:r>
                        <a:rPr lang="en-US" sz="2000" b="1">
                          <a:effectLst/>
                        </a:rPr>
                        <a:t>6-7</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a:effectLst/>
                        </a:rPr>
                        <a:t>1</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dirty="0">
                          <a:effectLst/>
                        </a:rPr>
                        <a:t>1/20 = 0.05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dirty="0">
                          <a:effectLst/>
                        </a:rPr>
                        <a:t>0.20+0.50+0.20+0.05 = 0.95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4"/>
                  </a:ext>
                </a:extLst>
              </a:tr>
              <a:tr h="1024792">
                <a:tc>
                  <a:txBody>
                    <a:bodyPr/>
                    <a:lstStyle/>
                    <a:p>
                      <a:pPr marL="0" marR="0">
                        <a:lnSpc>
                          <a:spcPct val="115000"/>
                        </a:lnSpc>
                        <a:spcBef>
                          <a:spcPts val="0"/>
                        </a:spcBef>
                        <a:spcAft>
                          <a:spcPts val="1000"/>
                        </a:spcAft>
                      </a:pPr>
                      <a:r>
                        <a:rPr lang="en-US" sz="2000" b="1">
                          <a:effectLst/>
                        </a:rPr>
                        <a:t>8-9</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a:effectLst/>
                        </a:rPr>
                        <a:t>1</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a:effectLst/>
                        </a:rPr>
                        <a:t>1/20 = 0.05</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15000"/>
                        </a:lnSpc>
                        <a:spcBef>
                          <a:spcPts val="0"/>
                        </a:spcBef>
                        <a:spcAft>
                          <a:spcPts val="1000"/>
                        </a:spcAft>
                      </a:pPr>
                      <a:r>
                        <a:rPr lang="en-US" sz="2000" b="1" dirty="0">
                          <a:effectLst/>
                        </a:rPr>
                        <a:t>0.20+0.50+0.20+0.05+0.05 = 1.00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64440359"/>
      </p:ext>
    </p:extLst>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dirty="0"/>
              <a:t>Section 1.4 </a:t>
            </a:r>
            <a:br>
              <a:rPr lang="en-US" dirty="0"/>
            </a:br>
            <a:r>
              <a:rPr lang="en-US" dirty="0"/>
              <a:t>Experimental Design and Ethics</a:t>
            </a:r>
            <a:br>
              <a:rPr lang="en-US" dirty="0"/>
            </a:br>
            <a:r>
              <a:rPr lang="en-US" dirty="0"/>
              <a:t> </a:t>
            </a:r>
          </a:p>
        </p:txBody>
      </p:sp>
      <p:sp>
        <p:nvSpPr>
          <p:cNvPr id="3" name="Content Placeholder 2"/>
          <p:cNvSpPr>
            <a:spLocks noGrp="1"/>
          </p:cNvSpPr>
          <p:nvPr>
            <p:ph idx="1"/>
          </p:nvPr>
        </p:nvSpPr>
        <p:spPr/>
        <p:txBody>
          <a:bodyPr/>
          <a:lstStyle/>
          <a:p>
            <a:pPr lvl="1" eaLnBrk="1" hangingPunct="1">
              <a:defRPr/>
            </a:pPr>
            <a:endParaRPr lang="en-US" dirty="0"/>
          </a:p>
          <a:p>
            <a:pPr marL="319088" lvl="1" indent="0" eaLnBrk="1" hangingPunct="1">
              <a:buFont typeface="Wingdings 2" pitchFamily="18" charset="2"/>
              <a:buNone/>
              <a:defRPr/>
            </a:pPr>
            <a:endParaRPr lang="en-US" dirty="0"/>
          </a:p>
          <a:p>
            <a:pPr marL="319088" lvl="1" indent="0" eaLnBrk="1" hangingPunct="1">
              <a:buFont typeface="Wingdings 2" pitchFamily="18" charset="2"/>
              <a:buNone/>
              <a:defRPr/>
            </a:pPr>
            <a:r>
              <a:rPr lang="en-US" dirty="0"/>
              <a:t>  </a:t>
            </a:r>
          </a:p>
        </p:txBody>
      </p:sp>
    </p:spTree>
    <p:extLst>
      <p:ext uri="{BB962C8B-B14F-4D97-AF65-F5344CB8AC3E}">
        <p14:creationId xmlns:p14="http://schemas.microsoft.com/office/powerpoint/2010/main" val="2708276267"/>
      </p:ext>
    </p:extLst>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782" y="444130"/>
            <a:ext cx="7290054" cy="1499616"/>
          </a:xfrm>
        </p:spPr>
        <p:txBody>
          <a:bodyPr/>
          <a:lstStyle/>
          <a:p>
            <a:r>
              <a:rPr lang="en-US" dirty="0"/>
              <a:t>Experiments and variables</a:t>
            </a:r>
          </a:p>
        </p:txBody>
      </p:sp>
      <p:sp>
        <p:nvSpPr>
          <p:cNvPr id="3" name="Content Placeholder 2"/>
          <p:cNvSpPr>
            <a:spLocks noGrp="1"/>
          </p:cNvSpPr>
          <p:nvPr>
            <p:ph idx="1"/>
          </p:nvPr>
        </p:nvSpPr>
        <p:spPr>
          <a:xfrm>
            <a:off x="768096" y="1981200"/>
            <a:ext cx="7290055" cy="4328160"/>
          </a:xfrm>
        </p:spPr>
        <p:txBody>
          <a:bodyPr/>
          <a:lstStyle/>
          <a:p>
            <a:r>
              <a:rPr lang="en-US" dirty="0"/>
              <a:t>The purpose of an experiment is to investigate the relationship between two variables. </a:t>
            </a:r>
          </a:p>
          <a:p>
            <a:r>
              <a:rPr lang="en-US" dirty="0"/>
              <a:t>When one variable causes change in another, we call the first variable the </a:t>
            </a:r>
            <a:r>
              <a:rPr lang="en-US" b="1" dirty="0">
                <a:solidFill>
                  <a:srgbClr val="00B0F0"/>
                </a:solidFill>
              </a:rPr>
              <a:t>explanatory variable</a:t>
            </a:r>
            <a:r>
              <a:rPr lang="en-US" dirty="0"/>
              <a:t>. </a:t>
            </a:r>
          </a:p>
          <a:p>
            <a:r>
              <a:rPr lang="en-US" dirty="0"/>
              <a:t>The affected variable is called the </a:t>
            </a:r>
            <a:r>
              <a:rPr lang="en-US" b="1" dirty="0">
                <a:solidFill>
                  <a:srgbClr val="00B0F0"/>
                </a:solidFill>
              </a:rPr>
              <a:t>response variable</a:t>
            </a:r>
            <a:r>
              <a:rPr lang="en-US" dirty="0"/>
              <a:t>. </a:t>
            </a:r>
          </a:p>
          <a:p>
            <a:r>
              <a:rPr lang="en-US" dirty="0"/>
              <a:t>In a randomized experiment, the researcher manipulates values of the explanatory variable and measures the resulting changes in the response variable. </a:t>
            </a:r>
          </a:p>
          <a:p>
            <a:r>
              <a:rPr lang="en-US" dirty="0"/>
              <a:t>The different values of the explanatory variable are called </a:t>
            </a:r>
            <a:r>
              <a:rPr lang="en-US" b="1" dirty="0">
                <a:solidFill>
                  <a:srgbClr val="00B0F0"/>
                </a:solidFill>
              </a:rPr>
              <a:t>treatments</a:t>
            </a:r>
            <a:r>
              <a:rPr lang="en-US" dirty="0"/>
              <a:t>. </a:t>
            </a:r>
          </a:p>
          <a:p>
            <a:r>
              <a:rPr lang="en-US" dirty="0"/>
              <a:t>An experimental unit is a single object or individual to be measured.</a:t>
            </a:r>
          </a:p>
        </p:txBody>
      </p:sp>
    </p:spTree>
    <p:extLst>
      <p:ext uri="{BB962C8B-B14F-4D97-AF65-F5344CB8AC3E}">
        <p14:creationId xmlns:p14="http://schemas.microsoft.com/office/powerpoint/2010/main" val="2556190172"/>
      </p:ext>
    </p:extLst>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Experiments and variables</a:t>
            </a:r>
          </a:p>
        </p:txBody>
      </p:sp>
      <p:sp>
        <p:nvSpPr>
          <p:cNvPr id="3" name="Content Placeholder 2"/>
          <p:cNvSpPr>
            <a:spLocks noGrp="1"/>
          </p:cNvSpPr>
          <p:nvPr>
            <p:ph idx="1"/>
          </p:nvPr>
        </p:nvSpPr>
        <p:spPr>
          <a:xfrm>
            <a:off x="768096" y="2084832"/>
            <a:ext cx="7290055" cy="4224528"/>
          </a:xfrm>
        </p:spPr>
        <p:txBody>
          <a:bodyPr>
            <a:normAutofit fontScale="92500" lnSpcReduction="10000"/>
          </a:bodyPr>
          <a:lstStyle/>
          <a:p>
            <a:r>
              <a:rPr lang="en-US" dirty="0"/>
              <a:t>Additional variables that can cloud a study are called </a:t>
            </a:r>
            <a:r>
              <a:rPr lang="en-US" b="1" dirty="0">
                <a:solidFill>
                  <a:srgbClr val="00B0F0"/>
                </a:solidFill>
              </a:rPr>
              <a:t>lurking variables</a:t>
            </a:r>
            <a:r>
              <a:rPr lang="en-US" dirty="0"/>
              <a:t>. </a:t>
            </a:r>
          </a:p>
          <a:p>
            <a:r>
              <a:rPr lang="en-US" dirty="0"/>
              <a:t>In order to prove that the explanatory variable is causing a change in the response variable, it is necessary to isolate the explanatory variable. </a:t>
            </a:r>
          </a:p>
          <a:p>
            <a:r>
              <a:rPr lang="en-US" dirty="0"/>
              <a:t>The researcher must design her experiment in such a way that there is only one difference between groups being compared: the planned treatments. </a:t>
            </a:r>
          </a:p>
          <a:p>
            <a:r>
              <a:rPr lang="en-US" dirty="0"/>
              <a:t>This is accomplished by the </a:t>
            </a:r>
            <a:r>
              <a:rPr lang="en-US" b="1" dirty="0">
                <a:solidFill>
                  <a:srgbClr val="00B0F0"/>
                </a:solidFill>
              </a:rPr>
              <a:t>random assignment </a:t>
            </a:r>
            <a:r>
              <a:rPr lang="en-US" dirty="0"/>
              <a:t>of experimental units to treatment groups. When subjects are assigned treatments randomly, all of the potential lurking variables are spread equally among the groups. </a:t>
            </a:r>
          </a:p>
          <a:p>
            <a:r>
              <a:rPr lang="en-US" dirty="0"/>
              <a:t>At this point the only difference between groups is the one imposed by the researcher. Different outcomes measured in the response variable, therefore, must be a direct result of the different treatments. In this way, an experiment can prove a cause-and-effect connection between the explanatory and response variables.</a:t>
            </a:r>
          </a:p>
        </p:txBody>
      </p:sp>
    </p:spTree>
    <p:extLst>
      <p:ext uri="{BB962C8B-B14F-4D97-AF65-F5344CB8AC3E}">
        <p14:creationId xmlns:p14="http://schemas.microsoft.com/office/powerpoint/2010/main" val="1900593223"/>
      </p:ext>
    </p:extLst>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Treatments</a:t>
            </a:r>
          </a:p>
        </p:txBody>
      </p:sp>
      <p:sp>
        <p:nvSpPr>
          <p:cNvPr id="3" name="Content Placeholder 2"/>
          <p:cNvSpPr>
            <a:spLocks noGrp="1"/>
          </p:cNvSpPr>
          <p:nvPr>
            <p:ph idx="1"/>
          </p:nvPr>
        </p:nvSpPr>
        <p:spPr>
          <a:xfrm>
            <a:off x="768096" y="1752600"/>
            <a:ext cx="7290055" cy="4556760"/>
          </a:xfrm>
        </p:spPr>
        <p:txBody>
          <a:bodyPr>
            <a:normAutofit fontScale="92500"/>
          </a:bodyPr>
          <a:lstStyle/>
          <a:p>
            <a:r>
              <a:rPr lang="en-US" dirty="0"/>
              <a:t>When participation in a study prompts a physical response from a participant, it is difficult to isolate the effects of the explanatory variable. </a:t>
            </a:r>
          </a:p>
          <a:p>
            <a:r>
              <a:rPr lang="en-US" dirty="0"/>
              <a:t>To counter the power of suggestion, researchers set aside one treatment group as a </a:t>
            </a:r>
            <a:r>
              <a:rPr lang="en-US" b="1" dirty="0">
                <a:solidFill>
                  <a:srgbClr val="00B0F0"/>
                </a:solidFill>
              </a:rPr>
              <a:t>control group</a:t>
            </a:r>
            <a:r>
              <a:rPr lang="en-US" dirty="0"/>
              <a:t>. This group is given a </a:t>
            </a:r>
            <a:r>
              <a:rPr lang="en-US" b="1" dirty="0">
                <a:solidFill>
                  <a:srgbClr val="00B0F0"/>
                </a:solidFill>
              </a:rPr>
              <a:t>placebo treatment</a:t>
            </a:r>
            <a:r>
              <a:rPr lang="en-US" dirty="0"/>
              <a:t>–a treatment that cannot influence the response variable. The control group helps researchers balance the effects of being in an experiment with the effects of the active treatments. </a:t>
            </a:r>
          </a:p>
          <a:p>
            <a:r>
              <a:rPr lang="en-US" dirty="0"/>
              <a:t>Of course, if you are participating in a study and you know that you are receiving a pill which contains no actual medication, then the power of suggestion is no longer a factor. </a:t>
            </a:r>
          </a:p>
          <a:p>
            <a:r>
              <a:rPr lang="en-US" b="1" dirty="0">
                <a:solidFill>
                  <a:srgbClr val="00B0F0"/>
                </a:solidFill>
              </a:rPr>
              <a:t>Blinding</a:t>
            </a:r>
            <a:r>
              <a:rPr lang="en-US" dirty="0"/>
              <a:t> in a randomized experiment preserves the power of suggestion. When a person involved in a research study is blinded, he does not know who is receiving the active treatment(s) and who is receiving the placebo treatment. A </a:t>
            </a:r>
            <a:r>
              <a:rPr lang="en-US" b="1" dirty="0">
                <a:solidFill>
                  <a:srgbClr val="00B0F0"/>
                </a:solidFill>
              </a:rPr>
              <a:t>double-blind experiment </a:t>
            </a:r>
            <a:r>
              <a:rPr lang="en-US" dirty="0"/>
              <a:t>is one in which both the subjects and the researchers involved with the subjects are blinded. </a:t>
            </a:r>
          </a:p>
        </p:txBody>
      </p:sp>
    </p:spTree>
    <p:extLst>
      <p:ext uri="{BB962C8B-B14F-4D97-AF65-F5344CB8AC3E}">
        <p14:creationId xmlns:p14="http://schemas.microsoft.com/office/powerpoint/2010/main" val="1906452411"/>
      </p:ext>
    </p:extLst>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ethics</a:t>
            </a:r>
          </a:p>
        </p:txBody>
      </p:sp>
      <p:sp>
        <p:nvSpPr>
          <p:cNvPr id="3" name="Content Placeholder 2"/>
          <p:cNvSpPr>
            <a:spLocks noGrp="1"/>
          </p:cNvSpPr>
          <p:nvPr>
            <p:ph idx="1"/>
          </p:nvPr>
        </p:nvSpPr>
        <p:spPr>
          <a:xfrm>
            <a:off x="768096" y="1676400"/>
            <a:ext cx="7290055" cy="4632960"/>
          </a:xfrm>
        </p:spPr>
        <p:txBody>
          <a:bodyPr>
            <a:normAutofit/>
          </a:bodyPr>
          <a:lstStyle/>
          <a:p>
            <a:r>
              <a:rPr lang="en-US" dirty="0"/>
              <a:t>The widespread misuse and misrepresentation of statistical information often gives the field a bad name. Some say that “numbers don’t lie,” but the people who use numbers to support their claims often do. </a:t>
            </a:r>
          </a:p>
          <a:p>
            <a:r>
              <a:rPr lang="en-US" dirty="0"/>
              <a:t>A recent investigation of famous social psychologist, </a:t>
            </a:r>
            <a:r>
              <a:rPr lang="en-US" dirty="0" err="1"/>
              <a:t>Diederik</a:t>
            </a:r>
            <a:r>
              <a:rPr lang="en-US" dirty="0"/>
              <a:t> </a:t>
            </a:r>
            <a:r>
              <a:rPr lang="en-US" dirty="0" err="1"/>
              <a:t>Stapel</a:t>
            </a:r>
            <a:r>
              <a:rPr lang="en-US" dirty="0"/>
              <a:t>, has led to the retraction of his articles from some of the world’s top journals including Journal of Experimental Social Psychology, Social Psychology, Basic and Applied Social Psychology, British Journal of Social Psychology, and the magazine Science. </a:t>
            </a:r>
          </a:p>
          <a:p>
            <a:r>
              <a:rPr lang="en-US" dirty="0" err="1"/>
              <a:t>Diederik</a:t>
            </a:r>
            <a:r>
              <a:rPr lang="en-US" dirty="0"/>
              <a:t> </a:t>
            </a:r>
            <a:r>
              <a:rPr lang="en-US" dirty="0" err="1"/>
              <a:t>Stapel</a:t>
            </a:r>
            <a:r>
              <a:rPr lang="en-US" dirty="0"/>
              <a:t> is a former professor at Tilburg University in the Netherlands. Over the past two years, an extensive investigation involving three universities where </a:t>
            </a:r>
            <a:r>
              <a:rPr lang="en-US" dirty="0" err="1"/>
              <a:t>Stapel</a:t>
            </a:r>
            <a:r>
              <a:rPr lang="en-US" dirty="0"/>
              <a:t> has worked concluded that the psychologist is guilty of fraud on a colossal scale. Falsified data taints over 55 papers he authored and 10 Ph.D. dissertations that he supervised.</a:t>
            </a:r>
          </a:p>
        </p:txBody>
      </p:sp>
    </p:spTree>
    <p:extLst>
      <p:ext uri="{BB962C8B-B14F-4D97-AF65-F5344CB8AC3E}">
        <p14:creationId xmlns:p14="http://schemas.microsoft.com/office/powerpoint/2010/main" val="799520377"/>
      </p:ext>
    </p:extLst>
  </p:cSld>
  <p:clrMapOvr>
    <a:masterClrMapping/>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ethics</a:t>
            </a:r>
          </a:p>
        </p:txBody>
      </p:sp>
      <p:sp>
        <p:nvSpPr>
          <p:cNvPr id="3" name="Content Placeholder 2"/>
          <p:cNvSpPr>
            <a:spLocks noGrp="1"/>
          </p:cNvSpPr>
          <p:nvPr>
            <p:ph idx="1"/>
          </p:nvPr>
        </p:nvSpPr>
        <p:spPr>
          <a:xfrm>
            <a:off x="768096" y="1828800"/>
            <a:ext cx="7290055" cy="4480560"/>
          </a:xfrm>
        </p:spPr>
        <p:txBody>
          <a:bodyPr>
            <a:normAutofit/>
          </a:bodyPr>
          <a:lstStyle/>
          <a:p>
            <a:r>
              <a:rPr lang="en-US" dirty="0" err="1"/>
              <a:t>Stapel</a:t>
            </a:r>
            <a:r>
              <a:rPr lang="en-US" dirty="0"/>
              <a:t> did not deny that his deceit was driven by ambition. But it was more complicated than that, he told me. He insisted that he loved social psychology but had been frustrated by the messiness of experimental data, which rarely led to clear conclusions. </a:t>
            </a:r>
          </a:p>
          <a:p>
            <a:r>
              <a:rPr lang="en-US" dirty="0"/>
              <a:t>His lifelong obsession with elegance and order, he said, led him to concoct sexy results that journals found attractive. “It was a quest for aesthetics, for beauty—instead of the truth,” he said. </a:t>
            </a:r>
          </a:p>
          <a:p>
            <a:r>
              <a:rPr lang="en-US" dirty="0"/>
              <a:t>He described his behavior as an addiction that drove him to carry out acts of increasingly daring fraud, like a junkie seeking a bigger and better high.</a:t>
            </a:r>
          </a:p>
        </p:txBody>
      </p:sp>
    </p:spTree>
    <p:extLst>
      <p:ext uri="{BB962C8B-B14F-4D97-AF65-F5344CB8AC3E}">
        <p14:creationId xmlns:p14="http://schemas.microsoft.com/office/powerpoint/2010/main" val="116429633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eaLnBrk="1" fontAlgn="auto" hangingPunct="1">
              <a:spcAft>
                <a:spcPts val="0"/>
              </a:spcAft>
              <a:defRPr/>
            </a:pPr>
            <a:r>
              <a:rPr lang="en-US" dirty="0"/>
              <a:t>In this chapter, we will introduce the basic concepts of probability and statistics by answering the following: </a:t>
            </a:r>
            <a:br>
              <a:rPr lang="en-US" dirty="0"/>
            </a:br>
            <a:br>
              <a:rPr lang="en-US" dirty="0"/>
            </a:br>
            <a:r>
              <a:rPr lang="en-US" dirty="0"/>
              <a:t>1.  What are the branches of statistics?</a:t>
            </a:r>
            <a:br>
              <a:rPr lang="en-US" dirty="0"/>
            </a:br>
            <a:r>
              <a:rPr lang="en-US" dirty="0"/>
              <a:t>2.  What are data?</a:t>
            </a:r>
            <a:br>
              <a:rPr lang="en-US" dirty="0"/>
            </a:br>
            <a:r>
              <a:rPr lang="en-US" dirty="0"/>
              <a:t>3.  How are samples selected? </a:t>
            </a:r>
            <a:br>
              <a:rPr lang="en-US" dirty="0"/>
            </a:br>
            <a:br>
              <a:rPr lang="en-US" dirty="0"/>
            </a:b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ethics</a:t>
            </a:r>
          </a:p>
        </p:txBody>
      </p:sp>
      <p:sp>
        <p:nvSpPr>
          <p:cNvPr id="3" name="Content Placeholder 2"/>
          <p:cNvSpPr>
            <a:spLocks noGrp="1"/>
          </p:cNvSpPr>
          <p:nvPr>
            <p:ph idx="1"/>
          </p:nvPr>
        </p:nvSpPr>
        <p:spPr>
          <a:xfrm>
            <a:off x="768096" y="1676400"/>
            <a:ext cx="7290055" cy="4632960"/>
          </a:xfrm>
        </p:spPr>
        <p:txBody>
          <a:bodyPr/>
          <a:lstStyle/>
          <a:p>
            <a:r>
              <a:rPr lang="en-US" sz="2200" dirty="0"/>
              <a:t>The committee investigating </a:t>
            </a:r>
            <a:r>
              <a:rPr lang="en-US" sz="2200" dirty="0" err="1"/>
              <a:t>Stapel</a:t>
            </a:r>
            <a:r>
              <a:rPr lang="en-US" sz="2200" dirty="0"/>
              <a:t> concluded that he is guilty of several practices including: </a:t>
            </a:r>
          </a:p>
          <a:p>
            <a:r>
              <a:rPr lang="en-US" sz="2200" dirty="0"/>
              <a:t>• creating datasets, which largely confirmed the prior expectations, </a:t>
            </a:r>
          </a:p>
          <a:p>
            <a:r>
              <a:rPr lang="en-US" sz="2200" dirty="0"/>
              <a:t>• altering data in existing datasets, </a:t>
            </a:r>
          </a:p>
          <a:p>
            <a:r>
              <a:rPr lang="en-US" sz="2200" dirty="0"/>
              <a:t>• changing measuring instruments without reporting the change,</a:t>
            </a:r>
          </a:p>
          <a:p>
            <a:r>
              <a:rPr lang="en-US" sz="2200" dirty="0"/>
              <a:t>• misrepresenting the number of experimental subjects. Clearly, it is never acceptable to falsify data the way this researcher did. Sometimes, however, violations of ethics are not as easy to spot.</a:t>
            </a:r>
          </a:p>
          <a:p>
            <a:endParaRPr lang="en-US" dirty="0"/>
          </a:p>
        </p:txBody>
      </p:sp>
    </p:spTree>
    <p:extLst>
      <p:ext uri="{BB962C8B-B14F-4D97-AF65-F5344CB8AC3E}">
        <p14:creationId xmlns:p14="http://schemas.microsoft.com/office/powerpoint/2010/main" val="2959784428"/>
      </p:ext>
    </p:extLst>
  </p:cSld>
  <p:clrMapOvr>
    <a:masterClrMapping/>
  </p:clrMapOvr>
  <p:transition>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786384"/>
          </a:xfrm>
        </p:spPr>
        <p:txBody>
          <a:bodyPr/>
          <a:lstStyle/>
          <a:p>
            <a:r>
              <a:rPr lang="en-US" dirty="0"/>
              <a:t>IRB </a:t>
            </a:r>
          </a:p>
        </p:txBody>
      </p:sp>
      <p:sp>
        <p:nvSpPr>
          <p:cNvPr id="3" name="Content Placeholder 2"/>
          <p:cNvSpPr>
            <a:spLocks noGrp="1"/>
          </p:cNvSpPr>
          <p:nvPr>
            <p:ph idx="1"/>
          </p:nvPr>
        </p:nvSpPr>
        <p:spPr>
          <a:xfrm>
            <a:off x="768096" y="1676400"/>
            <a:ext cx="7290055" cy="4632960"/>
          </a:xfrm>
        </p:spPr>
        <p:txBody>
          <a:bodyPr>
            <a:normAutofit/>
          </a:bodyPr>
          <a:lstStyle/>
          <a:p>
            <a:r>
              <a:rPr lang="en-US" sz="2200" dirty="0"/>
              <a:t>When a statistical study uses human participants, as in medical studies, both ethics and the law dictate that researchers should be mindful of the safety of their research subjects. </a:t>
            </a:r>
          </a:p>
          <a:p>
            <a:r>
              <a:rPr lang="en-US" sz="2200" dirty="0"/>
              <a:t>The U.S. Department of Health and Human Services oversees federal regulations of research studies with the aim of protecting participants. When a university or other research institution engages in research, it must ensure the safety of all human subjects. </a:t>
            </a:r>
          </a:p>
          <a:p>
            <a:r>
              <a:rPr lang="en-US" sz="2200" dirty="0"/>
              <a:t>For this reason, research institutions establish oversight committees known as </a:t>
            </a:r>
            <a:r>
              <a:rPr lang="en-US" sz="2200" b="1" dirty="0">
                <a:solidFill>
                  <a:srgbClr val="00B0F0"/>
                </a:solidFill>
              </a:rPr>
              <a:t>Institutional Review Boards (IRB)</a:t>
            </a:r>
            <a:r>
              <a:rPr lang="en-US" sz="2200" dirty="0"/>
              <a:t>. </a:t>
            </a:r>
          </a:p>
        </p:txBody>
      </p:sp>
    </p:spTree>
    <p:extLst>
      <p:ext uri="{BB962C8B-B14F-4D97-AF65-F5344CB8AC3E}">
        <p14:creationId xmlns:p14="http://schemas.microsoft.com/office/powerpoint/2010/main" val="106418119"/>
      </p:ext>
    </p:extLst>
  </p:cSld>
  <p:clrMapOvr>
    <a:masterClrMapping/>
  </p:clrMapOvr>
  <p:transition>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Informed consent</a:t>
            </a:r>
          </a:p>
        </p:txBody>
      </p:sp>
      <p:sp>
        <p:nvSpPr>
          <p:cNvPr id="3" name="Content Placeholder 2"/>
          <p:cNvSpPr>
            <a:spLocks noGrp="1"/>
          </p:cNvSpPr>
          <p:nvPr>
            <p:ph idx="1"/>
          </p:nvPr>
        </p:nvSpPr>
        <p:spPr/>
        <p:txBody>
          <a:bodyPr/>
          <a:lstStyle/>
          <a:p>
            <a:r>
              <a:rPr lang="en-US" dirty="0"/>
              <a:t>All planned studies must be approved in advance by the IRB. Key protections that are mandated by law include the following: </a:t>
            </a:r>
          </a:p>
          <a:p>
            <a:r>
              <a:rPr lang="en-US" dirty="0"/>
              <a:t>• Risks to participants must be minimized and reasonable with respect to projected benefits. </a:t>
            </a:r>
          </a:p>
          <a:p>
            <a:r>
              <a:rPr lang="en-US" dirty="0"/>
              <a:t>• Participants must give </a:t>
            </a:r>
            <a:r>
              <a:rPr lang="en-US" b="1" dirty="0">
                <a:solidFill>
                  <a:srgbClr val="00B0F0"/>
                </a:solidFill>
              </a:rPr>
              <a:t>informed consent</a:t>
            </a:r>
            <a:r>
              <a:rPr lang="en-US" dirty="0"/>
              <a:t>. This means that the risks of participation must be clearly explained to the subjects of the study. Subjects must consent in writing, and researchers are required to keep documentation of their consent. </a:t>
            </a:r>
          </a:p>
          <a:p>
            <a:r>
              <a:rPr lang="en-US" dirty="0"/>
              <a:t>• Data collected from individuals must be guarded carefully to protect their privacy</a:t>
            </a:r>
          </a:p>
          <a:p>
            <a:endParaRPr lang="en-US" dirty="0"/>
          </a:p>
        </p:txBody>
      </p:sp>
    </p:spTree>
    <p:extLst>
      <p:ext uri="{BB962C8B-B14F-4D97-AF65-F5344CB8AC3E}">
        <p14:creationId xmlns:p14="http://schemas.microsoft.com/office/powerpoint/2010/main" val="22649989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t>What is Statistics?</a:t>
            </a:r>
          </a:p>
        </p:txBody>
      </p:sp>
      <p:sp>
        <p:nvSpPr>
          <p:cNvPr id="3" name="Content Placeholder 2"/>
          <p:cNvSpPr>
            <a:spLocks noGrp="1"/>
          </p:cNvSpPr>
          <p:nvPr>
            <p:ph idx="1"/>
          </p:nvPr>
        </p:nvSpPr>
        <p:spPr/>
        <p:txBody>
          <a:bodyPr/>
          <a:lstStyle/>
          <a:p>
            <a:pPr eaLnBrk="1" hangingPunct="1">
              <a:defRPr/>
            </a:pPr>
            <a:r>
              <a:rPr lang="en-US" dirty="0"/>
              <a:t> Statistics</a:t>
            </a:r>
            <a:r>
              <a:rPr lang="en-US" b="1" dirty="0"/>
              <a:t> IS </a:t>
            </a:r>
            <a:r>
              <a:rPr lang="en-US" dirty="0"/>
              <a:t>the science of gathering, describing, and analyzing data </a:t>
            </a:r>
          </a:p>
          <a:p>
            <a:pPr marL="0" indent="0" eaLnBrk="1" hangingPunct="1">
              <a:buFont typeface="Wingdings 2" pitchFamily="18" charset="2"/>
              <a:buNone/>
              <a:defRPr/>
            </a:pPr>
            <a:r>
              <a:rPr lang="en-US" dirty="0"/>
              <a:t>			OR</a:t>
            </a:r>
          </a:p>
          <a:p>
            <a:pPr eaLnBrk="1" hangingPunct="1">
              <a:defRPr/>
            </a:pPr>
            <a:r>
              <a:rPr lang="en-US" dirty="0"/>
              <a:t>Statistics </a:t>
            </a:r>
            <a:r>
              <a:rPr lang="en-US" b="1" dirty="0"/>
              <a:t>ARE</a:t>
            </a:r>
            <a:r>
              <a:rPr lang="en-US" dirty="0"/>
              <a:t> the actual numerical descriptions of sample data </a:t>
            </a:r>
          </a:p>
          <a:p>
            <a:pPr eaLnBrk="1" hangingPunct="1">
              <a:defRPr/>
            </a:pPr>
            <a:endParaRPr lang="en-US" dirty="0"/>
          </a:p>
          <a:p>
            <a:pPr eaLnBrk="1" hangingPunct="1">
              <a:defRPr/>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t>“Language of Statistics”</a:t>
            </a:r>
          </a:p>
        </p:txBody>
      </p:sp>
      <p:sp>
        <p:nvSpPr>
          <p:cNvPr id="3" name="Content Placeholder 2"/>
          <p:cNvSpPr>
            <a:spLocks noGrp="1"/>
          </p:cNvSpPr>
          <p:nvPr>
            <p:ph sz="half" idx="1"/>
          </p:nvPr>
        </p:nvSpPr>
        <p:spPr/>
        <p:txBody>
          <a:bodyPr/>
          <a:lstStyle/>
          <a:p>
            <a:pPr eaLnBrk="1" hangingPunct="1"/>
            <a:r>
              <a:rPr lang="en-US" b="1" dirty="0">
                <a:solidFill>
                  <a:schemeClr val="accent1"/>
                </a:solidFill>
              </a:rPr>
              <a:t>Variable:</a:t>
            </a:r>
            <a:r>
              <a:rPr lang="en-US" dirty="0"/>
              <a:t>  a characteristic or value that changes among members of the group. </a:t>
            </a:r>
          </a:p>
          <a:p>
            <a:pPr marL="0" indent="0" eaLnBrk="1" hangingPunct="1">
              <a:buNone/>
            </a:pPr>
            <a:r>
              <a:rPr lang="en-US" dirty="0"/>
              <a:t>Variables whose values are determined by chance are called </a:t>
            </a:r>
            <a:r>
              <a:rPr lang="en-US" b="1" dirty="0">
                <a:solidFill>
                  <a:schemeClr val="accent1"/>
                </a:solidFill>
              </a:rPr>
              <a:t>random variables</a:t>
            </a:r>
          </a:p>
          <a:p>
            <a:pPr marL="0" indent="0">
              <a:buNone/>
            </a:pPr>
            <a:r>
              <a:rPr lang="en-US" dirty="0"/>
              <a:t>Variables may be </a:t>
            </a:r>
            <a:r>
              <a:rPr lang="en-US" b="1" dirty="0">
                <a:solidFill>
                  <a:srgbClr val="00B0F0"/>
                </a:solidFill>
              </a:rPr>
              <a:t>numerical</a:t>
            </a:r>
            <a:r>
              <a:rPr lang="en-US" dirty="0"/>
              <a:t> or </a:t>
            </a:r>
            <a:r>
              <a:rPr lang="en-US" b="1" dirty="0">
                <a:solidFill>
                  <a:srgbClr val="00B0F0"/>
                </a:solidFill>
              </a:rPr>
              <a:t>categorical.</a:t>
            </a:r>
            <a:r>
              <a:rPr lang="en-US" dirty="0"/>
              <a:t> Numerical variables take on values with equal units such as weight in pounds and time in hours. Categorical variables place the person or thing into a category</a:t>
            </a:r>
            <a:endParaRPr lang="en-US" b="1" dirty="0">
              <a:solidFill>
                <a:schemeClr val="accent1"/>
              </a:solidFill>
            </a:endParaRPr>
          </a:p>
        </p:txBody>
      </p:sp>
      <p:sp>
        <p:nvSpPr>
          <p:cNvPr id="4" name="Content Placeholder 3"/>
          <p:cNvSpPr>
            <a:spLocks noGrp="1"/>
          </p:cNvSpPr>
          <p:nvPr>
            <p:ph sz="half" idx="2"/>
          </p:nvPr>
        </p:nvSpPr>
        <p:spPr/>
        <p:txBody>
          <a:bodyPr/>
          <a:lstStyle/>
          <a:p>
            <a:pPr eaLnBrk="1" hangingPunct="1"/>
            <a:r>
              <a:rPr lang="en-US" b="1" dirty="0">
                <a:solidFill>
                  <a:schemeClr val="accent1"/>
                </a:solidFill>
              </a:rPr>
              <a:t>Data: </a:t>
            </a:r>
            <a:r>
              <a:rPr lang="en-US" dirty="0"/>
              <a:t> the counts, measurements, or observations gathered about a specific variable in a group in order to study it. </a:t>
            </a:r>
          </a:p>
          <a:p>
            <a:r>
              <a:rPr lang="en-US" b="1" dirty="0">
                <a:solidFill>
                  <a:schemeClr val="accent1"/>
                </a:solidFill>
              </a:rPr>
              <a:t>Datum: </a:t>
            </a:r>
            <a:r>
              <a:rPr lang="en-US" dirty="0"/>
              <a:t> is a single value</a:t>
            </a:r>
          </a:p>
          <a:p>
            <a:endParaRPr lang="en-US" dirty="0"/>
          </a:p>
          <a:p>
            <a:pPr eaLnBrk="1" hangingPunct="1"/>
            <a:endParaRPr lang="en-US" b="1" dirty="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additive="base">
                                        <p:cTn id="3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1569</TotalTime>
  <Words>5112</Words>
  <Application>Microsoft Office PowerPoint</Application>
  <PresentationFormat>On-screen Show (4:3)</PresentationFormat>
  <Paragraphs>505</Paragraphs>
  <Slides>72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72</vt:i4>
      </vt:variant>
    </vt:vector>
  </HeadingPairs>
  <TitlesOfParts>
    <vt:vector size="80" baseType="lpstr">
      <vt:lpstr>Arial</vt:lpstr>
      <vt:lpstr>Calibri</vt:lpstr>
      <vt:lpstr>Franklin Gothic Book</vt:lpstr>
      <vt:lpstr>Tw Cen MT</vt:lpstr>
      <vt:lpstr>Tw Cen MT Condensed</vt:lpstr>
      <vt:lpstr>Wingdings 2</vt:lpstr>
      <vt:lpstr>Wingdings 3</vt:lpstr>
      <vt:lpstr>Integral</vt:lpstr>
      <vt:lpstr>Chapter 1: Sampling and data</vt:lpstr>
      <vt:lpstr>Outline</vt:lpstr>
      <vt:lpstr>Section 1.1  Definitions of Statistics, Probability, and Key Terms  </vt:lpstr>
      <vt:lpstr>Section 1-1 Introduction </vt:lpstr>
      <vt:lpstr>Statistics is everywhere</vt:lpstr>
      <vt:lpstr>Why Should We Study Statistics?</vt:lpstr>
      <vt:lpstr>In this chapter, we will introduce the basic concepts of probability and statistics by answering the following:   1.  What are the branches of statistics? 2.  What are data? 3.  How are samples selected?   </vt:lpstr>
      <vt:lpstr>What is Statistics?</vt:lpstr>
      <vt:lpstr>“Language of Statistics”</vt:lpstr>
      <vt:lpstr>Population vs Sample</vt:lpstr>
      <vt:lpstr>Population vs Sample </vt:lpstr>
      <vt:lpstr>Parameter vs Statistic</vt:lpstr>
      <vt:lpstr>Population vs Sample   </vt:lpstr>
      <vt:lpstr>Examples</vt:lpstr>
      <vt:lpstr>Examples</vt:lpstr>
      <vt:lpstr>Examples</vt:lpstr>
      <vt:lpstr>Two Branches of Statistics</vt:lpstr>
      <vt:lpstr>Examples</vt:lpstr>
      <vt:lpstr>   </vt:lpstr>
      <vt:lpstr>Other terms in statistics</vt:lpstr>
      <vt:lpstr>Section 1.2  Data, sampling, and variation in data and sampling  </vt:lpstr>
      <vt:lpstr>Introduction to classifying data</vt:lpstr>
      <vt:lpstr> Qualitative vs. Quantitative Data</vt:lpstr>
      <vt:lpstr>Examples</vt:lpstr>
      <vt:lpstr>Quantitative Variables can be furthered classified </vt:lpstr>
      <vt:lpstr>Examples</vt:lpstr>
      <vt:lpstr>PowerPoint Presentation</vt:lpstr>
      <vt:lpstr>Qualitative Data Discussion</vt:lpstr>
      <vt:lpstr>Pie Chart</vt:lpstr>
      <vt:lpstr>Side By Side Pie Chart</vt:lpstr>
      <vt:lpstr>Pie Charts: No Missing Data</vt:lpstr>
      <vt:lpstr>Bar graphs</vt:lpstr>
      <vt:lpstr>Side by Side Bar Graph</vt:lpstr>
      <vt:lpstr>Bar graph with unknown category</vt:lpstr>
      <vt:lpstr>Pareto chart</vt:lpstr>
      <vt:lpstr>Selecting a Sample</vt:lpstr>
      <vt:lpstr>RANDOM SAMPLING</vt:lpstr>
      <vt:lpstr>SYSTEMATIC SAMPLING</vt:lpstr>
      <vt:lpstr>CONVENIENCE SAMPLING</vt:lpstr>
      <vt:lpstr> Stratified Sampling </vt:lpstr>
      <vt:lpstr>Cluster Sampling</vt:lpstr>
      <vt:lpstr>Examples</vt:lpstr>
      <vt:lpstr>Answers</vt:lpstr>
      <vt:lpstr>Replacement </vt:lpstr>
      <vt:lpstr>More examples</vt:lpstr>
      <vt:lpstr>Sampling Errors</vt:lpstr>
      <vt:lpstr>Variation </vt:lpstr>
      <vt:lpstr>Example of Variation</vt:lpstr>
      <vt:lpstr>Sample size</vt:lpstr>
      <vt:lpstr>Section 1.3  Frequency, frequency tables, and level of measurements  </vt:lpstr>
      <vt:lpstr>Answers and rounding off</vt:lpstr>
      <vt:lpstr> Level of Measurement</vt:lpstr>
      <vt:lpstr>Measurement Scales</vt:lpstr>
      <vt:lpstr>Measurement Scales</vt:lpstr>
      <vt:lpstr>PowerPoint Presentation</vt:lpstr>
      <vt:lpstr>Examples</vt:lpstr>
      <vt:lpstr>Examples answers</vt:lpstr>
      <vt:lpstr>What is a Frequency Distribution?</vt:lpstr>
      <vt:lpstr>EXAMPLe</vt:lpstr>
      <vt:lpstr>Example</vt:lpstr>
      <vt:lpstr>PowerPoint Presentation</vt:lpstr>
      <vt:lpstr>PowerPoint Presentation</vt:lpstr>
      <vt:lpstr>PowerPoint Presentation</vt:lpstr>
      <vt:lpstr>Section 1.4  Experimental Design and Ethics  </vt:lpstr>
      <vt:lpstr>Experiments and variables</vt:lpstr>
      <vt:lpstr>Experiments and variables</vt:lpstr>
      <vt:lpstr>Treatments</vt:lpstr>
      <vt:lpstr>ethics</vt:lpstr>
      <vt:lpstr>ethics</vt:lpstr>
      <vt:lpstr>ethics</vt:lpstr>
      <vt:lpstr>IRB </vt:lpstr>
      <vt:lpstr>Informed consent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Probability and Statistics</dc:title>
  <dc:creator>ghc</dc:creator>
  <cp:lastModifiedBy>Danielle</cp:lastModifiedBy>
  <cp:revision>59</cp:revision>
  <dcterms:created xsi:type="dcterms:W3CDTF">2008-09-05T16:10:45Z</dcterms:created>
  <dcterms:modified xsi:type="dcterms:W3CDTF">2021-08-31T15:13:07Z</dcterms:modified>
</cp:coreProperties>
</file>