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notesMasterIdLst>
    <p:notesMasterId r:id="rId69"/>
  </p:notesMasterIdLst>
  <p:sldIdLst>
    <p:sldId id="256" r:id="rId2"/>
    <p:sldId id="257" r:id="rId3"/>
    <p:sldId id="327" r:id="rId4"/>
    <p:sldId id="275" r:id="rId5"/>
    <p:sldId id="258" r:id="rId6"/>
    <p:sldId id="259" r:id="rId7"/>
    <p:sldId id="260" r:id="rId8"/>
    <p:sldId id="318" r:id="rId9"/>
    <p:sldId id="319" r:id="rId10"/>
    <p:sldId id="287" r:id="rId11"/>
    <p:sldId id="280" r:id="rId12"/>
    <p:sldId id="281" r:id="rId13"/>
    <p:sldId id="282" r:id="rId14"/>
    <p:sldId id="345" r:id="rId15"/>
    <p:sldId id="320" r:id="rId16"/>
    <p:sldId id="288" r:id="rId17"/>
    <p:sldId id="291" r:id="rId18"/>
    <p:sldId id="346" r:id="rId19"/>
    <p:sldId id="322" r:id="rId20"/>
    <p:sldId id="347" r:id="rId21"/>
    <p:sldId id="323" r:id="rId22"/>
    <p:sldId id="324" r:id="rId23"/>
    <p:sldId id="349" r:id="rId24"/>
    <p:sldId id="350" r:id="rId25"/>
    <p:sldId id="409" r:id="rId26"/>
    <p:sldId id="351" r:id="rId27"/>
    <p:sldId id="410" r:id="rId28"/>
    <p:sldId id="326" r:id="rId29"/>
    <p:sldId id="354" r:id="rId30"/>
    <p:sldId id="355" r:id="rId31"/>
    <p:sldId id="356" r:id="rId32"/>
    <p:sldId id="357" r:id="rId33"/>
    <p:sldId id="358" r:id="rId34"/>
    <p:sldId id="353" r:id="rId35"/>
    <p:sldId id="328" r:id="rId36"/>
    <p:sldId id="329" r:id="rId37"/>
    <p:sldId id="330" r:id="rId38"/>
    <p:sldId id="333" r:id="rId39"/>
    <p:sldId id="335" r:id="rId40"/>
    <p:sldId id="336" r:id="rId41"/>
    <p:sldId id="337" r:id="rId42"/>
    <p:sldId id="338" r:id="rId43"/>
    <p:sldId id="339" r:id="rId44"/>
    <p:sldId id="340" r:id="rId45"/>
    <p:sldId id="341" r:id="rId46"/>
    <p:sldId id="343" r:id="rId47"/>
    <p:sldId id="342" r:id="rId48"/>
    <p:sldId id="344" r:id="rId49"/>
    <p:sldId id="360" r:id="rId50"/>
    <p:sldId id="361" r:id="rId51"/>
    <p:sldId id="362" r:id="rId52"/>
    <p:sldId id="363" r:id="rId53"/>
    <p:sldId id="364" r:id="rId54"/>
    <p:sldId id="365" r:id="rId55"/>
    <p:sldId id="366" r:id="rId56"/>
    <p:sldId id="367" r:id="rId57"/>
    <p:sldId id="368" r:id="rId58"/>
    <p:sldId id="369" r:id="rId59"/>
    <p:sldId id="411" r:id="rId60"/>
    <p:sldId id="370" r:id="rId61"/>
    <p:sldId id="412" r:id="rId62"/>
    <p:sldId id="372" r:id="rId63"/>
    <p:sldId id="371" r:id="rId64"/>
    <p:sldId id="373" r:id="rId65"/>
    <p:sldId id="377" r:id="rId66"/>
    <p:sldId id="378" r:id="rId67"/>
    <p:sldId id="374" r:id="rId6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varScale="1">
        <p:scale>
          <a:sx n="108" d="100"/>
          <a:sy n="108" d="100"/>
        </p:scale>
        <p:origin x="172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856FF2-841E-4B1B-964A-2F59166BB36A}" type="datetimeFigureOut">
              <a:rPr lang="en-US" smtClean="0"/>
              <a:t>8/31/2021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6C6227-251D-4AE0-8440-4929FADD5B79}" type="slidenum">
              <a:rPr lang="en-US" smtClean="0"/>
              <a:t>‹#›</a:t>
            </a:fld>
            <a:endParaRPr lang="en-US"/>
          </a:p>
        </p:txBody>
      </p:sp>
    </p:spTree>
    <p:extLst>
      <p:ext uri="{BB962C8B-B14F-4D97-AF65-F5344CB8AC3E}">
        <p14:creationId xmlns:p14="http://schemas.microsoft.com/office/powerpoint/2010/main" val="3592479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a:defRPr/>
            </a:pPr>
            <a:fld id="{448D6759-6CFC-459B-8D95-F5D818A56A01}" type="datetimeFigureOut">
              <a:rPr lang="en-US" smtClean="0"/>
              <a:pPr>
                <a:defRPr/>
              </a:pPr>
              <a:t>8/31/2021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A9D83F-D787-4F2A-AF10-8BC28C4966A5}" type="slidenum">
              <a:rPr lang="en-US" smtClean="0"/>
              <a:pPr>
                <a:defRPr/>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02644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05C79BE-EDA4-4D7D-8E5D-4AE7C1F06A2A}" type="datetimeFigureOut">
              <a:rPr lang="en-US" smtClean="0"/>
              <a:pPr>
                <a:defRPr/>
              </a:pPr>
              <a:t>8/31/2021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03A4ECF-A476-401F-85EB-AD5584FAF5BC}" type="slidenum">
              <a:rPr lang="en-US" smtClean="0"/>
              <a:pPr>
                <a:defRPr/>
              </a:pPr>
              <a:t>‹#›</a:t>
            </a:fld>
            <a:endParaRPr lang="en-US"/>
          </a:p>
        </p:txBody>
      </p:sp>
    </p:spTree>
    <p:extLst>
      <p:ext uri="{BB962C8B-B14F-4D97-AF65-F5344CB8AC3E}">
        <p14:creationId xmlns:p14="http://schemas.microsoft.com/office/powerpoint/2010/main" val="45024981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7200E8F-C514-45C4-BEA3-1C93BC13E505}" type="datetimeFigureOut">
              <a:rPr lang="en-US" smtClean="0"/>
              <a:pPr>
                <a:defRPr/>
              </a:pPr>
              <a:t>8/31/2021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5765699-9B22-4525-ACF2-1B66AA837EEF}" type="slidenum">
              <a:rPr lang="en-US" smtClean="0"/>
              <a:pPr>
                <a:defRPr/>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60310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31,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6650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31,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4548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31,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1504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31,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5470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31,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039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31,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7341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31,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1046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31,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13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6D0E2FF-84F8-4767-A6AB-830B307DB2AE}" type="datetimeFigureOut">
              <a:rPr lang="en-US" smtClean="0"/>
              <a:pPr>
                <a:defRPr/>
              </a:pPr>
              <a:t>8/31/2021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E70EB8F-F182-4940-9F1E-702F697D08CE}" type="slidenum">
              <a:rPr lang="en-US" smtClean="0"/>
              <a:pPr>
                <a:defRPr/>
              </a:pPr>
              <a:t>‹#›</a:t>
            </a:fld>
            <a:endParaRPr lang="en-US"/>
          </a:p>
        </p:txBody>
      </p:sp>
    </p:spTree>
    <p:extLst>
      <p:ext uri="{BB962C8B-B14F-4D97-AF65-F5344CB8AC3E}">
        <p14:creationId xmlns:p14="http://schemas.microsoft.com/office/powerpoint/2010/main" val="249924628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A8AA143E-6AE3-4055-8504-7CB1A6EAC922}" type="datetimeFigureOut">
              <a:rPr lang="en-US" smtClean="0"/>
              <a:pPr>
                <a:defRPr/>
              </a:pPr>
              <a:t>8/31/2021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33EA91-1F1F-453C-AEE9-049DD2C6F15B}" type="slidenum">
              <a:rPr lang="en-US" smtClean="0"/>
              <a:pPr>
                <a:defRPr/>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68096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DFF56B24-BC90-4399-B689-C75B111223CD}" type="datetimeFigureOut">
              <a:rPr lang="en-US" smtClean="0"/>
              <a:pPr>
                <a:defRPr/>
              </a:pPr>
              <a:t>8/31/2021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8A0CD11-B81D-4F3C-9205-490ACC14B464}" type="slidenum">
              <a:rPr lang="en-US" smtClean="0"/>
              <a:pPr>
                <a:defRPr/>
              </a:pPr>
              <a:t>‹#›</a:t>
            </a:fld>
            <a:endParaRPr lang="en-US"/>
          </a:p>
        </p:txBody>
      </p:sp>
    </p:spTree>
    <p:extLst>
      <p:ext uri="{BB962C8B-B14F-4D97-AF65-F5344CB8AC3E}">
        <p14:creationId xmlns:p14="http://schemas.microsoft.com/office/powerpoint/2010/main" val="238307311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4EE5A2FE-9218-4D7F-B214-EF4962376478}" type="datetimeFigureOut">
              <a:rPr lang="en-US" smtClean="0"/>
              <a:pPr>
                <a:defRPr/>
              </a:pPr>
              <a:t>8/31/2021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810119B-E933-447D-901E-5E8D744DE41E}" type="slidenum">
              <a:rPr lang="en-US" smtClean="0"/>
              <a:pPr>
                <a:defRPr/>
              </a:pPr>
              <a:t>‹#›</a:t>
            </a:fld>
            <a:endParaRPr lang="en-US"/>
          </a:p>
        </p:txBody>
      </p:sp>
    </p:spTree>
    <p:extLst>
      <p:ext uri="{BB962C8B-B14F-4D97-AF65-F5344CB8AC3E}">
        <p14:creationId xmlns:p14="http://schemas.microsoft.com/office/powerpoint/2010/main" val="265438052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254586C4-5784-4777-ADEA-77D56C8B8B27}" type="datetimeFigureOut">
              <a:rPr lang="en-US" smtClean="0"/>
              <a:pPr>
                <a:defRPr/>
              </a:pPr>
              <a:t>8/31/2021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CE46DDB-3DDC-47FE-B6B0-71BDF8C756BF}" type="slidenum">
              <a:rPr lang="en-US" smtClean="0"/>
              <a:pPr>
                <a:defRPr/>
              </a:pPr>
              <a:t>‹#›</a:t>
            </a:fld>
            <a:endParaRPr lang="en-US"/>
          </a:p>
        </p:txBody>
      </p:sp>
    </p:spTree>
    <p:extLst>
      <p:ext uri="{BB962C8B-B14F-4D97-AF65-F5344CB8AC3E}">
        <p14:creationId xmlns:p14="http://schemas.microsoft.com/office/powerpoint/2010/main" val="108527362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E759280-9E20-4410-B69B-80F2C8C37432}" type="datetimeFigureOut">
              <a:rPr lang="en-US" smtClean="0"/>
              <a:pPr>
                <a:defRPr/>
              </a:pPr>
              <a:t>8/31/2021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B2DE816-2F27-4200-B029-DC070155F700}" type="slidenum">
              <a:rPr lang="en-US" smtClean="0"/>
              <a:pPr>
                <a:defRPr/>
              </a:pPr>
              <a:t>‹#›</a:t>
            </a:fld>
            <a:endParaRPr lang="en-US"/>
          </a:p>
        </p:txBody>
      </p:sp>
    </p:spTree>
    <p:extLst>
      <p:ext uri="{BB962C8B-B14F-4D97-AF65-F5344CB8AC3E}">
        <p14:creationId xmlns:p14="http://schemas.microsoft.com/office/powerpoint/2010/main" val="148996811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C6B2797-2C1D-4C62-824B-81F37B3BC63F}" type="datetimeFigureOut">
              <a:rPr lang="en-US" smtClean="0"/>
              <a:pPr>
                <a:defRPr/>
              </a:pPr>
              <a:t>8/31/2021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93CF1C9-16EC-4600-B8D3-362A51A43AFE}" type="slidenum">
              <a:rPr lang="en-US" smtClean="0"/>
              <a:pPr>
                <a:defRPr/>
              </a:pPr>
              <a:t>‹#›</a:t>
            </a:fld>
            <a:endParaRPr lang="en-US"/>
          </a:p>
        </p:txBody>
      </p:sp>
    </p:spTree>
    <p:extLst>
      <p:ext uri="{BB962C8B-B14F-4D97-AF65-F5344CB8AC3E}">
        <p14:creationId xmlns:p14="http://schemas.microsoft.com/office/powerpoint/2010/main" val="243442076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C5E87D0-D00A-4095-95DE-E13E5DF17038}" type="datetimeFigureOut">
              <a:rPr lang="en-US" smtClean="0"/>
              <a:pPr>
                <a:defRPr/>
              </a:pPr>
              <a:t>8/31/2021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3146663-CB38-4524-903E-0E5517DC95E6}" type="slidenum">
              <a:rPr lang="en-US" smtClean="0"/>
              <a:pPr>
                <a:defRPr/>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69098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fld id="{28606764-CB7F-4F57-A8FA-6E545060B1F9}" type="datetimeFigureOut">
              <a:rPr lang="en-US" smtClean="0"/>
              <a:pPr>
                <a:defRPr/>
              </a:pPr>
              <a:t>8/31/2021</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defRPr/>
            </a:pPr>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fld id="{E899235F-DE01-4055-A73B-90D434F0DEB8}" type="slidenum">
              <a:rPr lang="en-US" smtClean="0"/>
              <a:pPr>
                <a:defRPr/>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3357752"/>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Lst>
  <p:transition>
    <p:fade/>
  </p:transition>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10.wmf"/><Relationship Id="rId1" Type="http://schemas.openxmlformats.org/officeDocument/2006/relationships/slideLayout" Target="../slideLayouts/slideLayout4.xml"/><Relationship Id="rId6" Type="http://schemas.openxmlformats.org/officeDocument/2006/relationships/oleObject" Target="../embeddings/oleObject2.bin"/><Relationship Id="rId5" Type="http://schemas.openxmlformats.org/officeDocument/2006/relationships/image" Target="../media/image9.wmf"/><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oleObject" Target="../embeddings/oleObject3.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ctrTitle"/>
          </p:nvPr>
        </p:nvSpPr>
        <p:spPr>
          <a:xfrm>
            <a:off x="342900" y="4960137"/>
            <a:ext cx="6896100" cy="1463040"/>
          </a:xfrm>
        </p:spPr>
        <p:txBody>
          <a:bodyPr/>
          <a:lstStyle/>
          <a:p>
            <a:pPr algn="l" eaLnBrk="1" hangingPunct="1"/>
            <a:r>
              <a:rPr lang="en-US" dirty="0"/>
              <a:t>Chapter 2: Sampling and data</a:t>
            </a:r>
            <a:endParaRPr dirty="0"/>
          </a:p>
        </p:txBody>
      </p:sp>
      <p:sp>
        <p:nvSpPr>
          <p:cNvPr id="6146" name="Subtitle 2"/>
          <p:cNvSpPr>
            <a:spLocks noGrp="1"/>
          </p:cNvSpPr>
          <p:nvPr>
            <p:ph type="subTitle" idx="1"/>
          </p:nvPr>
        </p:nvSpPr>
        <p:spPr>
          <a:xfrm>
            <a:off x="228600" y="6019799"/>
            <a:ext cx="8915400" cy="403377"/>
          </a:xfrm>
        </p:spPr>
        <p:txBody>
          <a:bodyPr>
            <a:normAutofit fontScale="77500" lnSpcReduction="20000"/>
          </a:bodyPr>
          <a:lstStyle/>
          <a:p>
            <a:r>
              <a:rPr lang="en-US" dirty="0"/>
              <a:t>This presentation is based on material and graphs from Open </a:t>
            </a:r>
            <a:r>
              <a:rPr lang="en-US" dirty="0" err="1"/>
              <a:t>Stax</a:t>
            </a:r>
            <a:r>
              <a:rPr lang="en-US" dirty="0"/>
              <a:t> and is copyrighted by Open </a:t>
            </a:r>
            <a:r>
              <a:rPr lang="en-US" dirty="0" err="1"/>
              <a:t>Stax</a:t>
            </a:r>
            <a:r>
              <a:rPr lang="en-US" dirty="0"/>
              <a:t> and Georgia Highlands College.</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US" dirty="0"/>
              <a:t>Section 2.2 </a:t>
            </a:r>
            <a:br>
              <a:rPr lang="en-US" dirty="0"/>
            </a:br>
            <a:r>
              <a:rPr lang="en-US" dirty="0"/>
              <a:t>Histograms, Frequency Polygons, and Time Series Graphs</a:t>
            </a:r>
            <a:br>
              <a:rPr lang="en-US" dirty="0"/>
            </a:br>
            <a:r>
              <a:rPr lang="en-US" dirty="0"/>
              <a:t> </a:t>
            </a:r>
          </a:p>
        </p:txBody>
      </p:sp>
      <p:sp>
        <p:nvSpPr>
          <p:cNvPr id="3" name="Content Placeholder 2"/>
          <p:cNvSpPr>
            <a:spLocks noGrp="1"/>
          </p:cNvSpPr>
          <p:nvPr>
            <p:ph idx="1"/>
          </p:nvPr>
        </p:nvSpPr>
        <p:spPr/>
        <p:txBody>
          <a:bodyPr/>
          <a:lstStyle/>
          <a:p>
            <a:pPr lvl="1" eaLnBrk="1" hangingPunct="1">
              <a:defRPr/>
            </a:pPr>
            <a:endParaRPr lang="en-US" dirty="0"/>
          </a:p>
          <a:p>
            <a:pPr marL="319088" lvl="1" indent="0" eaLnBrk="1" hangingPunct="1">
              <a:buFont typeface="Wingdings 2" pitchFamily="18" charset="2"/>
              <a:buNone/>
              <a:defRPr/>
            </a:pPr>
            <a:endParaRPr lang="en-US" dirty="0"/>
          </a:p>
          <a:p>
            <a:pPr marL="319088" lvl="1" indent="0" eaLnBrk="1" hangingPunct="1">
              <a:buFont typeface="Wingdings 2" pitchFamily="18" charset="2"/>
              <a:buNone/>
              <a:defRPr/>
            </a:pPr>
            <a:r>
              <a:rPr lang="en-US" dirty="0"/>
              <a:t>  </a:t>
            </a:r>
          </a:p>
        </p:txBody>
      </p:sp>
    </p:spTree>
    <p:extLst>
      <p:ext uri="{BB962C8B-B14F-4D97-AF65-F5344CB8AC3E}">
        <p14:creationId xmlns:p14="http://schemas.microsoft.com/office/powerpoint/2010/main" val="64266707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68096" y="585216"/>
            <a:ext cx="7290054" cy="557784"/>
          </a:xfrm>
        </p:spPr>
        <p:txBody>
          <a:bodyPr>
            <a:normAutofit fontScale="90000"/>
          </a:bodyPr>
          <a:lstStyle/>
          <a:p>
            <a:pPr eaLnBrk="1" hangingPunct="1"/>
            <a:r>
              <a:rPr lang="en-US" dirty="0"/>
              <a:t>Histogram</a:t>
            </a:r>
            <a:br>
              <a:rPr lang="en-US" dirty="0"/>
            </a:br>
            <a:endParaRPr lang="en-US" dirty="0"/>
          </a:p>
        </p:txBody>
      </p:sp>
      <p:sp>
        <p:nvSpPr>
          <p:cNvPr id="3" name="Content Placeholder 2"/>
          <p:cNvSpPr>
            <a:spLocks noGrp="1"/>
          </p:cNvSpPr>
          <p:nvPr>
            <p:ph idx="1"/>
          </p:nvPr>
        </p:nvSpPr>
        <p:spPr>
          <a:xfrm>
            <a:off x="228600" y="1524000"/>
            <a:ext cx="8382000" cy="4785360"/>
          </a:xfrm>
        </p:spPr>
        <p:txBody>
          <a:bodyPr>
            <a:normAutofit fontScale="77500" lnSpcReduction="20000"/>
          </a:bodyPr>
          <a:lstStyle/>
          <a:p>
            <a:pPr marL="319088" lvl="1" indent="0">
              <a:buNone/>
              <a:defRPr/>
            </a:pPr>
            <a:r>
              <a:rPr lang="en-US" sz="3200" dirty="0"/>
              <a:t>A histogram consists of contiguous (adjoining) boxes. It has both a horizontal axis and a vertical axis. </a:t>
            </a:r>
          </a:p>
          <a:p>
            <a:pPr marL="319088" lvl="1" indent="0">
              <a:buNone/>
              <a:defRPr/>
            </a:pPr>
            <a:r>
              <a:rPr lang="en-US" sz="3200" dirty="0"/>
              <a:t>The horizontal axis is labeled with what the data represents (for instance, distance from your home to school). </a:t>
            </a:r>
          </a:p>
          <a:p>
            <a:pPr marL="319088" lvl="1" indent="0">
              <a:buNone/>
              <a:defRPr/>
            </a:pPr>
            <a:endParaRPr lang="en-US" sz="3200" dirty="0"/>
          </a:p>
          <a:p>
            <a:pPr marL="319088" lvl="1" indent="0">
              <a:buNone/>
              <a:defRPr/>
            </a:pPr>
            <a:r>
              <a:rPr lang="en-US" sz="3200" dirty="0"/>
              <a:t>The vertical axis is labeled either frequency or relative frequency (or percent frequency or probability). </a:t>
            </a:r>
          </a:p>
          <a:p>
            <a:pPr marL="319088" lvl="1" indent="0">
              <a:buNone/>
              <a:defRPr/>
            </a:pPr>
            <a:endParaRPr lang="en-US" sz="3200" dirty="0"/>
          </a:p>
          <a:p>
            <a:pPr marL="319088" lvl="1" indent="0">
              <a:buNone/>
              <a:defRPr/>
            </a:pPr>
            <a:r>
              <a:rPr lang="en-US" sz="3200" dirty="0"/>
              <a:t>The graph will have the same shape with either label. </a:t>
            </a:r>
          </a:p>
          <a:p>
            <a:pPr marL="319088" lvl="1" indent="0">
              <a:buNone/>
              <a:defRPr/>
            </a:pPr>
            <a:endParaRPr lang="en-US" sz="3200" dirty="0"/>
          </a:p>
          <a:p>
            <a:pPr marL="319088" lvl="1" indent="0">
              <a:buNone/>
              <a:defRPr/>
            </a:pPr>
            <a:r>
              <a:rPr lang="en-US" sz="3200" dirty="0"/>
              <a:t>The histogram (like the </a:t>
            </a:r>
            <a:r>
              <a:rPr lang="en-US" sz="3200" dirty="0" err="1"/>
              <a:t>stemplot</a:t>
            </a:r>
            <a:r>
              <a:rPr lang="en-US" sz="3200" dirty="0"/>
              <a:t>) can give you</a:t>
            </a:r>
          </a:p>
          <a:p>
            <a:pPr marL="776288" lvl="1" indent="-457200">
              <a:defRPr/>
            </a:pPr>
            <a:r>
              <a:rPr lang="en-US" sz="3200" dirty="0"/>
              <a:t> the shape of the data</a:t>
            </a:r>
          </a:p>
          <a:p>
            <a:pPr marL="776288" lvl="1" indent="-457200">
              <a:defRPr/>
            </a:pPr>
            <a:r>
              <a:rPr lang="en-US" sz="3200" dirty="0"/>
              <a:t> the center</a:t>
            </a:r>
          </a:p>
          <a:p>
            <a:pPr marL="776288" lvl="1" indent="-457200">
              <a:defRPr/>
            </a:pPr>
            <a:r>
              <a:rPr lang="en-US" sz="3200" dirty="0"/>
              <a:t>the spread of the data</a:t>
            </a:r>
          </a:p>
          <a:p>
            <a:pPr marL="319088" lvl="1" indent="0">
              <a:buNone/>
              <a:defRPr/>
            </a:pPr>
            <a:endParaRPr lang="en-US" sz="3200"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68096" y="585216"/>
            <a:ext cx="7290054" cy="862584"/>
          </a:xfrm>
        </p:spPr>
        <p:txBody>
          <a:bodyPr/>
          <a:lstStyle/>
          <a:p>
            <a:pPr eaLnBrk="1" hangingPunct="1"/>
            <a:r>
              <a:rPr lang="en-US" dirty="0"/>
              <a:t>Relative frequency</a:t>
            </a:r>
          </a:p>
        </p:txBody>
      </p:sp>
      <mc:AlternateContent xmlns:mc="http://schemas.openxmlformats.org/markup-compatibility/2006" xmlns:a14="http://schemas.microsoft.com/office/drawing/2010/main">
        <mc:Choice Requires="a14">
          <p:sp>
            <p:nvSpPr>
              <p:cNvPr id="20483" name="Content Placeholder 2"/>
              <p:cNvSpPr>
                <a:spLocks noGrp="1"/>
              </p:cNvSpPr>
              <p:nvPr>
                <p:ph idx="1"/>
              </p:nvPr>
            </p:nvSpPr>
            <p:spPr>
              <a:xfrm>
                <a:off x="768096" y="1905000"/>
                <a:ext cx="7290055" cy="4404360"/>
              </a:xfrm>
            </p:spPr>
            <p:txBody>
              <a:bodyPr>
                <a:normAutofit fontScale="25000" lnSpcReduction="20000"/>
              </a:bodyPr>
              <a:lstStyle/>
              <a:p>
                <a:pPr marL="91440" lvl="1" indent="-91440">
                  <a:spcBef>
                    <a:spcPts val="1200"/>
                  </a:spcBef>
                  <a:spcAft>
                    <a:spcPts val="200"/>
                  </a:spcAft>
                  <a:buSzPct val="100000"/>
                  <a:buFont typeface="Tw Cen MT" panose="020B0602020104020603" pitchFamily="34" charset="0"/>
                  <a:buChar char=" "/>
                </a:pPr>
                <a:r>
                  <a:rPr lang="en-US" sz="7200" dirty="0"/>
                  <a:t>The relative frequency is equal to the frequency for an observed value of the data divided by the total number of data values in the sample.</a:t>
                </a:r>
              </a:p>
              <a:p>
                <a:pPr marL="91440" lvl="1" indent="-91440">
                  <a:spcBef>
                    <a:spcPts val="1200"/>
                  </a:spcBef>
                  <a:spcAft>
                    <a:spcPts val="200"/>
                  </a:spcAft>
                  <a:buSzPct val="100000"/>
                  <a:buFont typeface="Tw Cen MT" panose="020B0602020104020603" pitchFamily="34" charset="0"/>
                  <a:buChar char=" "/>
                </a:pPr>
                <a:r>
                  <a:rPr lang="en-US" sz="7200" dirty="0"/>
                  <a:t>(Remember, frequency is defined as the number of times an answer occurs.)</a:t>
                </a:r>
              </a:p>
              <a:p>
                <a:pPr marL="91440" lvl="1" indent="-91440">
                  <a:spcBef>
                    <a:spcPts val="1200"/>
                  </a:spcBef>
                  <a:spcAft>
                    <a:spcPts val="200"/>
                  </a:spcAft>
                  <a:buSzPct val="100000"/>
                  <a:buFont typeface="Tw Cen MT" panose="020B0602020104020603" pitchFamily="34" charset="0"/>
                  <a:buChar char=" "/>
                </a:pPr>
                <a:r>
                  <a:rPr lang="en-US" sz="7200" dirty="0"/>
                  <a:t>• f = frequency</a:t>
                </a:r>
              </a:p>
              <a:p>
                <a:pPr marL="91440" lvl="1" indent="-91440">
                  <a:spcBef>
                    <a:spcPts val="1200"/>
                  </a:spcBef>
                  <a:spcAft>
                    <a:spcPts val="200"/>
                  </a:spcAft>
                  <a:buSzPct val="100000"/>
                  <a:buFont typeface="Tw Cen MT" panose="020B0602020104020603" pitchFamily="34" charset="0"/>
                  <a:buChar char=" "/>
                </a:pPr>
                <a:r>
                  <a:rPr lang="en-US" sz="7200" dirty="0"/>
                  <a:t> • n = total number of data values (or the sum of the individual frequencies)</a:t>
                </a:r>
              </a:p>
              <a:p>
                <a:pPr marL="91440" lvl="1" indent="-91440">
                  <a:spcBef>
                    <a:spcPts val="1200"/>
                  </a:spcBef>
                  <a:spcAft>
                    <a:spcPts val="200"/>
                  </a:spcAft>
                  <a:buSzPct val="100000"/>
                  <a:buFont typeface="Tw Cen MT" panose="020B0602020104020603" pitchFamily="34" charset="0"/>
                  <a:buChar char=" "/>
                </a:pPr>
                <a:r>
                  <a:rPr lang="en-US" sz="7200" dirty="0"/>
                  <a:t>• RF = relative frequency, then: RF = </a:t>
                </a:r>
                <a14:m>
                  <m:oMath xmlns:m="http://schemas.openxmlformats.org/officeDocument/2006/math">
                    <m:f>
                      <m:fPr>
                        <m:ctrlPr>
                          <a:rPr lang="en-US" sz="11200" i="1" smtClean="0">
                            <a:latin typeface="Cambria Math" panose="02040503050406030204" pitchFamily="18" charset="0"/>
                          </a:rPr>
                        </m:ctrlPr>
                      </m:fPr>
                      <m:num>
                        <m:r>
                          <a:rPr lang="en-US" sz="11200" b="0" i="1" smtClean="0">
                            <a:latin typeface="Cambria Math" panose="02040503050406030204" pitchFamily="18" charset="0"/>
                          </a:rPr>
                          <m:t>𝑓</m:t>
                        </m:r>
                      </m:num>
                      <m:den>
                        <m:r>
                          <a:rPr lang="en-US" sz="11200" b="0" i="1" smtClean="0">
                            <a:latin typeface="Cambria Math" panose="02040503050406030204" pitchFamily="18" charset="0"/>
                          </a:rPr>
                          <m:t>𝑛</m:t>
                        </m:r>
                      </m:den>
                    </m:f>
                  </m:oMath>
                </a14:m>
                <a:endParaRPr lang="en-US" sz="11200" dirty="0"/>
              </a:p>
              <a:p>
                <a:pPr marL="0" lvl="1" indent="0">
                  <a:spcBef>
                    <a:spcPts val="1200"/>
                  </a:spcBef>
                  <a:spcAft>
                    <a:spcPts val="200"/>
                  </a:spcAft>
                  <a:buSzPct val="100000"/>
                  <a:buNone/>
                </a:pPr>
                <a:r>
                  <a:rPr lang="en-US" sz="7200" dirty="0"/>
                  <a:t>For example, if three students in Mr. Ahab's English class of 40 students </a:t>
                </a:r>
              </a:p>
              <a:p>
                <a:pPr marL="0" lvl="1" indent="0">
                  <a:spcBef>
                    <a:spcPts val="1200"/>
                  </a:spcBef>
                  <a:spcAft>
                    <a:spcPts val="200"/>
                  </a:spcAft>
                  <a:buSzPct val="100000"/>
                  <a:buNone/>
                </a:pPr>
                <a:r>
                  <a:rPr lang="en-US" sz="7200" dirty="0"/>
                  <a:t>received from 90% to 100%, then, f = 3, n = 40, and RF = </a:t>
                </a:r>
                <a14:m>
                  <m:oMath xmlns:m="http://schemas.openxmlformats.org/officeDocument/2006/math">
                    <m:f>
                      <m:fPr>
                        <m:ctrlPr>
                          <a:rPr lang="en-US" sz="9600" i="1">
                            <a:latin typeface="Cambria Math" panose="02040503050406030204" pitchFamily="18" charset="0"/>
                          </a:rPr>
                        </m:ctrlPr>
                      </m:fPr>
                      <m:num>
                        <m:r>
                          <a:rPr lang="en-US" sz="9600" i="1">
                            <a:latin typeface="Cambria Math" panose="02040503050406030204" pitchFamily="18" charset="0"/>
                          </a:rPr>
                          <m:t>𝑓</m:t>
                        </m:r>
                      </m:num>
                      <m:den>
                        <m:r>
                          <a:rPr lang="en-US" sz="9600" i="1">
                            <a:latin typeface="Cambria Math" panose="02040503050406030204" pitchFamily="18" charset="0"/>
                          </a:rPr>
                          <m:t>𝑛</m:t>
                        </m:r>
                      </m:den>
                    </m:f>
                  </m:oMath>
                </a14:m>
                <a:r>
                  <a:rPr lang="en-US" sz="7200" dirty="0"/>
                  <a:t> = </a:t>
                </a:r>
                <a14:m>
                  <m:oMath xmlns:m="http://schemas.openxmlformats.org/officeDocument/2006/math">
                    <m:f>
                      <m:fPr>
                        <m:ctrlPr>
                          <a:rPr lang="en-US" sz="9600" i="1">
                            <a:latin typeface="Cambria Math" panose="02040503050406030204" pitchFamily="18" charset="0"/>
                          </a:rPr>
                        </m:ctrlPr>
                      </m:fPr>
                      <m:num>
                        <m:r>
                          <a:rPr lang="en-US" sz="9600" b="0" i="1" smtClean="0">
                            <a:latin typeface="Cambria Math" panose="02040503050406030204" pitchFamily="18" charset="0"/>
                          </a:rPr>
                          <m:t>3</m:t>
                        </m:r>
                      </m:num>
                      <m:den>
                        <m:r>
                          <a:rPr lang="en-US" sz="9600" b="0" i="1" smtClean="0">
                            <a:latin typeface="Cambria Math" panose="02040503050406030204" pitchFamily="18" charset="0"/>
                          </a:rPr>
                          <m:t>40</m:t>
                        </m:r>
                      </m:den>
                    </m:f>
                  </m:oMath>
                </a14:m>
                <a:r>
                  <a:rPr lang="en-US" sz="7200" dirty="0"/>
                  <a:t> = 0.075. </a:t>
                </a:r>
              </a:p>
              <a:p>
                <a:pPr marL="91440" lvl="1" indent="-91440">
                  <a:spcBef>
                    <a:spcPts val="1200"/>
                  </a:spcBef>
                  <a:spcAft>
                    <a:spcPts val="200"/>
                  </a:spcAft>
                  <a:buSzPct val="100000"/>
                  <a:buFont typeface="Tw Cen MT" panose="020B0602020104020603" pitchFamily="34" charset="0"/>
                  <a:buChar char=" "/>
                </a:pPr>
                <a:r>
                  <a:rPr lang="en-US" sz="7200" dirty="0"/>
                  <a:t>7.5% of the students received 90–100%. 90–100% are quantitative measures. </a:t>
                </a:r>
              </a:p>
              <a:p>
                <a:pPr eaLnBrk="1" hangingPunct="1"/>
                <a:endParaRPr lang="en-US" sz="2800" dirty="0"/>
              </a:p>
            </p:txBody>
          </p:sp>
        </mc:Choice>
        <mc:Fallback xmlns="">
          <p:sp>
            <p:nvSpPr>
              <p:cNvPr id="20483" name="Content Placeholder 2"/>
              <p:cNvSpPr>
                <a:spLocks noGrp="1" noRot="1" noChangeAspect="1" noMove="1" noResize="1" noEditPoints="1" noAdjustHandles="1" noChangeArrowheads="1" noChangeShapeType="1" noTextEdit="1"/>
              </p:cNvSpPr>
              <p:nvPr>
                <p:ph idx="1"/>
              </p:nvPr>
            </p:nvSpPr>
            <p:spPr>
              <a:xfrm>
                <a:off x="768096" y="1905000"/>
                <a:ext cx="7290055" cy="4404360"/>
              </a:xfrm>
              <a:blipFill rotWithShape="0">
                <a:blip r:embed="rId2"/>
                <a:stretch>
                  <a:fillRect l="-1338" t="-2355" r="-1338"/>
                </a:stretch>
              </a:blipFill>
            </p:spPr>
            <p:txBody>
              <a:bodyPr/>
              <a:lstStyle/>
              <a:p>
                <a:r>
                  <a:rPr lang="en-US">
                    <a:noFill/>
                  </a:rPr>
                  <a:t> </a:t>
                </a:r>
              </a:p>
            </p:txBody>
          </p:sp>
        </mc:Fallback>
      </mc:AlternateContent>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68096" y="585216"/>
            <a:ext cx="7290054" cy="481584"/>
          </a:xfrm>
        </p:spPr>
        <p:txBody>
          <a:bodyPr>
            <a:normAutofit fontScale="90000"/>
          </a:bodyPr>
          <a:lstStyle/>
          <a:p>
            <a:pPr eaLnBrk="1" hangingPunct="1"/>
            <a:r>
              <a:rPr lang="en-US" dirty="0"/>
              <a:t>Construct a histogram</a:t>
            </a:r>
          </a:p>
        </p:txBody>
      </p:sp>
      <p:sp>
        <p:nvSpPr>
          <p:cNvPr id="3" name="Content Placeholder 2"/>
          <p:cNvSpPr>
            <a:spLocks noGrp="1"/>
          </p:cNvSpPr>
          <p:nvPr>
            <p:ph idx="1"/>
          </p:nvPr>
        </p:nvSpPr>
        <p:spPr>
          <a:xfrm>
            <a:off x="768096" y="1295400"/>
            <a:ext cx="7290055" cy="5013960"/>
          </a:xfrm>
        </p:spPr>
        <p:txBody>
          <a:bodyPr>
            <a:normAutofit/>
          </a:bodyPr>
          <a:lstStyle/>
          <a:p>
            <a:pPr lvl="1">
              <a:defRPr/>
            </a:pPr>
            <a:r>
              <a:rPr lang="en-US" sz="2800" dirty="0"/>
              <a:t>To construct a histogram, first decide how many bars or intervals, also called classes, represent the data. </a:t>
            </a:r>
          </a:p>
          <a:p>
            <a:pPr lvl="1">
              <a:defRPr/>
            </a:pPr>
            <a:r>
              <a:rPr lang="en-US" sz="2800" dirty="0"/>
              <a:t>Many histograms consist of five to 15 bars or classes for clarity. The number of bars needs to be chosen. </a:t>
            </a:r>
          </a:p>
          <a:p>
            <a:pPr lvl="1">
              <a:defRPr/>
            </a:pPr>
            <a:r>
              <a:rPr lang="en-US" sz="2800" dirty="0"/>
              <a:t>Choose a starting point for the first interval to be less than the smallest data value. A convenient starting point is a lower value carried out to one more decimal place than the value with the most decimal places. </a:t>
            </a:r>
          </a:p>
          <a:p>
            <a:pPr marL="319088" lvl="1" indent="0" eaLnBrk="1" hangingPunct="1">
              <a:buFont typeface="Wingdings 2" pitchFamily="18" charset="2"/>
              <a:buNone/>
              <a:defRPr/>
            </a:pPr>
            <a:r>
              <a:rPr lang="en-US" dirty="0"/>
              <a:t> </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68096" y="585216"/>
            <a:ext cx="7290054" cy="481584"/>
          </a:xfrm>
        </p:spPr>
        <p:txBody>
          <a:bodyPr>
            <a:normAutofit fontScale="90000"/>
          </a:bodyPr>
          <a:lstStyle/>
          <a:p>
            <a:pPr eaLnBrk="1" hangingPunct="1"/>
            <a:r>
              <a:rPr lang="en-US" dirty="0"/>
              <a:t>Construct a histogram</a:t>
            </a:r>
          </a:p>
        </p:txBody>
      </p:sp>
      <p:sp>
        <p:nvSpPr>
          <p:cNvPr id="3" name="Content Placeholder 2"/>
          <p:cNvSpPr>
            <a:spLocks noGrp="1"/>
          </p:cNvSpPr>
          <p:nvPr>
            <p:ph idx="1"/>
          </p:nvPr>
        </p:nvSpPr>
        <p:spPr>
          <a:xfrm>
            <a:off x="768096" y="1295400"/>
            <a:ext cx="7290055" cy="5013960"/>
          </a:xfrm>
        </p:spPr>
        <p:txBody>
          <a:bodyPr>
            <a:normAutofit fontScale="92500" lnSpcReduction="10000"/>
          </a:bodyPr>
          <a:lstStyle/>
          <a:p>
            <a:pPr lvl="1">
              <a:defRPr/>
            </a:pPr>
            <a:r>
              <a:rPr lang="en-US" sz="2000" dirty="0"/>
              <a:t>For example, if the value with the most decimal places is 6.1 and this is the smallest value, a convenient starting point is 6.05 (6.1 – 0.05 = 6.05). We say that 6.05 has more precision.</a:t>
            </a:r>
          </a:p>
          <a:p>
            <a:pPr lvl="1">
              <a:defRPr/>
            </a:pPr>
            <a:r>
              <a:rPr lang="en-US" sz="2000" dirty="0"/>
              <a:t> If the value with the most decimal places is 2.23 and the lowest value is 1.5, a convenient starting point is 1.495 (1.5 – 0.005 = 1.495). </a:t>
            </a:r>
          </a:p>
          <a:p>
            <a:pPr lvl="1">
              <a:defRPr/>
            </a:pPr>
            <a:endParaRPr lang="en-US" sz="2000" dirty="0"/>
          </a:p>
          <a:p>
            <a:pPr lvl="1">
              <a:defRPr/>
            </a:pPr>
            <a:r>
              <a:rPr lang="en-US" sz="2000" dirty="0"/>
              <a:t>If the value with the most decimal places is 3.234 and the lowest value is 1.0, a convenient starting point is 0.9995 (1.0 – 0.0005 = 0.9995).</a:t>
            </a:r>
          </a:p>
          <a:p>
            <a:pPr lvl="1">
              <a:defRPr/>
            </a:pPr>
            <a:endParaRPr lang="en-US" sz="2000" dirty="0"/>
          </a:p>
          <a:p>
            <a:pPr lvl="1">
              <a:defRPr/>
            </a:pPr>
            <a:r>
              <a:rPr lang="en-US" sz="2000" dirty="0"/>
              <a:t> If all the data happen to be integers and the smallest value is two, then a convenient starting point is 1.5 (2 – 0.5 = 1.5). </a:t>
            </a:r>
          </a:p>
          <a:p>
            <a:pPr lvl="1">
              <a:defRPr/>
            </a:pPr>
            <a:endParaRPr lang="en-US" sz="2000" dirty="0"/>
          </a:p>
          <a:p>
            <a:pPr lvl="1">
              <a:defRPr/>
            </a:pPr>
            <a:r>
              <a:rPr lang="en-US" sz="2000" dirty="0"/>
              <a:t>Also, when the starting point and other boundaries are carried to one additional decimal place, no data value will fall on a boundary. The next two examples go into detail about how to construct a histogram using continuous data and how to create a histogram using discrete data. </a:t>
            </a:r>
          </a:p>
          <a:p>
            <a:pPr marL="319088" lvl="1" indent="0" eaLnBrk="1" hangingPunct="1">
              <a:buFont typeface="Wingdings 2" pitchFamily="18" charset="2"/>
              <a:buNone/>
              <a:defRPr/>
            </a:pPr>
            <a:r>
              <a:rPr lang="en-US" dirty="0"/>
              <a:t> </a:t>
            </a:r>
          </a:p>
        </p:txBody>
      </p:sp>
    </p:spTree>
    <p:extLst>
      <p:ext uri="{BB962C8B-B14F-4D97-AF65-F5344CB8AC3E}">
        <p14:creationId xmlns:p14="http://schemas.microsoft.com/office/powerpoint/2010/main" val="95058678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of Histogram</a:t>
            </a:r>
          </a:p>
        </p:txBody>
      </p:sp>
      <p:pic>
        <p:nvPicPr>
          <p:cNvPr id="2" name="Picture Placeholder 1" descr="Here is a histogram where all the bars touch. The heights are along the bottom and the relative frequency is along the y-axi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1098" r="-31098"/>
          <a:stretch>
            <a:fillRect/>
          </a:stretch>
        </p:blipFill>
        <p:spPr>
          <a:xfrm>
            <a:off x="475281" y="1020157"/>
            <a:ext cx="8062913" cy="3500071"/>
          </a:xfrm>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855621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polygons</a:t>
            </a:r>
          </a:p>
        </p:txBody>
      </p:sp>
      <p:sp>
        <p:nvSpPr>
          <p:cNvPr id="3" name="Content Placeholder 2"/>
          <p:cNvSpPr>
            <a:spLocks noGrp="1"/>
          </p:cNvSpPr>
          <p:nvPr>
            <p:ph idx="1"/>
          </p:nvPr>
        </p:nvSpPr>
        <p:spPr/>
        <p:txBody>
          <a:bodyPr/>
          <a:lstStyle/>
          <a:p>
            <a:r>
              <a:rPr lang="en-US" dirty="0"/>
              <a:t>Frequency polygons are analogous to line graphs, and just as line graphs make continuous data visually easy to interpret, so too do frequency polygons. </a:t>
            </a:r>
          </a:p>
          <a:p>
            <a:r>
              <a:rPr lang="en-US" dirty="0"/>
              <a:t>To construct a frequency polygon, first examine the data and decide on the number of intervals, or class intervals, to use on the x-axis and y-axis. After choosing the appropriate ranges, begin plotting the data points. To plot the points, you need to find the midpoints of the classes.</a:t>
            </a:r>
          </a:p>
          <a:p>
            <a:r>
              <a:rPr lang="en-US" dirty="0"/>
              <a:t>For the beginning data point, you need a frequency of 0 and a lower midpoint. For the ending data point, you need a frequency of 0 and an upper bound above the higher midpoint. </a:t>
            </a:r>
          </a:p>
          <a:p>
            <a:r>
              <a:rPr lang="en-US" dirty="0"/>
              <a:t>After all the points are plotted, draw line segments to connect them.</a:t>
            </a:r>
          </a:p>
        </p:txBody>
      </p:sp>
    </p:spTree>
    <p:extLst>
      <p:ext uri="{BB962C8B-B14F-4D97-AF65-F5344CB8AC3E}">
        <p14:creationId xmlns:p14="http://schemas.microsoft.com/office/powerpoint/2010/main" val="412234400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Frequency polygon example</a:t>
            </a:r>
          </a:p>
        </p:txBody>
      </p:sp>
      <p:sp>
        <p:nvSpPr>
          <p:cNvPr id="8" name="Content Placeholder 7"/>
          <p:cNvSpPr>
            <a:spLocks noGrp="1"/>
          </p:cNvSpPr>
          <p:nvPr>
            <p:ph idx="1"/>
          </p:nvPr>
        </p:nvSpPr>
        <p:spPr>
          <a:xfrm>
            <a:off x="768096" y="2286000"/>
            <a:ext cx="8071104" cy="4023360"/>
          </a:xfrm>
        </p:spPr>
        <p:txBody>
          <a:bodyPr>
            <a:normAutofit/>
          </a:bodyPr>
          <a:lstStyle/>
          <a:p>
            <a:r>
              <a:rPr lang="en-US" dirty="0"/>
              <a:t>Frequency Distribution for Calculus Final Test Scores</a:t>
            </a:r>
          </a:p>
          <a:p>
            <a:pPr marL="0" indent="0">
              <a:buNone/>
            </a:pPr>
            <a:r>
              <a:rPr lang="en-US" dirty="0"/>
              <a:t> </a:t>
            </a:r>
          </a:p>
          <a:p>
            <a:pPr marL="0" indent="0">
              <a:buNone/>
            </a:pPr>
            <a:r>
              <a:rPr lang="en-US" dirty="0"/>
              <a:t>Lower Bound  Upper Bound   Midpoint  Frequency   Cumulative Frequency </a:t>
            </a:r>
          </a:p>
          <a:p>
            <a:pPr marL="0" indent="0">
              <a:buNone/>
            </a:pPr>
            <a:r>
              <a:rPr lang="en-US" dirty="0"/>
              <a:t>        49.5             59.5          54.5            5                      5 </a:t>
            </a:r>
          </a:p>
          <a:p>
            <a:pPr marL="0" indent="0">
              <a:buNone/>
            </a:pPr>
            <a:r>
              <a:rPr lang="en-US" dirty="0"/>
              <a:t>        59.5             69.5          64.5           10                    15                             </a:t>
            </a:r>
          </a:p>
          <a:p>
            <a:pPr marL="0" indent="0">
              <a:buNone/>
            </a:pPr>
            <a:r>
              <a:rPr lang="en-US" dirty="0"/>
              <a:t>        69.5             79.5          74.5           30                    45     </a:t>
            </a:r>
          </a:p>
          <a:p>
            <a:pPr marL="0" indent="0">
              <a:buNone/>
            </a:pPr>
            <a:r>
              <a:rPr lang="en-US" dirty="0"/>
              <a:t>         79.5            89.5          84.5           40                    85 </a:t>
            </a:r>
          </a:p>
          <a:p>
            <a:pPr marL="0" indent="0">
              <a:buNone/>
            </a:pPr>
            <a:r>
              <a:rPr lang="en-US" dirty="0"/>
              <a:t>         89.5            99.5          94.5           15                   100 </a:t>
            </a:r>
          </a:p>
        </p:txBody>
      </p:sp>
    </p:spTree>
    <p:extLst>
      <p:ext uri="{BB962C8B-B14F-4D97-AF65-F5344CB8AC3E}">
        <p14:creationId xmlns:p14="http://schemas.microsoft.com/office/powerpoint/2010/main" val="380350028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of Frequency Polygon</a:t>
            </a:r>
          </a:p>
        </p:txBody>
      </p:sp>
      <p:pic>
        <p:nvPicPr>
          <p:cNvPr id="2" name="Picture Placeholder 1" descr="This picture is of a frequency polygon where the first frequency is 0 and the last frequency is 0. All of the data in the middle is the actual data from the data set in graphed by the midpoin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7037" r="-37037"/>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287130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series graph</a:t>
            </a:r>
          </a:p>
        </p:txBody>
      </p:sp>
      <p:sp>
        <p:nvSpPr>
          <p:cNvPr id="3" name="Content Placeholder 2"/>
          <p:cNvSpPr>
            <a:spLocks noGrp="1"/>
          </p:cNvSpPr>
          <p:nvPr>
            <p:ph idx="1"/>
          </p:nvPr>
        </p:nvSpPr>
        <p:spPr/>
        <p:txBody>
          <a:bodyPr/>
          <a:lstStyle/>
          <a:p>
            <a:r>
              <a:rPr lang="en-US" dirty="0"/>
              <a:t>To construct a time series graph, we must look at both pieces of our paired data set. </a:t>
            </a:r>
          </a:p>
          <a:p>
            <a:r>
              <a:rPr lang="en-US" dirty="0"/>
              <a:t>We start with a standard Cartesian coordinate system. </a:t>
            </a:r>
          </a:p>
          <a:p>
            <a:r>
              <a:rPr lang="en-US" dirty="0"/>
              <a:t>The horizontal axis is used to plot the date or time increments, and the vertical axis is used to plot the values of the variable that we are measuring.</a:t>
            </a:r>
          </a:p>
          <a:p>
            <a:r>
              <a:rPr lang="en-US" dirty="0"/>
              <a:t>By doing this, we make each point on the graph correspond to a date and a measured quantity. </a:t>
            </a:r>
          </a:p>
          <a:p>
            <a:r>
              <a:rPr lang="en-US" dirty="0"/>
              <a:t>The points on the graph are typically connected by straight lines in the order in which they occur.</a:t>
            </a:r>
          </a:p>
          <a:p>
            <a:r>
              <a:rPr lang="en-US" dirty="0"/>
              <a:t> </a:t>
            </a:r>
          </a:p>
        </p:txBody>
      </p:sp>
    </p:spTree>
    <p:extLst>
      <p:ext uri="{BB962C8B-B14F-4D97-AF65-F5344CB8AC3E}">
        <p14:creationId xmlns:p14="http://schemas.microsoft.com/office/powerpoint/2010/main" val="425597761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t>Outline</a:t>
            </a:r>
          </a:p>
        </p:txBody>
      </p:sp>
      <p:sp>
        <p:nvSpPr>
          <p:cNvPr id="3" name="Content Placeholder 2"/>
          <p:cNvSpPr>
            <a:spLocks noGrp="1"/>
          </p:cNvSpPr>
          <p:nvPr>
            <p:ph idx="1"/>
          </p:nvPr>
        </p:nvSpPr>
        <p:spPr/>
        <p:txBody>
          <a:bodyPr/>
          <a:lstStyle/>
          <a:p>
            <a:r>
              <a:rPr lang="en-US" dirty="0"/>
              <a:t> 2.1 Stem-and-Leaf Graphs (</a:t>
            </a:r>
            <a:r>
              <a:rPr lang="en-US" dirty="0" err="1"/>
              <a:t>Stemplots</a:t>
            </a:r>
            <a:r>
              <a:rPr lang="en-US" dirty="0"/>
              <a:t>), Line Graphs, and Bar Graphs </a:t>
            </a:r>
          </a:p>
          <a:p>
            <a:r>
              <a:rPr lang="en-US" dirty="0"/>
              <a:t> 2.2 Histograms, Frequency Polygons, and Time Series Graphs</a:t>
            </a:r>
          </a:p>
          <a:p>
            <a:pPr eaLnBrk="1" hangingPunct="1"/>
            <a:r>
              <a:rPr lang="en-US" dirty="0"/>
              <a:t> 2.3 Measures of Locations</a:t>
            </a:r>
          </a:p>
          <a:p>
            <a:pPr eaLnBrk="1" hangingPunct="1"/>
            <a:r>
              <a:rPr lang="en-US" dirty="0"/>
              <a:t> 2.4 Box Plots</a:t>
            </a:r>
          </a:p>
          <a:p>
            <a:pPr eaLnBrk="1" hangingPunct="1"/>
            <a:r>
              <a:rPr lang="en-US" dirty="0"/>
              <a:t> 2.5 Measures of Center of the Data</a:t>
            </a:r>
          </a:p>
          <a:p>
            <a:pPr eaLnBrk="1" hangingPunct="1"/>
            <a:endParaRPr lang="en-US" dirty="0"/>
          </a:p>
          <a:p>
            <a:pPr eaLnBrk="1" hangingPunct="1"/>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TIME SERIES GRAPH</a:t>
            </a:r>
          </a:p>
        </p:txBody>
      </p:sp>
      <p:pic>
        <p:nvPicPr>
          <p:cNvPr id="2" name="Picture Placeholder 1" descr="The picture is a time series graph with years on the x-axis and anuual consumer price index on the y-axis. A line is formed which increases as the years increas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943" b="-5943"/>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727788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US" dirty="0"/>
              <a:t>Section 2.3 </a:t>
            </a:r>
            <a:br>
              <a:rPr lang="en-US" dirty="0"/>
            </a:br>
            <a:r>
              <a:rPr lang="en-US" dirty="0"/>
              <a:t>measures of the location of the data</a:t>
            </a:r>
            <a:br>
              <a:rPr lang="en-US" dirty="0"/>
            </a:br>
            <a:r>
              <a:rPr lang="en-US" dirty="0"/>
              <a:t> </a:t>
            </a:r>
          </a:p>
        </p:txBody>
      </p:sp>
      <p:sp>
        <p:nvSpPr>
          <p:cNvPr id="3" name="Content Placeholder 2"/>
          <p:cNvSpPr>
            <a:spLocks noGrp="1"/>
          </p:cNvSpPr>
          <p:nvPr>
            <p:ph idx="1"/>
          </p:nvPr>
        </p:nvSpPr>
        <p:spPr/>
        <p:txBody>
          <a:bodyPr/>
          <a:lstStyle/>
          <a:p>
            <a:pPr lvl="1" eaLnBrk="1" hangingPunct="1">
              <a:defRPr/>
            </a:pPr>
            <a:endParaRPr lang="en-US" dirty="0"/>
          </a:p>
          <a:p>
            <a:pPr marL="319088" lvl="1" indent="0" eaLnBrk="1" hangingPunct="1">
              <a:buFont typeface="Wingdings 2" pitchFamily="18" charset="2"/>
              <a:buNone/>
              <a:defRPr/>
            </a:pPr>
            <a:endParaRPr lang="en-US" dirty="0"/>
          </a:p>
          <a:p>
            <a:pPr marL="319088" lvl="1" indent="0" eaLnBrk="1" hangingPunct="1">
              <a:buFont typeface="Wingdings 2" pitchFamily="18" charset="2"/>
              <a:buNone/>
              <a:defRPr/>
            </a:pPr>
            <a:r>
              <a:rPr lang="en-US" dirty="0"/>
              <a:t>  </a:t>
            </a:r>
          </a:p>
        </p:txBody>
      </p:sp>
    </p:spTree>
    <p:extLst>
      <p:ext uri="{BB962C8B-B14F-4D97-AF65-F5344CB8AC3E}">
        <p14:creationId xmlns:p14="http://schemas.microsoft.com/office/powerpoint/2010/main" val="21424382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Quartiles and interquartile range</a:t>
            </a:r>
          </a:p>
        </p:txBody>
      </p:sp>
      <p:sp>
        <p:nvSpPr>
          <p:cNvPr id="3" name="Content Placeholder 2"/>
          <p:cNvSpPr>
            <a:spLocks noGrp="1"/>
          </p:cNvSpPr>
          <p:nvPr>
            <p:ph idx="1"/>
          </p:nvPr>
        </p:nvSpPr>
        <p:spPr>
          <a:xfrm>
            <a:off x="768096" y="1981200"/>
            <a:ext cx="7290055" cy="4328160"/>
          </a:xfrm>
        </p:spPr>
        <p:txBody>
          <a:bodyPr/>
          <a:lstStyle/>
          <a:p>
            <a:r>
              <a:rPr lang="en-US" dirty="0"/>
              <a:t>Quartiles are special percentiles. </a:t>
            </a:r>
          </a:p>
          <a:p>
            <a:r>
              <a:rPr lang="en-US" dirty="0"/>
              <a:t>The first quartile, Q1, is the same as the 25th percentile</a:t>
            </a:r>
          </a:p>
          <a:p>
            <a:r>
              <a:rPr lang="en-US" dirty="0"/>
              <a:t>The third quartile, Q3, is the same as the 75th percentile. </a:t>
            </a:r>
          </a:p>
          <a:p>
            <a:r>
              <a:rPr lang="en-US" dirty="0"/>
              <a:t>The median, M, is called both the second quartile and the 50th percentile</a:t>
            </a:r>
          </a:p>
          <a:p>
            <a:r>
              <a:rPr lang="en-US" dirty="0"/>
              <a:t>To calculate quartiles, the data must be ordered from smallest to largest. </a:t>
            </a:r>
          </a:p>
          <a:p>
            <a:r>
              <a:rPr lang="en-US" dirty="0"/>
              <a:t>Quartiles divide ordered data into quarters. </a:t>
            </a:r>
          </a:p>
          <a:p>
            <a:r>
              <a:rPr lang="en-US" b="1" dirty="0"/>
              <a:t>Interquartile range</a:t>
            </a:r>
            <a:r>
              <a:rPr lang="en-US" dirty="0"/>
              <a:t> is found by subtracting the first quartile from the third quartile.</a:t>
            </a:r>
          </a:p>
          <a:p>
            <a:endParaRPr lang="en-US" dirty="0"/>
          </a:p>
        </p:txBody>
      </p:sp>
    </p:spTree>
    <p:extLst>
      <p:ext uri="{BB962C8B-B14F-4D97-AF65-F5344CB8AC3E}">
        <p14:creationId xmlns:p14="http://schemas.microsoft.com/office/powerpoint/2010/main" val="26894453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Outliers</a:t>
            </a:r>
          </a:p>
        </p:txBody>
      </p:sp>
      <p:sp>
        <p:nvSpPr>
          <p:cNvPr id="3" name="Content Placeholder 2"/>
          <p:cNvSpPr>
            <a:spLocks noGrp="1"/>
          </p:cNvSpPr>
          <p:nvPr>
            <p:ph idx="1"/>
          </p:nvPr>
        </p:nvSpPr>
        <p:spPr>
          <a:xfrm>
            <a:off x="768096" y="1828800"/>
            <a:ext cx="7290055" cy="4480560"/>
          </a:xfrm>
        </p:spPr>
        <p:txBody>
          <a:bodyPr>
            <a:normAutofit fontScale="92500" lnSpcReduction="20000"/>
          </a:bodyPr>
          <a:lstStyle/>
          <a:p>
            <a:r>
              <a:rPr lang="en-US" b="1" dirty="0"/>
              <a:t>Outliers </a:t>
            </a:r>
            <a:r>
              <a:rPr lang="en-US" dirty="0"/>
              <a:t>is a value that is considerably larger or considerably smaller than most of the values in a data set.</a:t>
            </a:r>
          </a:p>
          <a:p>
            <a:r>
              <a:rPr lang="en-US" b="1" dirty="0"/>
              <a:t>Method for finding Outliers:</a:t>
            </a:r>
            <a:endParaRPr lang="en-US" dirty="0"/>
          </a:p>
          <a:p>
            <a:r>
              <a:rPr lang="en-US" b="1" dirty="0"/>
              <a:t> </a:t>
            </a:r>
            <a:endParaRPr lang="en-US" dirty="0"/>
          </a:p>
          <a:p>
            <a:pPr lvl="0"/>
            <a:r>
              <a:rPr lang="en-US" dirty="0"/>
              <a:t>Find the first quartile </a:t>
            </a:r>
            <a:r>
              <a:rPr lang="en-US" i="1" dirty="0"/>
              <a:t>Q</a:t>
            </a:r>
            <a:r>
              <a:rPr lang="en-US" dirty="0"/>
              <a:t>1, and the third quartile </a:t>
            </a:r>
            <a:r>
              <a:rPr lang="en-US" i="1" dirty="0"/>
              <a:t>Q</a:t>
            </a:r>
            <a:r>
              <a:rPr lang="en-US" dirty="0"/>
              <a:t>3.</a:t>
            </a:r>
          </a:p>
          <a:p>
            <a:pPr lvl="0"/>
            <a:r>
              <a:rPr lang="en-US" dirty="0"/>
              <a:t>Compute the interquartile range: IQR = </a:t>
            </a:r>
            <a:r>
              <a:rPr lang="en-US" i="1" dirty="0"/>
              <a:t>Q</a:t>
            </a:r>
            <a:r>
              <a:rPr lang="en-US" dirty="0"/>
              <a:t>3 – </a:t>
            </a:r>
            <a:r>
              <a:rPr lang="en-US" i="1" dirty="0"/>
              <a:t>Q</a:t>
            </a:r>
            <a:r>
              <a:rPr lang="en-US" dirty="0"/>
              <a:t>1.</a:t>
            </a:r>
          </a:p>
          <a:p>
            <a:pPr lvl="0"/>
            <a:r>
              <a:rPr lang="en-US" dirty="0"/>
              <a:t>Compute the outlier boundaries. These boundaries are the cutoff points for determining outliers:</a:t>
            </a:r>
          </a:p>
          <a:p>
            <a:r>
              <a:rPr lang="en-US" dirty="0"/>
              <a:t>Lower Outlier Boundary = </a:t>
            </a:r>
            <a:r>
              <a:rPr lang="en-US" i="1" dirty="0"/>
              <a:t>Q</a:t>
            </a:r>
            <a:r>
              <a:rPr lang="en-US" dirty="0"/>
              <a:t>1 – 1.5(IQR)</a:t>
            </a:r>
          </a:p>
          <a:p>
            <a:r>
              <a:rPr lang="en-US" dirty="0"/>
              <a:t>Upper Outlier Boundary = </a:t>
            </a:r>
            <a:r>
              <a:rPr lang="en-US" i="1" dirty="0"/>
              <a:t>Q</a:t>
            </a:r>
            <a:r>
              <a:rPr lang="en-US" dirty="0"/>
              <a:t>3 + 1.5(IQR)</a:t>
            </a:r>
          </a:p>
          <a:p>
            <a:r>
              <a:rPr lang="en-US" dirty="0"/>
              <a:t> </a:t>
            </a:r>
          </a:p>
          <a:p>
            <a:pPr lvl="0"/>
            <a:r>
              <a:rPr lang="en-US" dirty="0"/>
              <a:t>Any data value that is less than the lower outlier boundary or greater than the upper outlier boundary is considered to be an outlier.</a:t>
            </a:r>
          </a:p>
          <a:p>
            <a:endParaRPr lang="en-US" dirty="0"/>
          </a:p>
        </p:txBody>
      </p:sp>
    </p:spTree>
    <p:extLst>
      <p:ext uri="{BB962C8B-B14F-4D97-AF65-F5344CB8AC3E}">
        <p14:creationId xmlns:p14="http://schemas.microsoft.com/office/powerpoint/2010/main" val="79837012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Percentiles in data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8096" y="1676400"/>
                <a:ext cx="7290055" cy="4632960"/>
              </a:xfrm>
            </p:spPr>
            <p:txBody>
              <a:bodyPr>
                <a:normAutofit fontScale="92500" lnSpcReduction="10000"/>
              </a:bodyPr>
              <a:lstStyle/>
              <a:p>
                <a:pPr lvl="0"/>
                <a:r>
                  <a:rPr lang="en-US" dirty="0"/>
                  <a:t>Arrange the data in order from smallest to largest</a:t>
                </a:r>
              </a:p>
              <a:p>
                <a:pPr lvl="0"/>
                <a:r>
                  <a:rPr lang="en-US" dirty="0"/>
                  <a:t>Use the formula where </a:t>
                </a:r>
                <a:r>
                  <a:rPr lang="en-US" b="1" dirty="0"/>
                  <a:t>p</a:t>
                </a:r>
                <a:r>
                  <a:rPr lang="en-US" dirty="0"/>
                  <a:t> is the percentile and </a:t>
                </a:r>
                <a:r>
                  <a:rPr lang="en-US" b="1" dirty="0"/>
                  <a:t>n</a:t>
                </a:r>
                <a:r>
                  <a:rPr lang="en-US" dirty="0"/>
                  <a:t> is the number of values in the data</a:t>
                </a:r>
              </a:p>
              <a:p>
                <a:r>
                  <a:rPr lang="en-US" dirty="0"/>
                  <a:t> </a:t>
                </a:r>
              </a:p>
              <a:p>
                <a:r>
                  <a:rPr lang="en-US" sz="2600" dirty="0"/>
                  <a:t>L =</a:t>
                </a:r>
                <a14:m>
                  <m:oMath xmlns:m="http://schemas.openxmlformats.org/officeDocument/2006/math">
                    <m:r>
                      <a:rPr lang="en-US" sz="2600" i="1">
                        <a:latin typeface="Cambria Math" panose="02040503050406030204" pitchFamily="18" charset="0"/>
                      </a:rPr>
                      <m:t> </m:t>
                    </m:r>
                    <m:f>
                      <m:fPr>
                        <m:ctrlPr>
                          <a:rPr lang="en-US" sz="2600" i="1">
                            <a:latin typeface="Cambria Math" panose="02040503050406030204" pitchFamily="18" charset="0"/>
                          </a:rPr>
                        </m:ctrlPr>
                      </m:fPr>
                      <m:num>
                        <m:r>
                          <a:rPr lang="en-US" sz="2600" i="1">
                            <a:latin typeface="Cambria Math" panose="02040503050406030204" pitchFamily="18" charset="0"/>
                          </a:rPr>
                          <m:t>𝑃</m:t>
                        </m:r>
                      </m:num>
                      <m:den>
                        <m:r>
                          <a:rPr lang="en-US" sz="2600" i="1">
                            <a:latin typeface="Cambria Math" panose="02040503050406030204" pitchFamily="18" charset="0"/>
                          </a:rPr>
                          <m:t>100</m:t>
                        </m:r>
                      </m:den>
                    </m:f>
                  </m:oMath>
                </a14:m>
                <a:r>
                  <a:rPr lang="en-US" sz="2600" dirty="0"/>
                  <a:t> (n + 1)</a:t>
                </a:r>
              </a:p>
              <a:p>
                <a:r>
                  <a:rPr lang="en-US" dirty="0"/>
                  <a:t> </a:t>
                </a:r>
              </a:p>
              <a:p>
                <a:pPr lvl="0"/>
                <a:r>
                  <a:rPr lang="en-US" dirty="0"/>
                  <a:t>L means the location of the data value for that percentile</a:t>
                </a:r>
              </a:p>
              <a:p>
                <a:pPr lvl="0"/>
                <a:r>
                  <a:rPr lang="en-US" dirty="0"/>
                  <a:t>If L is a whole number, go to the location and get the actual value and the actual value to the right of it. Then find the average of the two actual values (not L). That is the value for that percentile.</a:t>
                </a:r>
              </a:p>
              <a:p>
                <a:pPr lvl="0"/>
                <a:r>
                  <a:rPr lang="en-US" dirty="0"/>
                  <a:t>If </a:t>
                </a:r>
                <a:r>
                  <a:rPr lang="en-US" i="1" dirty="0"/>
                  <a:t>L </a:t>
                </a:r>
                <a:r>
                  <a:rPr lang="en-US" dirty="0"/>
                  <a:t>is not a whole number, round it up to the next highest whole number. The </a:t>
                </a:r>
                <a:r>
                  <a:rPr lang="en-US" i="1" dirty="0" err="1"/>
                  <a:t>p</a:t>
                </a:r>
                <a:r>
                  <a:rPr lang="en-US" dirty="0" err="1"/>
                  <a:t>th</a:t>
                </a:r>
                <a:r>
                  <a:rPr lang="en-US" dirty="0"/>
                  <a:t> percentile is the number in the position corresponding to the rounded-up value.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8096" y="1676400"/>
                <a:ext cx="7290055" cy="4632960"/>
              </a:xfrm>
              <a:blipFill rotWithShape="0">
                <a:blip r:embed="rId2"/>
                <a:stretch>
                  <a:fillRect l="-669" t="-1842" r="-2007" b="-263"/>
                </a:stretch>
              </a:blipFill>
            </p:spPr>
            <p:txBody>
              <a:bodyPr/>
              <a:lstStyle/>
              <a:p>
                <a:r>
                  <a:rPr lang="en-US">
                    <a:noFill/>
                  </a:rPr>
                  <a:t> </a:t>
                </a:r>
              </a:p>
            </p:txBody>
          </p:sp>
        </mc:Fallback>
      </mc:AlternateContent>
    </p:spTree>
    <p:extLst>
      <p:ext uri="{BB962C8B-B14F-4D97-AF65-F5344CB8AC3E}">
        <p14:creationId xmlns:p14="http://schemas.microsoft.com/office/powerpoint/2010/main" val="118131097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percentile in Data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Find the 28</a:t>
                </a:r>
                <a:r>
                  <a:rPr lang="en-US" baseline="30000" dirty="0"/>
                  <a:t>th</a:t>
                </a:r>
                <a:r>
                  <a:rPr lang="en-US" dirty="0"/>
                  <a:t> percentile of the data set</a:t>
                </a:r>
              </a:p>
              <a:p>
                <a:r>
                  <a:rPr lang="en-US" dirty="0"/>
                  <a:t>2,3,4,5,6,7,7,8,9,10,11</a:t>
                </a:r>
              </a:p>
              <a:p>
                <a:endParaRPr lang="en-US" dirty="0"/>
              </a:p>
              <a:p>
                <a:r>
                  <a:rPr lang="en-US" dirty="0"/>
                  <a:t>L =</a:t>
                </a:r>
                <a14:m>
                  <m:oMath xmlns:m="http://schemas.openxmlformats.org/officeDocument/2006/math">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𝑃</m:t>
                        </m:r>
                      </m:num>
                      <m:den>
                        <m:r>
                          <a:rPr lang="en-US" i="1">
                            <a:latin typeface="Cambria Math" panose="02040503050406030204" pitchFamily="18" charset="0"/>
                          </a:rPr>
                          <m:t>100</m:t>
                        </m:r>
                      </m:den>
                    </m:f>
                  </m:oMath>
                </a14:m>
                <a:r>
                  <a:rPr lang="en-US" dirty="0"/>
                  <a:t> (n + 1) =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28</m:t>
                        </m:r>
                      </m:num>
                      <m:den>
                        <m:r>
                          <a:rPr lang="en-US" i="1">
                            <a:latin typeface="Cambria Math" panose="02040503050406030204" pitchFamily="18" charset="0"/>
                          </a:rPr>
                          <m:t>100</m:t>
                        </m:r>
                      </m:den>
                    </m:f>
                  </m:oMath>
                </a14:m>
                <a:r>
                  <a:rPr lang="en-US" dirty="0"/>
                  <a:t> (11 + 1) = 3.36 round up to 4 so 5 is the 28</a:t>
                </a:r>
                <a:r>
                  <a:rPr lang="en-US" baseline="30000" dirty="0"/>
                  <a:t>th</a:t>
                </a:r>
                <a:r>
                  <a:rPr lang="en-US" dirty="0"/>
                  <a:t> </a:t>
                </a:r>
              </a:p>
              <a:p>
                <a:pPr lvl="0"/>
                <a:r>
                  <a:rPr lang="en-US" dirty="0"/>
                  <a:t>L means the location of the data value for that percentile</a:t>
                </a:r>
              </a:p>
              <a:p>
                <a:pPr lvl="0"/>
                <a:r>
                  <a:rPr lang="en-US" dirty="0"/>
                  <a:t>If L is a whole number, go to the location and get the actual value and the actual value to the right of it. Then find the average of the two actual values (not L). That is the value for that percentile.</a:t>
                </a:r>
              </a:p>
              <a:p>
                <a:pPr lvl="0"/>
                <a:r>
                  <a:rPr lang="en-US" dirty="0"/>
                  <a:t>If </a:t>
                </a:r>
                <a:r>
                  <a:rPr lang="en-US" i="1" dirty="0"/>
                  <a:t>L </a:t>
                </a:r>
                <a:r>
                  <a:rPr lang="en-US" dirty="0"/>
                  <a:t>is not a whole number, round it up to the next highest whole number. The </a:t>
                </a:r>
                <a:r>
                  <a:rPr lang="en-US" i="1" dirty="0" err="1"/>
                  <a:t>p</a:t>
                </a:r>
                <a:r>
                  <a:rPr lang="en-US" dirty="0" err="1"/>
                  <a:t>th</a:t>
                </a:r>
                <a:r>
                  <a:rPr lang="en-US" dirty="0"/>
                  <a:t> percentile is the number in the position corresponding to the rounded-up value.</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251" t="-2121" r="-1839" b="-909"/>
                </a:stretch>
              </a:blipFill>
            </p:spPr>
            <p:txBody>
              <a:bodyPr/>
              <a:lstStyle/>
              <a:p>
                <a:r>
                  <a:rPr lang="en-US">
                    <a:noFill/>
                  </a:rPr>
                  <a:t> </a:t>
                </a:r>
              </a:p>
            </p:txBody>
          </p:sp>
        </mc:Fallback>
      </mc:AlternateContent>
    </p:spTree>
    <p:extLst>
      <p:ext uri="{BB962C8B-B14F-4D97-AF65-F5344CB8AC3E}">
        <p14:creationId xmlns:p14="http://schemas.microsoft.com/office/powerpoint/2010/main" val="296253696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Procedure for Computing the Percentile Corresponding to a Given Data Value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lvl="0"/>
                <a:r>
                  <a:rPr lang="en-US" dirty="0"/>
                  <a:t>Arrange the data in order from smallest to largest</a:t>
                </a:r>
              </a:p>
              <a:p>
                <a:pPr lvl="0"/>
                <a:r>
                  <a:rPr lang="en-US" dirty="0"/>
                  <a:t>x = the number of data values counting from the bottom of the data list up to but not including the data value for which you want to find the percentile </a:t>
                </a:r>
              </a:p>
              <a:p>
                <a:pPr lvl="0"/>
                <a:r>
                  <a:rPr lang="en-US" dirty="0"/>
                  <a:t>y= the number of data values equal to the data value for which you want to find the percentile. </a:t>
                </a:r>
              </a:p>
              <a:p>
                <a:pPr lvl="0"/>
                <a:r>
                  <a:rPr lang="en-US" dirty="0"/>
                  <a:t>n= the total number of data. </a:t>
                </a:r>
              </a:p>
              <a:p>
                <a:r>
                  <a:rPr lang="en-US" dirty="0"/>
                  <a:t>Percentile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+0.5</m:t>
                        </m:r>
                        <m:r>
                          <a:rPr lang="en-US" sz="2400" b="0" i="1" smtClean="0">
                            <a:latin typeface="Cambria Math" panose="02040503050406030204" pitchFamily="18" charset="0"/>
                          </a:rPr>
                          <m:t>𝑦</m:t>
                        </m:r>
                        <m:r>
                          <a:rPr lang="en-US" sz="2400" i="1">
                            <a:latin typeface="Cambria Math" panose="02040503050406030204" pitchFamily="18" charset="0"/>
                          </a:rPr>
                          <m:t>)</m:t>
                        </m:r>
                      </m:num>
                      <m:den>
                        <m:r>
                          <a:rPr lang="en-US" sz="2400" i="1">
                            <a:latin typeface="Cambria Math" panose="02040503050406030204" pitchFamily="18" charset="0"/>
                          </a:rPr>
                          <m:t>(</m:t>
                        </m:r>
                        <m:r>
                          <a:rPr lang="en-US" sz="2400" b="0" i="1" smtClean="0">
                            <a:latin typeface="Cambria Math" panose="02040503050406030204" pitchFamily="18" charset="0"/>
                          </a:rPr>
                          <m:t>𝑛</m:t>
                        </m:r>
                        <m:r>
                          <a:rPr lang="en-US" sz="2400" i="1">
                            <a:latin typeface="Cambria Math" panose="02040503050406030204" pitchFamily="18" charset="0"/>
                          </a:rPr>
                          <m:t>)</m:t>
                        </m:r>
                      </m:den>
                    </m:f>
                  </m:oMath>
                </a14:m>
                <a:r>
                  <a:rPr lang="en-US" sz="2400" dirty="0"/>
                  <a:t> (100)</a:t>
                </a:r>
              </a:p>
              <a:p>
                <a:r>
                  <a:rPr lang="en-US" dirty="0"/>
                  <a:t> </a:t>
                </a:r>
              </a:p>
              <a:p>
                <a:pPr lvl="0"/>
                <a:r>
                  <a:rPr lang="en-US" dirty="0"/>
                  <a:t>Round the result to the nearest whole number</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251" t="-2121"/>
                </a:stretch>
              </a:blipFill>
            </p:spPr>
            <p:txBody>
              <a:bodyPr/>
              <a:lstStyle/>
              <a:p>
                <a:r>
                  <a:rPr lang="en-US">
                    <a:noFill/>
                  </a:rPr>
                  <a:t> </a:t>
                </a:r>
              </a:p>
            </p:txBody>
          </p:sp>
        </mc:Fallback>
      </mc:AlternateContent>
    </p:spTree>
    <p:extLst>
      <p:ext uri="{BB962C8B-B14F-4D97-AF65-F5344CB8AC3E}">
        <p14:creationId xmlns:p14="http://schemas.microsoft.com/office/powerpoint/2010/main" val="272024309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of Computing the Percentile Corresponding to a Given Data Value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Find what percentile 9 is in the data set</a:t>
                </a:r>
              </a:p>
              <a:p>
                <a:r>
                  <a:rPr lang="en-US" dirty="0"/>
                  <a:t>2,3,4,5,6,7,7,8,9,10,11</a:t>
                </a:r>
              </a:p>
              <a:p>
                <a:r>
                  <a:rPr lang="en-US" sz="2800" dirty="0"/>
                  <a:t>Percentile =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m:t>
                        </m:r>
                        <m:r>
                          <a:rPr lang="en-US" sz="2800" i="1">
                            <a:latin typeface="Cambria Math" panose="02040503050406030204" pitchFamily="18" charset="0"/>
                          </a:rPr>
                          <m:t>𝑥</m:t>
                        </m:r>
                        <m:r>
                          <a:rPr lang="en-US" sz="2800" i="1">
                            <a:latin typeface="Cambria Math" panose="02040503050406030204" pitchFamily="18" charset="0"/>
                          </a:rPr>
                          <m:t>+0.5</m:t>
                        </m:r>
                        <m:r>
                          <a:rPr lang="en-US" sz="2800" i="1">
                            <a:latin typeface="Cambria Math" panose="02040503050406030204" pitchFamily="18" charset="0"/>
                          </a:rPr>
                          <m:t>𝑦</m:t>
                        </m:r>
                        <m:r>
                          <a:rPr lang="en-US" sz="2800" i="1">
                            <a:latin typeface="Cambria Math" panose="02040503050406030204" pitchFamily="18" charset="0"/>
                          </a:rPr>
                          <m:t>)</m:t>
                        </m:r>
                      </m:num>
                      <m:den>
                        <m:r>
                          <a:rPr lang="en-US" sz="2800" i="1">
                            <a:latin typeface="Cambria Math" panose="02040503050406030204" pitchFamily="18" charset="0"/>
                          </a:rPr>
                          <m:t>(</m:t>
                        </m:r>
                        <m:r>
                          <a:rPr lang="en-US" sz="2800" i="1">
                            <a:latin typeface="Cambria Math" panose="02040503050406030204" pitchFamily="18" charset="0"/>
                          </a:rPr>
                          <m:t>𝑛</m:t>
                        </m:r>
                        <m:r>
                          <a:rPr lang="en-US" sz="2800" i="1">
                            <a:latin typeface="Cambria Math" panose="02040503050406030204" pitchFamily="18" charset="0"/>
                          </a:rPr>
                          <m:t>)</m:t>
                        </m:r>
                      </m:den>
                    </m:f>
                  </m:oMath>
                </a14:m>
                <a:r>
                  <a:rPr lang="en-US" sz="2800" dirty="0"/>
                  <a:t> (100) =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m:t>
                        </m:r>
                        <m:r>
                          <a:rPr lang="en-US" sz="2800" b="0" i="1" smtClean="0">
                            <a:latin typeface="Cambria Math" panose="02040503050406030204" pitchFamily="18" charset="0"/>
                          </a:rPr>
                          <m:t>8</m:t>
                        </m:r>
                        <m:r>
                          <a:rPr lang="en-US" sz="2800" i="1">
                            <a:latin typeface="Cambria Math" panose="02040503050406030204" pitchFamily="18" charset="0"/>
                          </a:rPr>
                          <m:t>+0.5</m:t>
                        </m:r>
                        <m:r>
                          <a:rPr lang="en-US" sz="2800" b="0" i="1" smtClean="0">
                            <a:latin typeface="Cambria Math" panose="02040503050406030204" pitchFamily="18" charset="0"/>
                          </a:rPr>
                          <m:t>(1)</m:t>
                        </m:r>
                        <m:r>
                          <a:rPr lang="en-US" sz="2800" i="1">
                            <a:latin typeface="Cambria Math" panose="02040503050406030204" pitchFamily="18" charset="0"/>
                          </a:rPr>
                          <m:t>)</m:t>
                        </m:r>
                      </m:num>
                      <m:den>
                        <m:r>
                          <a:rPr lang="en-US" sz="2800" i="1">
                            <a:latin typeface="Cambria Math" panose="02040503050406030204" pitchFamily="18" charset="0"/>
                          </a:rPr>
                          <m:t>(</m:t>
                        </m:r>
                        <m:r>
                          <a:rPr lang="en-US" sz="2800" b="0" i="1" smtClean="0">
                            <a:latin typeface="Cambria Math" panose="02040503050406030204" pitchFamily="18" charset="0"/>
                          </a:rPr>
                          <m:t>11</m:t>
                        </m:r>
                        <m:r>
                          <a:rPr lang="en-US" sz="2800" i="1">
                            <a:latin typeface="Cambria Math" panose="02040503050406030204" pitchFamily="18" charset="0"/>
                          </a:rPr>
                          <m:t>)</m:t>
                        </m:r>
                      </m:den>
                    </m:f>
                  </m:oMath>
                </a14:m>
                <a:r>
                  <a:rPr lang="en-US" sz="2800" dirty="0"/>
                  <a:t> (100)</a:t>
                </a:r>
              </a:p>
              <a:p>
                <a:r>
                  <a:rPr lang="en-US" sz="2800" dirty="0"/>
                  <a:t>The answer is 77.27 and round to 77</a:t>
                </a:r>
              </a:p>
              <a:p>
                <a:r>
                  <a:rPr lang="en-US" sz="2800" dirty="0"/>
                  <a:t>9 is at the 77</a:t>
                </a:r>
                <a:r>
                  <a:rPr lang="en-US" sz="2800" baseline="30000" dirty="0"/>
                  <a:t>th</a:t>
                </a:r>
                <a:r>
                  <a:rPr lang="en-US" sz="2800" dirty="0"/>
                  <a:t> percentile</a:t>
                </a:r>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03" t="-1515"/>
                </a:stretch>
              </a:blipFill>
            </p:spPr>
            <p:txBody>
              <a:bodyPr/>
              <a:lstStyle/>
              <a:p>
                <a:r>
                  <a:rPr lang="en-US">
                    <a:noFill/>
                  </a:rPr>
                  <a:t> </a:t>
                </a:r>
              </a:p>
            </p:txBody>
          </p:sp>
        </mc:Fallback>
      </mc:AlternateContent>
    </p:spTree>
    <p:extLst>
      <p:ext uri="{BB962C8B-B14F-4D97-AF65-F5344CB8AC3E}">
        <p14:creationId xmlns:p14="http://schemas.microsoft.com/office/powerpoint/2010/main" val="411358920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 box plots</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03378711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Box Plots or</a:t>
            </a:r>
            <a:br>
              <a:rPr lang="en-US" dirty="0"/>
            </a:br>
            <a:r>
              <a:rPr lang="en-US" dirty="0"/>
              <a:t>(box-and-whisker plots)</a:t>
            </a:r>
          </a:p>
        </p:txBody>
      </p:sp>
      <p:sp>
        <p:nvSpPr>
          <p:cNvPr id="3" name="Content Placeholder 2"/>
          <p:cNvSpPr>
            <a:spLocks noGrp="1"/>
          </p:cNvSpPr>
          <p:nvPr>
            <p:ph idx="1"/>
          </p:nvPr>
        </p:nvSpPr>
        <p:spPr/>
        <p:txBody>
          <a:bodyPr>
            <a:normAutofit fontScale="92500" lnSpcReduction="10000"/>
          </a:bodyPr>
          <a:lstStyle/>
          <a:p>
            <a:r>
              <a:rPr lang="en-US" sz="2400" dirty="0"/>
              <a:t>A box plot is constructed from five values: </a:t>
            </a:r>
          </a:p>
          <a:p>
            <a:pPr lvl="0"/>
            <a:r>
              <a:rPr lang="en-US" sz="2400" b="1" dirty="0"/>
              <a:t>Minimum</a:t>
            </a:r>
            <a:endParaRPr lang="en-US" sz="2400" dirty="0"/>
          </a:p>
          <a:p>
            <a:pPr lvl="0"/>
            <a:r>
              <a:rPr lang="en-US" sz="2400" b="1" dirty="0"/>
              <a:t>First Quartile</a:t>
            </a:r>
            <a:endParaRPr lang="en-US" sz="2400" dirty="0"/>
          </a:p>
          <a:p>
            <a:pPr lvl="0"/>
            <a:r>
              <a:rPr lang="en-US" sz="2400" b="1" dirty="0"/>
              <a:t>Median</a:t>
            </a:r>
            <a:endParaRPr lang="en-US" sz="2400" dirty="0"/>
          </a:p>
          <a:p>
            <a:pPr lvl="0"/>
            <a:r>
              <a:rPr lang="en-US" sz="2400" b="1" dirty="0"/>
              <a:t>Third Quartile</a:t>
            </a:r>
            <a:endParaRPr lang="en-US" sz="2400" dirty="0"/>
          </a:p>
          <a:p>
            <a:pPr lvl="0"/>
            <a:r>
              <a:rPr lang="en-US" sz="2400" b="1" dirty="0"/>
              <a:t>Maximum</a:t>
            </a:r>
            <a:endParaRPr lang="en-US" sz="2400" dirty="0"/>
          </a:p>
          <a:p>
            <a:r>
              <a:rPr lang="en-US" sz="2400" dirty="0"/>
              <a:t>We use these values to compare how close other data values are to them. You may encounter box-and-whisker plots that have dots marking outlier values. In those cases, the whiskers are not extending to the minimum and maximum values.</a:t>
            </a:r>
          </a:p>
        </p:txBody>
      </p:sp>
    </p:spTree>
    <p:extLst>
      <p:ext uri="{BB962C8B-B14F-4D97-AF65-F5344CB8AC3E}">
        <p14:creationId xmlns:p14="http://schemas.microsoft.com/office/powerpoint/2010/main" val="196684445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68096" y="585216"/>
            <a:ext cx="7290054" cy="633984"/>
          </a:xfrm>
        </p:spPr>
        <p:txBody>
          <a:bodyPr/>
          <a:lstStyle/>
          <a:p>
            <a:pPr eaLnBrk="1" hangingPunct="1"/>
            <a:r>
              <a:rPr lang="en-US" dirty="0"/>
              <a:t>Important Characteristics of Data</a:t>
            </a:r>
          </a:p>
        </p:txBody>
      </p:sp>
      <p:sp>
        <p:nvSpPr>
          <p:cNvPr id="14339" name="Content Placeholder 2"/>
          <p:cNvSpPr>
            <a:spLocks noGrp="1"/>
          </p:cNvSpPr>
          <p:nvPr>
            <p:ph idx="1"/>
          </p:nvPr>
        </p:nvSpPr>
        <p:spPr>
          <a:xfrm>
            <a:off x="457200" y="1752600"/>
            <a:ext cx="8229600" cy="4724400"/>
          </a:xfrm>
        </p:spPr>
        <p:txBody>
          <a:bodyPr>
            <a:normAutofit/>
          </a:bodyPr>
          <a:lstStyle/>
          <a:p>
            <a:pPr marL="274320" indent="-274320" eaLnBrk="1" fontAlgn="auto" hangingPunct="1">
              <a:spcBef>
                <a:spcPts val="580"/>
              </a:spcBef>
              <a:spcAft>
                <a:spcPts val="0"/>
              </a:spcAft>
              <a:buFont typeface="Wingdings 2"/>
              <a:buChar char=""/>
              <a:defRPr/>
            </a:pPr>
            <a:r>
              <a:rPr lang="en-US" sz="2400" dirty="0"/>
              <a:t>Center:  a representative or average value that indicates where the middle of the data set is located </a:t>
            </a:r>
          </a:p>
          <a:p>
            <a:pPr marL="274320" indent="-274320" eaLnBrk="1" fontAlgn="auto" hangingPunct="1">
              <a:spcBef>
                <a:spcPts val="580"/>
              </a:spcBef>
              <a:spcAft>
                <a:spcPts val="0"/>
              </a:spcAft>
              <a:buFont typeface="Wingdings 2"/>
              <a:buChar char=""/>
              <a:defRPr/>
            </a:pPr>
            <a:r>
              <a:rPr lang="en-US" sz="2400" dirty="0"/>
              <a:t>Variation:  a measure of the amount that the values vary among themselves</a:t>
            </a:r>
          </a:p>
          <a:p>
            <a:pPr marL="274320" indent="-274320" eaLnBrk="1" fontAlgn="auto" hangingPunct="1">
              <a:spcBef>
                <a:spcPts val="580"/>
              </a:spcBef>
              <a:spcAft>
                <a:spcPts val="0"/>
              </a:spcAft>
              <a:buFont typeface="Wingdings 2"/>
              <a:buChar char=""/>
              <a:defRPr/>
            </a:pPr>
            <a:r>
              <a:rPr lang="en-US" sz="2400" dirty="0"/>
              <a:t>Distribution:  the nature or shape of the distribution of data (such as bell-shaped, uniform, or skewed)</a:t>
            </a:r>
          </a:p>
          <a:p>
            <a:pPr marL="274320" indent="-274320" eaLnBrk="1" fontAlgn="auto" hangingPunct="1">
              <a:spcBef>
                <a:spcPts val="580"/>
              </a:spcBef>
              <a:spcAft>
                <a:spcPts val="0"/>
              </a:spcAft>
              <a:buFont typeface="Wingdings 2"/>
              <a:buChar char=""/>
              <a:defRPr/>
            </a:pPr>
            <a:r>
              <a:rPr lang="en-US" sz="2400" dirty="0"/>
              <a:t>Outliers:  Sample values that lie very far away from the majority of other sample values</a:t>
            </a:r>
          </a:p>
          <a:p>
            <a:pPr marL="274320" indent="-274320" eaLnBrk="1" fontAlgn="auto" hangingPunct="1">
              <a:spcBef>
                <a:spcPts val="580"/>
              </a:spcBef>
              <a:spcAft>
                <a:spcPts val="0"/>
              </a:spcAft>
              <a:buFont typeface="Wingdings 2"/>
              <a:buChar char=""/>
              <a:defRPr/>
            </a:pPr>
            <a:r>
              <a:rPr lang="en-US" sz="2400" dirty="0"/>
              <a:t>Time:  Changing characteristics of data over time</a:t>
            </a:r>
          </a:p>
          <a:p>
            <a:pPr marL="274320" indent="-274320" algn="ctr" eaLnBrk="1" fontAlgn="auto" hangingPunct="1">
              <a:spcBef>
                <a:spcPts val="580"/>
              </a:spcBef>
              <a:spcAft>
                <a:spcPts val="0"/>
              </a:spcAft>
              <a:buFont typeface="Wingdings 2"/>
              <a:buNone/>
              <a:defRPr/>
            </a:pPr>
            <a:r>
              <a:rPr lang="en-US" sz="2400" b="1" dirty="0">
                <a:solidFill>
                  <a:srgbClr val="FF0000"/>
                </a:solidFill>
              </a:rPr>
              <a:t>C</a:t>
            </a:r>
            <a:r>
              <a:rPr lang="en-US" sz="2400" b="1" dirty="0">
                <a:solidFill>
                  <a:schemeClr val="tx2">
                    <a:lumMod val="75000"/>
                  </a:schemeClr>
                </a:solidFill>
              </a:rPr>
              <a:t>omputer </a:t>
            </a:r>
            <a:r>
              <a:rPr lang="en-US" sz="2400" b="1" dirty="0">
                <a:solidFill>
                  <a:srgbClr val="FF0000"/>
                </a:solidFill>
              </a:rPr>
              <a:t>V</a:t>
            </a:r>
            <a:r>
              <a:rPr lang="en-US" sz="2400" b="1" dirty="0">
                <a:solidFill>
                  <a:schemeClr val="tx2">
                    <a:lumMod val="75000"/>
                  </a:schemeClr>
                </a:solidFill>
              </a:rPr>
              <a:t>iruses </a:t>
            </a:r>
            <a:r>
              <a:rPr lang="en-US" sz="2400" b="1" dirty="0">
                <a:solidFill>
                  <a:srgbClr val="FF0000"/>
                </a:solidFill>
              </a:rPr>
              <a:t>D</a:t>
            </a:r>
            <a:r>
              <a:rPr lang="en-US" sz="2400" b="1" dirty="0">
                <a:solidFill>
                  <a:schemeClr val="tx2">
                    <a:lumMod val="75000"/>
                  </a:schemeClr>
                </a:solidFill>
              </a:rPr>
              <a:t>estroy </a:t>
            </a:r>
            <a:r>
              <a:rPr lang="en-US" sz="2400" b="1" dirty="0">
                <a:solidFill>
                  <a:srgbClr val="FF0000"/>
                </a:solidFill>
              </a:rPr>
              <a:t>O</a:t>
            </a:r>
            <a:r>
              <a:rPr lang="en-US" sz="2400" b="1" dirty="0">
                <a:solidFill>
                  <a:schemeClr val="tx2">
                    <a:lumMod val="75000"/>
                  </a:schemeClr>
                </a:solidFill>
              </a:rPr>
              <a:t>r </a:t>
            </a:r>
            <a:r>
              <a:rPr lang="en-US" sz="2400" b="1" dirty="0">
                <a:solidFill>
                  <a:srgbClr val="FF0000"/>
                </a:solidFill>
              </a:rPr>
              <a:t>T</a:t>
            </a:r>
            <a:r>
              <a:rPr lang="en-US" sz="2400" b="1" dirty="0">
                <a:solidFill>
                  <a:schemeClr val="tx2">
                    <a:lumMod val="75000"/>
                  </a:schemeClr>
                </a:solidFill>
              </a:rPr>
              <a:t>erminate</a:t>
            </a:r>
          </a:p>
        </p:txBody>
      </p:sp>
    </p:spTree>
    <p:extLst>
      <p:ext uri="{BB962C8B-B14F-4D97-AF65-F5344CB8AC3E}">
        <p14:creationId xmlns:p14="http://schemas.microsoft.com/office/powerpoint/2010/main" val="3919078108"/>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Box plots</a:t>
            </a:r>
          </a:p>
        </p:txBody>
      </p:sp>
      <p:sp>
        <p:nvSpPr>
          <p:cNvPr id="3" name="Content Placeholder 2"/>
          <p:cNvSpPr>
            <a:spLocks noGrp="1"/>
          </p:cNvSpPr>
          <p:nvPr>
            <p:ph idx="1"/>
          </p:nvPr>
        </p:nvSpPr>
        <p:spPr>
          <a:xfrm>
            <a:off x="768096" y="1828800"/>
            <a:ext cx="7290055" cy="4480560"/>
          </a:xfrm>
        </p:spPr>
        <p:txBody>
          <a:bodyPr/>
          <a:lstStyle/>
          <a:p>
            <a:r>
              <a:rPr lang="en-US" sz="2400" dirty="0"/>
              <a:t>To construct a box plot, use a horizontal or vertical number line and a rectangular box. </a:t>
            </a:r>
          </a:p>
          <a:p>
            <a:pPr>
              <a:buFont typeface="Arial" panose="020B0604020202020204" pitchFamily="34" charset="0"/>
              <a:buChar char="•"/>
            </a:pPr>
            <a:r>
              <a:rPr lang="en-US" sz="2400" dirty="0"/>
              <a:t>The smallest and largest data values label the endpoints of the axis.</a:t>
            </a:r>
          </a:p>
          <a:p>
            <a:pPr>
              <a:buFont typeface="Arial" panose="020B0604020202020204" pitchFamily="34" charset="0"/>
              <a:buChar char="•"/>
            </a:pPr>
            <a:r>
              <a:rPr lang="en-US" sz="2400" dirty="0"/>
              <a:t> The first quartile marks one end of the box and the third quartile marks the other end of the box. Approximately the middle 50 percent of the data fall inside the box. </a:t>
            </a:r>
          </a:p>
          <a:p>
            <a:pPr>
              <a:buFont typeface="Arial" panose="020B0604020202020204" pitchFamily="34" charset="0"/>
              <a:buChar char="•"/>
            </a:pPr>
            <a:r>
              <a:rPr lang="en-US" sz="2400" dirty="0"/>
              <a:t>The "whiskers" extend from the ends of the box to the smallest and largest data values. </a:t>
            </a:r>
          </a:p>
          <a:p>
            <a:pPr>
              <a:buFont typeface="Arial" panose="020B0604020202020204" pitchFamily="34" charset="0"/>
              <a:buChar char="•"/>
            </a:pPr>
            <a:r>
              <a:rPr lang="en-US" sz="2400" dirty="0"/>
              <a:t>The median or second quartile can be between the first and third quartiles, or it can be one, or the other, or both. </a:t>
            </a:r>
          </a:p>
          <a:p>
            <a:endParaRPr lang="en-US" dirty="0"/>
          </a:p>
        </p:txBody>
      </p:sp>
    </p:spTree>
    <p:extLst>
      <p:ext uri="{BB962C8B-B14F-4D97-AF65-F5344CB8AC3E}">
        <p14:creationId xmlns:p14="http://schemas.microsoft.com/office/powerpoint/2010/main" val="163088212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Box plot</a:t>
            </a:r>
          </a:p>
        </p:txBody>
      </p:sp>
      <p:sp>
        <p:nvSpPr>
          <p:cNvPr id="3" name="Content Placeholder 2"/>
          <p:cNvSpPr>
            <a:spLocks noGrp="1"/>
          </p:cNvSpPr>
          <p:nvPr>
            <p:ph idx="1"/>
          </p:nvPr>
        </p:nvSpPr>
        <p:spPr>
          <a:xfrm>
            <a:off x="768096" y="1752600"/>
            <a:ext cx="7290055" cy="4556760"/>
          </a:xfrm>
        </p:spPr>
        <p:txBody>
          <a:bodyPr/>
          <a:lstStyle/>
          <a:p>
            <a:r>
              <a:rPr lang="en-US" dirty="0"/>
              <a:t>Consider, again, this dataset. </a:t>
            </a:r>
          </a:p>
          <a:p>
            <a:r>
              <a:rPr lang="en-US" sz="2400" dirty="0"/>
              <a:t>1; 1; 2; 2; 4; 6; 6.8; 7.2; 8; 8.3; 9; 10; 10; 11.5 </a:t>
            </a:r>
          </a:p>
          <a:p>
            <a:r>
              <a:rPr lang="en-US" dirty="0"/>
              <a:t>The first quartile is two, the median is seven, and the third quartile is nine. The smallest value is one, and the largest value is 11.5. The following image shows the constructed box plot.</a:t>
            </a:r>
          </a:p>
          <a:p>
            <a:endParaRPr lang="en-US" dirty="0"/>
          </a:p>
        </p:txBody>
      </p:sp>
      <p:pic>
        <p:nvPicPr>
          <p:cNvPr id="4" name="Picture Placeholder 1" descr="fig-ch02_05_01.jpg"/>
          <p:cNvPicPr>
            <a:picLocks noChangeAspect="1"/>
          </p:cNvPicPr>
          <p:nvPr/>
        </p:nvPicPr>
        <p:blipFill>
          <a:blip r:embed="rId2">
            <a:extLst>
              <a:ext uri="{28A0092B-C50C-407E-A947-70E740481C1C}">
                <a14:useLocalDpi xmlns:a14="http://schemas.microsoft.com/office/drawing/2010/main" val="0"/>
              </a:ext>
            </a:extLst>
          </a:blip>
          <a:srcRect t="-77603" b="-77603"/>
          <a:stretch>
            <a:fillRect/>
          </a:stretch>
        </p:blipFill>
        <p:spPr>
          <a:xfrm>
            <a:off x="533400" y="3357929"/>
            <a:ext cx="8062913" cy="3500071"/>
          </a:xfrm>
          <a:prstGeom prst="rect">
            <a:avLst/>
          </a:prstGeom>
        </p:spPr>
      </p:pic>
    </p:spTree>
    <p:extLst>
      <p:ext uri="{BB962C8B-B14F-4D97-AF65-F5344CB8AC3E}">
        <p14:creationId xmlns:p14="http://schemas.microsoft.com/office/powerpoint/2010/main" val="291762449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557784"/>
          </a:xfrm>
        </p:spPr>
        <p:txBody>
          <a:bodyPr>
            <a:normAutofit fontScale="90000"/>
          </a:bodyPr>
          <a:lstStyle/>
          <a:p>
            <a:r>
              <a:rPr lang="en-US" dirty="0" err="1"/>
              <a:t>EXAmple</a:t>
            </a:r>
            <a:endParaRPr lang="en-US" dirty="0"/>
          </a:p>
        </p:txBody>
      </p:sp>
      <p:sp>
        <p:nvSpPr>
          <p:cNvPr id="3" name="Content Placeholder 2"/>
          <p:cNvSpPr>
            <a:spLocks noGrp="1"/>
          </p:cNvSpPr>
          <p:nvPr>
            <p:ph idx="1"/>
          </p:nvPr>
        </p:nvSpPr>
        <p:spPr>
          <a:xfrm>
            <a:off x="768096" y="1295400"/>
            <a:ext cx="7290055" cy="5013960"/>
          </a:xfrm>
        </p:spPr>
        <p:txBody>
          <a:bodyPr>
            <a:normAutofit/>
          </a:bodyPr>
          <a:lstStyle/>
          <a:p>
            <a:r>
              <a:rPr lang="en-US" sz="2400" dirty="0"/>
              <a:t>Test scores for a college statistics class held during the day are:</a:t>
            </a:r>
          </a:p>
          <a:p>
            <a:r>
              <a:rPr lang="en-US" sz="2400" dirty="0"/>
              <a:t> 99; 56; 78; 55.5; 32; 90; 80; 81; 56; 59; 45; 77; 84.5; 84; 70; 72; 68; 32; 79; 90 </a:t>
            </a:r>
          </a:p>
          <a:p>
            <a:r>
              <a:rPr lang="en-US" sz="2400" dirty="0"/>
              <a:t>Test scores for a college statistics class held during the evening are: </a:t>
            </a:r>
          </a:p>
          <a:p>
            <a:r>
              <a:rPr lang="en-US" sz="2400" dirty="0"/>
              <a:t>98; 78; 68; 83; 81; 89; 88; 76; 65; 45; 98; 90; 80; 84.5; 85; 79; 78; 98; 90; 79; 81; 25.5 </a:t>
            </a:r>
          </a:p>
          <a:p>
            <a:endParaRPr lang="en-US" sz="2800" dirty="0"/>
          </a:p>
          <a:p>
            <a:r>
              <a:rPr lang="en-US" sz="2800" dirty="0"/>
              <a:t>Make two box plots (one for day and one for night)</a:t>
            </a:r>
          </a:p>
        </p:txBody>
      </p:sp>
    </p:spTree>
    <p:extLst>
      <p:ext uri="{BB962C8B-B14F-4D97-AF65-F5344CB8AC3E}">
        <p14:creationId xmlns:p14="http://schemas.microsoft.com/office/powerpoint/2010/main" val="359794305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786384"/>
          </a:xfrm>
        </p:spPr>
        <p:txBody>
          <a:bodyPr/>
          <a:lstStyle/>
          <a:p>
            <a:r>
              <a:rPr lang="en-US" dirty="0"/>
              <a:t>Example continued</a:t>
            </a:r>
          </a:p>
        </p:txBody>
      </p:sp>
      <p:sp>
        <p:nvSpPr>
          <p:cNvPr id="3" name="Content Placeholder 2"/>
          <p:cNvSpPr>
            <a:spLocks noGrp="1"/>
          </p:cNvSpPr>
          <p:nvPr>
            <p:ph idx="1"/>
          </p:nvPr>
        </p:nvSpPr>
        <p:spPr>
          <a:xfrm>
            <a:off x="768096" y="1676400"/>
            <a:ext cx="7290055" cy="4632960"/>
          </a:xfrm>
        </p:spPr>
        <p:txBody>
          <a:bodyPr>
            <a:normAutofit lnSpcReduction="10000"/>
          </a:bodyPr>
          <a:lstStyle/>
          <a:p>
            <a:r>
              <a:rPr lang="en-US" dirty="0"/>
              <a:t>a. Find the smallest and largest values, the median, and the first and third quartile for the day class.</a:t>
            </a:r>
          </a:p>
          <a:p>
            <a:r>
              <a:rPr lang="en-US" dirty="0"/>
              <a:t> b. Find the smallest and largest values, the median, and the first and third quartile for the night class.</a:t>
            </a:r>
          </a:p>
          <a:p>
            <a:r>
              <a:rPr lang="en-US" dirty="0"/>
              <a:t> c. For each data set, what percentage of the data is between the smallest value and the first quartile? </a:t>
            </a:r>
          </a:p>
          <a:p>
            <a:r>
              <a:rPr lang="en-US" dirty="0"/>
              <a:t>the first quartile and the median? </a:t>
            </a:r>
          </a:p>
          <a:p>
            <a:r>
              <a:rPr lang="en-US" dirty="0"/>
              <a:t>the median and the third quartile? </a:t>
            </a:r>
          </a:p>
          <a:p>
            <a:r>
              <a:rPr lang="en-US" dirty="0"/>
              <a:t>the third quartile and the largest value? </a:t>
            </a:r>
          </a:p>
          <a:p>
            <a:r>
              <a:rPr lang="en-US" dirty="0"/>
              <a:t>What percentage of the data is between the first quartile and the largest value? </a:t>
            </a:r>
          </a:p>
          <a:p>
            <a:r>
              <a:rPr lang="en-US" dirty="0"/>
              <a:t>Which box plot has the widest spread for the middle 50% of the data (the data between the first and third quartiles)? </a:t>
            </a:r>
          </a:p>
        </p:txBody>
      </p:sp>
    </p:spTree>
    <p:extLst>
      <p:ext uri="{BB962C8B-B14F-4D97-AF65-F5344CB8AC3E}">
        <p14:creationId xmlns:p14="http://schemas.microsoft.com/office/powerpoint/2010/main" val="344951081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2.5 measures of center of the data</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73240847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 of center</a:t>
            </a:r>
          </a:p>
        </p:txBody>
      </p:sp>
      <p:sp>
        <p:nvSpPr>
          <p:cNvPr id="3" name="Content Placeholder 2"/>
          <p:cNvSpPr>
            <a:spLocks noGrp="1"/>
          </p:cNvSpPr>
          <p:nvPr>
            <p:ph idx="1"/>
          </p:nvPr>
        </p:nvSpPr>
        <p:spPr/>
        <p:txBody>
          <a:bodyPr/>
          <a:lstStyle/>
          <a:p>
            <a:r>
              <a:rPr lang="en-US" dirty="0"/>
              <a:t>The "center" of a data set is also a way of describing location. </a:t>
            </a:r>
          </a:p>
          <a:p>
            <a:r>
              <a:rPr lang="en-US" dirty="0"/>
              <a:t>The two most widely used measures of the "center" of the data are the </a:t>
            </a:r>
            <a:r>
              <a:rPr lang="en-US" b="1" dirty="0">
                <a:solidFill>
                  <a:srgbClr val="0070C0"/>
                </a:solidFill>
              </a:rPr>
              <a:t>mean</a:t>
            </a:r>
            <a:r>
              <a:rPr lang="en-US" dirty="0"/>
              <a:t> (average) and the </a:t>
            </a:r>
            <a:r>
              <a:rPr lang="en-US" b="1" dirty="0">
                <a:solidFill>
                  <a:srgbClr val="0070C0"/>
                </a:solidFill>
              </a:rPr>
              <a:t>median</a:t>
            </a:r>
            <a:r>
              <a:rPr lang="en-US" dirty="0"/>
              <a:t>. </a:t>
            </a:r>
          </a:p>
          <a:p>
            <a:r>
              <a:rPr lang="en-US" dirty="0"/>
              <a:t>To calculate the </a:t>
            </a:r>
            <a:r>
              <a:rPr lang="en-US" b="1" dirty="0">
                <a:solidFill>
                  <a:srgbClr val="0070C0"/>
                </a:solidFill>
              </a:rPr>
              <a:t>mean</a:t>
            </a:r>
            <a:r>
              <a:rPr lang="en-US" dirty="0"/>
              <a:t> weight of 50 people, add the 50 weights together and divide by 50. </a:t>
            </a:r>
          </a:p>
          <a:p>
            <a:r>
              <a:rPr lang="en-US" dirty="0"/>
              <a:t>To find the </a:t>
            </a:r>
            <a:r>
              <a:rPr lang="en-US" b="1" dirty="0">
                <a:solidFill>
                  <a:srgbClr val="0070C0"/>
                </a:solidFill>
              </a:rPr>
              <a:t>median</a:t>
            </a:r>
            <a:r>
              <a:rPr lang="en-US" dirty="0"/>
              <a:t> weight of the 50 people, order the data and find the number that splits the data into two equal parts. </a:t>
            </a:r>
          </a:p>
          <a:p>
            <a:r>
              <a:rPr lang="en-US" dirty="0"/>
              <a:t>The median is generally a better measure of the center when there are extreme values or outliers because it is not affected by the precise numerical values of the outliers. The mean is the most common measure of the center.</a:t>
            </a:r>
          </a:p>
          <a:p>
            <a:endParaRPr lang="en-US" dirty="0"/>
          </a:p>
        </p:txBody>
      </p:sp>
    </p:spTree>
    <p:extLst>
      <p:ext uri="{BB962C8B-B14F-4D97-AF65-F5344CB8AC3E}">
        <p14:creationId xmlns:p14="http://schemas.microsoft.com/office/powerpoint/2010/main" val="365716111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014984"/>
          </a:xfrm>
        </p:spPr>
        <p:txBody>
          <a:bodyPr/>
          <a:lstStyle/>
          <a:p>
            <a:r>
              <a:rPr lang="en-US" dirty="0"/>
              <a:t>Mean (average)</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768096" y="1828800"/>
                <a:ext cx="3566160" cy="4480560"/>
              </a:xfrm>
            </p:spPr>
            <p:txBody>
              <a:bodyPr/>
              <a:lstStyle/>
              <a:p>
                <a:r>
                  <a:rPr lang="en-US" b="1" dirty="0">
                    <a:solidFill>
                      <a:srgbClr val="0070C0"/>
                    </a:solidFill>
                  </a:rPr>
                  <a:t>Sample mean</a:t>
                </a:r>
              </a:p>
              <a:p>
                <a:r>
                  <a:rPr lang="en-US" dirty="0"/>
                  <a:t>The letter used to represent the sample mean is an x with a bar over it (pronounced “</a:t>
                </a:r>
                <a:r>
                  <a:rPr lang="en-US" dirty="0" err="1"/>
                  <a:t>xbar</a:t>
                </a:r>
                <a:r>
                  <a:rPr lang="en-US" dirty="0"/>
                  <a:t>”): </a:t>
                </a:r>
                <a14:m>
                  <m:oMath xmlns:m="http://schemas.openxmlformats.org/officeDocument/2006/math">
                    <m:acc>
                      <m:accPr>
                        <m:chr m:val="̅"/>
                        <m:ctrlPr>
                          <a:rPr lang="en-US" sz="2400" i="1" smtClean="0">
                            <a:latin typeface="Cambria Math" panose="02040503050406030204" pitchFamily="18" charset="0"/>
                          </a:rPr>
                        </m:ctrlPr>
                      </m:accPr>
                      <m:e>
                        <m:r>
                          <a:rPr lang="en-US" sz="2400" b="1" i="1" smtClean="0">
                            <a:latin typeface="Cambria Math" panose="02040503050406030204" pitchFamily="18" charset="0"/>
                          </a:rPr>
                          <m:t>𝒙</m:t>
                        </m:r>
                      </m:e>
                    </m:acc>
                  </m:oMath>
                </a14:m>
                <a:r>
                  <a:rPr lang="en-US" dirty="0"/>
                  <a:t> </a:t>
                </a:r>
              </a:p>
              <a:p>
                <a:endParaRPr lang="en-US" dirty="0"/>
              </a:p>
              <a:p>
                <a:r>
                  <a:rPr lang="en-US" dirty="0"/>
                  <a:t>To get the sample mean, you add all your sample numbers together and divide by your sample size (</a:t>
                </a:r>
                <a:r>
                  <a:rPr lang="en-US" sz="2800" b="1" dirty="0"/>
                  <a:t>n</a:t>
                </a:r>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768096" y="1828800"/>
                <a:ext cx="3566160" cy="4480560"/>
              </a:xfrm>
              <a:blipFill>
                <a:blip r:embed="rId3"/>
                <a:stretch>
                  <a:fillRect l="-513" t="-1361" r="-5983"/>
                </a:stretch>
              </a:blipFill>
            </p:spPr>
            <p:txBody>
              <a:bodyPr/>
              <a:lstStyle/>
              <a:p>
                <a:r>
                  <a:rPr lang="en-US">
                    <a:noFill/>
                  </a:rPr>
                  <a:t> </a:t>
                </a:r>
              </a:p>
            </p:txBody>
          </p:sp>
        </mc:Fallback>
      </mc:AlternateContent>
      <p:sp>
        <p:nvSpPr>
          <p:cNvPr id="4" name="Content Placeholder 3"/>
          <p:cNvSpPr>
            <a:spLocks noGrp="1"/>
          </p:cNvSpPr>
          <p:nvPr>
            <p:ph sz="half" idx="2"/>
          </p:nvPr>
        </p:nvSpPr>
        <p:spPr>
          <a:xfrm>
            <a:off x="4491990" y="1828800"/>
            <a:ext cx="3566160" cy="4480560"/>
          </a:xfrm>
        </p:spPr>
        <p:txBody>
          <a:bodyPr/>
          <a:lstStyle/>
          <a:p>
            <a:r>
              <a:rPr lang="en-US" b="1" dirty="0">
                <a:solidFill>
                  <a:srgbClr val="0070C0"/>
                </a:solidFill>
              </a:rPr>
              <a:t>Population mean</a:t>
            </a:r>
          </a:p>
          <a:p>
            <a:r>
              <a:rPr lang="en-US" dirty="0"/>
              <a:t>The Greek letter </a:t>
            </a:r>
            <a:r>
              <a:rPr lang="en-US" sz="2800" b="1" dirty="0"/>
              <a:t>μ</a:t>
            </a:r>
            <a:r>
              <a:rPr lang="en-US" dirty="0"/>
              <a:t> (pronounced "mew") represents the population mean</a:t>
            </a:r>
          </a:p>
          <a:p>
            <a:endParaRPr lang="en-US" dirty="0"/>
          </a:p>
          <a:p>
            <a:r>
              <a:rPr lang="en-US" dirty="0"/>
              <a:t>To get the population mean, you add all your population numbers together and divide by your population size (</a:t>
            </a:r>
            <a:r>
              <a:rPr lang="en-US" sz="2800" b="1" dirty="0"/>
              <a:t>N</a:t>
            </a:r>
            <a:r>
              <a:rPr lang="en-US" dirty="0"/>
              <a:t>).</a:t>
            </a:r>
          </a:p>
          <a:p>
            <a:endParaRPr lang="en-US" dirty="0"/>
          </a:p>
        </p:txBody>
      </p:sp>
      <p:graphicFrame>
        <p:nvGraphicFramePr>
          <p:cNvPr id="5" name="Object 3"/>
          <p:cNvGraphicFramePr>
            <a:graphicFrameLocks noChangeAspect="1"/>
          </p:cNvGraphicFramePr>
          <p:nvPr>
            <p:extLst>
              <p:ext uri="{D42A27DB-BD31-4B8C-83A1-F6EECF244321}">
                <p14:modId xmlns:p14="http://schemas.microsoft.com/office/powerpoint/2010/main" val="2866057064"/>
              </p:ext>
            </p:extLst>
          </p:nvPr>
        </p:nvGraphicFramePr>
        <p:xfrm>
          <a:off x="1066800" y="5105400"/>
          <a:ext cx="1828800" cy="1033653"/>
        </p:xfrm>
        <a:graphic>
          <a:graphicData uri="http://schemas.openxmlformats.org/presentationml/2006/ole">
            <mc:AlternateContent xmlns:mc="http://schemas.openxmlformats.org/markup-compatibility/2006">
              <mc:Choice xmlns:v="urn:schemas-microsoft-com:vml" Requires="v">
                <p:oleObj name="Equation" r:id="rId4" imgW="571252" imgH="431613" progId="Equation.3">
                  <p:embed/>
                </p:oleObj>
              </mc:Choice>
              <mc:Fallback>
                <p:oleObj name="Equation" r:id="rId4" imgW="571252" imgH="431613" progId="Equation.3">
                  <p:embed/>
                  <p:pic>
                    <p:nvPicPr>
                      <p:cNvPr id="19462"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105400"/>
                        <a:ext cx="1828800" cy="1033653"/>
                      </a:xfrm>
                      <a:prstGeom prst="rect">
                        <a:avLst/>
                      </a:prstGeom>
                      <a:noFill/>
                      <a:ln>
                        <a:noFill/>
                      </a:ln>
                      <a:effectLst/>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1600077521"/>
              </p:ext>
            </p:extLst>
          </p:nvPr>
        </p:nvGraphicFramePr>
        <p:xfrm>
          <a:off x="5257800" y="5105400"/>
          <a:ext cx="1792288" cy="1066800"/>
        </p:xfrm>
        <a:graphic>
          <a:graphicData uri="http://schemas.openxmlformats.org/presentationml/2006/ole">
            <mc:AlternateContent xmlns:mc="http://schemas.openxmlformats.org/markup-compatibility/2006">
              <mc:Choice xmlns:v="urn:schemas-microsoft-com:vml" Requires="v">
                <p:oleObj name="Equation" r:id="rId6" imgW="583947" imgH="431613" progId="Equation.3">
                  <p:embed/>
                </p:oleObj>
              </mc:Choice>
              <mc:Fallback>
                <p:oleObj name="Equation" r:id="rId6" imgW="583947" imgH="431613" progId="Equation.3">
                  <p:embed/>
                  <p:pic>
                    <p:nvPicPr>
                      <p:cNvPr id="19461"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5105400"/>
                        <a:ext cx="1792288" cy="10668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73527530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Mean</a:t>
            </a:r>
          </a:p>
        </p:txBody>
      </p:sp>
      <p:sp>
        <p:nvSpPr>
          <p:cNvPr id="3" name="Content Placeholder 2"/>
          <p:cNvSpPr>
            <a:spLocks noGrp="1"/>
          </p:cNvSpPr>
          <p:nvPr>
            <p:ph idx="1"/>
          </p:nvPr>
        </p:nvSpPr>
        <p:spPr/>
        <p:txBody>
          <a:bodyPr/>
          <a:lstStyle/>
          <a:p>
            <a:r>
              <a:rPr lang="en-US" sz="3600" dirty="0"/>
              <a:t>Find the average age of students in Math 2200;</a:t>
            </a:r>
          </a:p>
          <a:p>
            <a:r>
              <a:rPr lang="en-US" sz="3600" dirty="0"/>
              <a:t>18, 18, 17, 16 , 19, 24, 22, 37, 19, 21, 20, 18</a:t>
            </a:r>
          </a:p>
          <a:p>
            <a:endParaRPr lang="en-US" dirty="0"/>
          </a:p>
        </p:txBody>
      </p:sp>
    </p:spTree>
    <p:extLst>
      <p:ext uri="{BB962C8B-B14F-4D97-AF65-F5344CB8AC3E}">
        <p14:creationId xmlns:p14="http://schemas.microsoft.com/office/powerpoint/2010/main" val="158549855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Median (M)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For example, if the total number of data values is 97, then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a:t>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97+1</m:t>
                        </m:r>
                      </m:num>
                      <m:den>
                        <m:r>
                          <a:rPr lang="en-US" b="0" i="1" smtClean="0">
                            <a:latin typeface="Cambria Math" panose="02040503050406030204" pitchFamily="18" charset="0"/>
                          </a:rPr>
                          <m:t>2</m:t>
                        </m:r>
                      </m:den>
                    </m:f>
                    <m:r>
                      <a:rPr lang="en-US" b="0" i="0" smtClean="0">
                        <a:latin typeface="Cambria Math" panose="02040503050406030204" pitchFamily="18" charset="0"/>
                      </a:rPr>
                      <m:t> </m:t>
                    </m:r>
                  </m:oMath>
                </a14:m>
                <a:r>
                  <a:rPr lang="en-US" dirty="0"/>
                  <a:t>= 49. </a:t>
                </a:r>
              </a:p>
              <a:p>
                <a:r>
                  <a:rPr lang="en-US" dirty="0"/>
                  <a:t>The median is the 49th value in the ordered data. </a:t>
                </a:r>
              </a:p>
              <a:p>
                <a:r>
                  <a:rPr lang="en-US" dirty="0"/>
                  <a:t>If the total number of data values is 100, then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+1</m:t>
                        </m:r>
                      </m:num>
                      <m:den>
                        <m:r>
                          <a:rPr lang="en-US" i="1">
                            <a:latin typeface="Cambria Math" panose="02040503050406030204" pitchFamily="18" charset="0"/>
                          </a:rPr>
                          <m:t>2</m:t>
                        </m:r>
                      </m:den>
                    </m:f>
                  </m:oMath>
                </a14:m>
                <a:r>
                  <a:rPr lang="en-US" dirty="0"/>
                  <a:t> =</a:t>
                </a:r>
              </a:p>
              <a:p>
                <a:r>
                  <a:rPr lang="en-US" dirty="0"/>
                  <a:t>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101</m:t>
                        </m:r>
                        <m:r>
                          <a:rPr lang="en-US" i="1">
                            <a:latin typeface="Cambria Math" panose="02040503050406030204" pitchFamily="18" charset="0"/>
                          </a:rPr>
                          <m:t>+1</m:t>
                        </m:r>
                      </m:num>
                      <m:den>
                        <m:r>
                          <a:rPr lang="en-US" i="1">
                            <a:latin typeface="Cambria Math" panose="02040503050406030204" pitchFamily="18" charset="0"/>
                          </a:rPr>
                          <m:t>2</m:t>
                        </m:r>
                      </m:den>
                    </m:f>
                    <m:r>
                      <a:rPr lang="en-US">
                        <a:latin typeface="Cambria Math" panose="02040503050406030204" pitchFamily="18" charset="0"/>
                      </a:rPr>
                      <m:t> </m:t>
                    </m:r>
                  </m:oMath>
                </a14:m>
                <a:r>
                  <a:rPr lang="en-US" dirty="0"/>
                  <a:t>= 50.5. </a:t>
                </a:r>
              </a:p>
              <a:p>
                <a:r>
                  <a:rPr lang="en-US" dirty="0"/>
                  <a:t>The median occurs midway between the 50th and 51st values. </a:t>
                </a:r>
              </a:p>
              <a:p>
                <a:r>
                  <a:rPr lang="en-US" dirty="0"/>
                  <a:t>The location of the median and the value of the median are </a:t>
                </a:r>
                <a:r>
                  <a:rPr lang="en-US" b="1" u="sng" dirty="0"/>
                  <a:t>not</a:t>
                </a:r>
                <a:r>
                  <a:rPr lang="en-US" dirty="0"/>
                  <a:t> the same.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251"/>
                </a:stretch>
              </a:blipFill>
            </p:spPr>
            <p:txBody>
              <a:bodyPr/>
              <a:lstStyle/>
              <a:p>
                <a:r>
                  <a:rPr lang="en-US">
                    <a:noFill/>
                  </a:rPr>
                  <a:t> </a:t>
                </a:r>
              </a:p>
            </p:txBody>
          </p:sp>
        </mc:Fallback>
      </mc:AlternateContent>
    </p:spTree>
    <p:extLst>
      <p:ext uri="{BB962C8B-B14F-4D97-AF65-F5344CB8AC3E}">
        <p14:creationId xmlns:p14="http://schemas.microsoft.com/office/powerpoint/2010/main" val="2778589512"/>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median</a:t>
            </a:r>
          </a:p>
        </p:txBody>
      </p:sp>
      <p:sp>
        <p:nvSpPr>
          <p:cNvPr id="3" name="Content Placeholder 2"/>
          <p:cNvSpPr>
            <a:spLocks noGrp="1"/>
          </p:cNvSpPr>
          <p:nvPr>
            <p:ph idx="1"/>
          </p:nvPr>
        </p:nvSpPr>
        <p:spPr/>
        <p:txBody>
          <a:bodyPr/>
          <a:lstStyle/>
          <a:p>
            <a:r>
              <a:rPr lang="en-US" sz="3600" dirty="0"/>
              <a:t>Find the median age of students in Math 2200;</a:t>
            </a:r>
          </a:p>
          <a:p>
            <a:r>
              <a:rPr lang="en-US" sz="3600" dirty="0"/>
              <a:t>18, 18, 17, 16 , 19, 24, 22, 37, 19, 21, 20, 18</a:t>
            </a:r>
          </a:p>
          <a:p>
            <a:endParaRPr lang="en-US" dirty="0"/>
          </a:p>
        </p:txBody>
      </p:sp>
    </p:spTree>
    <p:extLst>
      <p:ext uri="{BB962C8B-B14F-4D97-AF65-F5344CB8AC3E}">
        <p14:creationId xmlns:p14="http://schemas.microsoft.com/office/powerpoint/2010/main" val="104000609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68096" y="824484"/>
            <a:ext cx="7290054" cy="1499616"/>
          </a:xfrm>
        </p:spPr>
        <p:txBody>
          <a:bodyPr>
            <a:normAutofit fontScale="90000"/>
          </a:bodyPr>
          <a:lstStyle/>
          <a:p>
            <a:r>
              <a:rPr lang="en-US" dirty="0"/>
              <a:t>Section 2.1 </a:t>
            </a:r>
            <a:br>
              <a:rPr lang="en-US" dirty="0"/>
            </a:br>
            <a:r>
              <a:rPr lang="en-US" dirty="0"/>
              <a:t>Stem-and-Leaf Graphs (</a:t>
            </a:r>
            <a:r>
              <a:rPr lang="en-US" dirty="0" err="1"/>
              <a:t>Stemplots</a:t>
            </a:r>
            <a:r>
              <a:rPr lang="en-US" dirty="0"/>
              <a:t>), Line Graphs, and Bar Graphs</a:t>
            </a:r>
            <a:br>
              <a:rPr lang="en-US" dirty="0"/>
            </a:br>
            <a:r>
              <a:rPr lang="en-US" dirty="0"/>
              <a:t> </a:t>
            </a:r>
          </a:p>
        </p:txBody>
      </p:sp>
      <p:sp>
        <p:nvSpPr>
          <p:cNvPr id="3" name="Content Placeholder 2"/>
          <p:cNvSpPr>
            <a:spLocks noGrp="1"/>
          </p:cNvSpPr>
          <p:nvPr>
            <p:ph idx="1"/>
          </p:nvPr>
        </p:nvSpPr>
        <p:spPr/>
        <p:txBody>
          <a:bodyPr/>
          <a:lstStyle/>
          <a:p>
            <a:pPr lvl="1" eaLnBrk="1" hangingPunct="1">
              <a:defRPr/>
            </a:pPr>
            <a:endParaRPr lang="en-US" dirty="0"/>
          </a:p>
          <a:p>
            <a:pPr marL="319088" lvl="1" indent="0" eaLnBrk="1" hangingPunct="1">
              <a:buFont typeface="Wingdings 2" pitchFamily="18" charset="2"/>
              <a:buNone/>
              <a:defRPr/>
            </a:pPr>
            <a:endParaRPr lang="en-US" dirty="0"/>
          </a:p>
          <a:p>
            <a:pPr marL="319088" lvl="1" indent="0" eaLnBrk="1" hangingPunct="1">
              <a:buFont typeface="Wingdings 2" pitchFamily="18" charset="2"/>
              <a:buNone/>
              <a:defRPr/>
            </a:pPr>
            <a:r>
              <a:rPr lang="en-US" dirty="0"/>
              <a:t>  </a:t>
            </a: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 versus median</a:t>
            </a:r>
          </a:p>
        </p:txBody>
      </p:sp>
      <p:sp>
        <p:nvSpPr>
          <p:cNvPr id="3" name="Content Placeholder 2"/>
          <p:cNvSpPr>
            <a:spLocks noGrp="1"/>
          </p:cNvSpPr>
          <p:nvPr>
            <p:ph idx="1"/>
          </p:nvPr>
        </p:nvSpPr>
        <p:spPr/>
        <p:txBody>
          <a:bodyPr/>
          <a:lstStyle/>
          <a:p>
            <a:r>
              <a:rPr lang="en-US" dirty="0"/>
              <a:t>Suppose that in a small town of 50 people, one person earns $5,000,000 per year and the other 49 each earn $30,000. Which is the better measure of the "center": the mean or the median?</a:t>
            </a:r>
          </a:p>
          <a:p>
            <a:endParaRPr lang="en-US" dirty="0"/>
          </a:p>
        </p:txBody>
      </p:sp>
    </p:spTree>
    <p:extLst>
      <p:ext uri="{BB962C8B-B14F-4D97-AF65-F5344CB8AC3E}">
        <p14:creationId xmlns:p14="http://schemas.microsoft.com/office/powerpoint/2010/main" val="4275539899"/>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a:t>
            </a:r>
          </a:p>
        </p:txBody>
      </p:sp>
      <p:sp>
        <p:nvSpPr>
          <p:cNvPr id="3" name="Content Placeholder 2"/>
          <p:cNvSpPr>
            <a:spLocks noGrp="1"/>
          </p:cNvSpPr>
          <p:nvPr>
            <p:ph idx="1"/>
          </p:nvPr>
        </p:nvSpPr>
        <p:spPr/>
        <p:txBody>
          <a:bodyPr/>
          <a:lstStyle/>
          <a:p>
            <a:r>
              <a:rPr lang="en-US" dirty="0"/>
              <a:t>Another measure of the center is the </a:t>
            </a:r>
            <a:r>
              <a:rPr lang="en-US" b="1" dirty="0">
                <a:solidFill>
                  <a:srgbClr val="0070C0"/>
                </a:solidFill>
              </a:rPr>
              <a:t>mode</a:t>
            </a:r>
            <a:r>
              <a:rPr lang="en-US" dirty="0"/>
              <a:t>. </a:t>
            </a:r>
          </a:p>
          <a:p>
            <a:r>
              <a:rPr lang="en-US" dirty="0"/>
              <a:t>The </a:t>
            </a:r>
            <a:r>
              <a:rPr lang="en-US" b="1" dirty="0">
                <a:solidFill>
                  <a:srgbClr val="0070C0"/>
                </a:solidFill>
              </a:rPr>
              <a:t>mode</a:t>
            </a:r>
            <a:r>
              <a:rPr lang="en-US" dirty="0"/>
              <a:t> is the most frequent value. </a:t>
            </a:r>
          </a:p>
          <a:p>
            <a:r>
              <a:rPr lang="en-US" dirty="0"/>
              <a:t>There can be more than one mode in a data set as long as those values have the same frequency and that frequency is the highest. </a:t>
            </a:r>
          </a:p>
          <a:p>
            <a:r>
              <a:rPr lang="en-US" dirty="0"/>
              <a:t>A data set with two modes is called </a:t>
            </a:r>
            <a:r>
              <a:rPr lang="en-US" b="1" dirty="0">
                <a:solidFill>
                  <a:srgbClr val="0070C0"/>
                </a:solidFill>
              </a:rPr>
              <a:t>bimodal</a:t>
            </a:r>
            <a:r>
              <a:rPr lang="en-US" dirty="0"/>
              <a:t>.</a:t>
            </a:r>
          </a:p>
          <a:p>
            <a:endParaRPr lang="en-US" dirty="0"/>
          </a:p>
        </p:txBody>
      </p:sp>
    </p:spTree>
    <p:extLst>
      <p:ext uri="{BB962C8B-B14F-4D97-AF65-F5344CB8AC3E}">
        <p14:creationId xmlns:p14="http://schemas.microsoft.com/office/powerpoint/2010/main" val="3868822161"/>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Mode</a:t>
            </a:r>
          </a:p>
        </p:txBody>
      </p:sp>
      <p:sp>
        <p:nvSpPr>
          <p:cNvPr id="3" name="Content Placeholder 2"/>
          <p:cNvSpPr>
            <a:spLocks noGrp="1"/>
          </p:cNvSpPr>
          <p:nvPr>
            <p:ph idx="1"/>
          </p:nvPr>
        </p:nvSpPr>
        <p:spPr/>
        <p:txBody>
          <a:bodyPr/>
          <a:lstStyle/>
          <a:p>
            <a:r>
              <a:rPr lang="en-US" dirty="0"/>
              <a:t>Statistics exam scores for 20 students are as follows: </a:t>
            </a:r>
          </a:p>
          <a:p>
            <a:r>
              <a:rPr lang="en-US" dirty="0"/>
              <a:t>50; 53; 59; 59; 63; 63; 72; 72; 72; 72; </a:t>
            </a:r>
          </a:p>
          <a:p>
            <a:r>
              <a:rPr lang="en-US" dirty="0"/>
              <a:t>72; 76; 78; 81; 83; 84; 84; 84; 90; 93</a:t>
            </a:r>
          </a:p>
          <a:p>
            <a:r>
              <a:rPr lang="en-US" dirty="0"/>
              <a:t>Find the mode.</a:t>
            </a:r>
          </a:p>
          <a:p>
            <a:endParaRPr lang="en-US" dirty="0"/>
          </a:p>
          <a:p>
            <a:r>
              <a:rPr lang="en-US" dirty="0"/>
              <a:t>59 – 2</a:t>
            </a:r>
          </a:p>
          <a:p>
            <a:r>
              <a:rPr lang="en-US" dirty="0"/>
              <a:t>63 – 2</a:t>
            </a:r>
          </a:p>
          <a:p>
            <a:r>
              <a:rPr lang="en-US" dirty="0">
                <a:solidFill>
                  <a:srgbClr val="0070C0"/>
                </a:solidFill>
              </a:rPr>
              <a:t>72 – 5   the mode is 72 </a:t>
            </a:r>
          </a:p>
          <a:p>
            <a:r>
              <a:rPr lang="en-US" dirty="0"/>
              <a:t>84 - 3</a:t>
            </a:r>
          </a:p>
        </p:txBody>
      </p:sp>
    </p:spTree>
    <p:extLst>
      <p:ext uri="{BB962C8B-B14F-4D97-AF65-F5344CB8AC3E}">
        <p14:creationId xmlns:p14="http://schemas.microsoft.com/office/powerpoint/2010/main" val="1592140616"/>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690104" cy="1499616"/>
          </a:xfrm>
        </p:spPr>
        <p:txBody>
          <a:bodyPr/>
          <a:lstStyle/>
          <a:p>
            <a:r>
              <a:rPr lang="en-US" dirty="0"/>
              <a:t>The Law of Large Numbers and the Mean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The Law of Large Numbers says that if you take samples of larger and larger size from any population,</a:t>
                </a:r>
              </a:p>
              <a:p>
                <a:r>
                  <a:rPr lang="en-US" sz="2800" dirty="0"/>
                  <a:t>then the mean </a:t>
                </a:r>
                <a14:m>
                  <m:oMath xmlns:m="http://schemas.openxmlformats.org/officeDocument/2006/math">
                    <m:acc>
                      <m:accPr>
                        <m:chr m:val="̅"/>
                        <m:ctrlPr>
                          <a:rPr lang="en-US" sz="3200" i="1" smtClean="0">
                            <a:latin typeface="Cambria Math" panose="02040503050406030204" pitchFamily="18" charset="0"/>
                          </a:rPr>
                        </m:ctrlPr>
                      </m:accPr>
                      <m:e>
                        <m:r>
                          <a:rPr lang="en-US" sz="3200" b="1" i="1" smtClean="0">
                            <a:solidFill>
                              <a:srgbClr val="0070C0"/>
                            </a:solidFill>
                            <a:latin typeface="Cambria Math" panose="02040503050406030204" pitchFamily="18" charset="0"/>
                          </a:rPr>
                          <m:t>𝒙</m:t>
                        </m:r>
                      </m:e>
                    </m:acc>
                  </m:oMath>
                </a14:m>
                <a:r>
                  <a:rPr lang="en-US" sz="2800" dirty="0"/>
                  <a:t> of the sample is very likely to get closer and closer to </a:t>
                </a:r>
                <a:r>
                  <a:rPr lang="en-US" sz="2800" dirty="0">
                    <a:solidFill>
                      <a:srgbClr val="0070C0"/>
                    </a:solidFill>
                  </a:rPr>
                  <a:t>µ</a:t>
                </a:r>
                <a:r>
                  <a:rPr lang="en-US" sz="2800" dirty="0"/>
                  <a:t> of the population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87" t="-2576"/>
                </a:stretch>
              </a:blipFill>
            </p:spPr>
            <p:txBody>
              <a:bodyPr/>
              <a:lstStyle/>
              <a:p>
                <a:r>
                  <a:rPr lang="en-US">
                    <a:noFill/>
                  </a:rPr>
                  <a:t> </a:t>
                </a:r>
              </a:p>
            </p:txBody>
          </p:sp>
        </mc:Fallback>
      </mc:AlternateContent>
    </p:spTree>
    <p:extLst>
      <p:ext uri="{BB962C8B-B14F-4D97-AF65-F5344CB8AC3E}">
        <p14:creationId xmlns:p14="http://schemas.microsoft.com/office/powerpoint/2010/main" val="3163081208"/>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Sampling Distributions and Statistic of a Sampling Distribution</a:t>
            </a:r>
          </a:p>
        </p:txBody>
      </p:sp>
      <p:sp>
        <p:nvSpPr>
          <p:cNvPr id="3" name="Content Placeholder 2"/>
          <p:cNvSpPr>
            <a:spLocks noGrp="1"/>
          </p:cNvSpPr>
          <p:nvPr>
            <p:ph idx="1"/>
          </p:nvPr>
        </p:nvSpPr>
        <p:spPr/>
        <p:txBody>
          <a:bodyPr>
            <a:normAutofit/>
          </a:bodyPr>
          <a:lstStyle/>
          <a:p>
            <a:r>
              <a:rPr lang="en-US" sz="2400" dirty="0"/>
              <a:t>You can think of a </a:t>
            </a:r>
            <a:r>
              <a:rPr lang="en-US" sz="2400" b="1" dirty="0"/>
              <a:t>sampling distribution </a:t>
            </a:r>
            <a:r>
              <a:rPr lang="en-US" sz="2400" dirty="0"/>
              <a:t>as a relative frequency distribution with  a great many samples.</a:t>
            </a:r>
          </a:p>
          <a:p>
            <a:r>
              <a:rPr lang="en-US" sz="2400" dirty="0"/>
              <a:t>If you let the number of samples get very large (say, 300 million or more), the relative frequency table becomes a relative frequency distribution.</a:t>
            </a:r>
          </a:p>
        </p:txBody>
      </p:sp>
    </p:spTree>
    <p:extLst>
      <p:ext uri="{BB962C8B-B14F-4D97-AF65-F5344CB8AC3E}">
        <p14:creationId xmlns:p14="http://schemas.microsoft.com/office/powerpoint/2010/main" val="1175958616"/>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the Mean of Grouped Frequency Tables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 1.) Find the midpoint (or midrange) of each class:</a:t>
                </a:r>
              </a:p>
              <a:p>
                <a:endParaRPr lang="en-US" dirty="0"/>
              </a:p>
              <a:p>
                <a:endParaRPr lang="en-US" dirty="0"/>
              </a:p>
              <a:p>
                <a:endParaRPr lang="en-US" dirty="0"/>
              </a:p>
              <a:p>
                <a:r>
                  <a:rPr lang="en-US" dirty="0"/>
                  <a:t>2.) Mean of Frequency Table</a:t>
                </a:r>
                <a:r>
                  <a:rPr lang="en-US" sz="2800" dirty="0"/>
                  <a:t>= </a:t>
                </a:r>
                <a14:m>
                  <m:oMath xmlns:m="http://schemas.openxmlformats.org/officeDocument/2006/math">
                    <m:f>
                      <m:fPr>
                        <m:ctrlPr>
                          <a:rPr lang="en-US" sz="2800" i="1">
                            <a:latin typeface="Cambria Math" panose="02040503050406030204" pitchFamily="18" charset="0"/>
                          </a:rPr>
                        </m:ctrlPr>
                      </m:fPr>
                      <m:num>
                        <m:nary>
                          <m:naryPr>
                            <m:chr m:val="∑"/>
                            <m:subHide m:val="on"/>
                            <m:supHide m:val="on"/>
                            <m:ctrlPr>
                              <a:rPr lang="en-US" sz="2800" i="1">
                                <a:latin typeface="Cambria Math" panose="02040503050406030204" pitchFamily="18" charset="0"/>
                              </a:rPr>
                            </m:ctrlPr>
                          </m:naryPr>
                          <m:sub/>
                          <m:sup/>
                          <m:e>
                            <m:r>
                              <a:rPr lang="en-US" sz="2800" b="0" i="1" smtClean="0">
                                <a:latin typeface="Cambria Math" panose="02040503050406030204" pitchFamily="18" charset="0"/>
                              </a:rPr>
                              <m:t>(</m:t>
                            </m:r>
                            <m:r>
                              <a:rPr lang="en-US" sz="2800" i="1">
                                <a:latin typeface="Cambria Math" panose="02040503050406030204" pitchFamily="18" charset="0"/>
                              </a:rPr>
                              <m:t>𝑓</m:t>
                            </m:r>
                            <m:r>
                              <a:rPr lang="en-US" sz="2800" i="1">
                                <a:latin typeface="Cambria Math" panose="02040503050406030204" pitchFamily="18" charset="0"/>
                              </a:rPr>
                              <m:t>∗</m:t>
                            </m:r>
                            <m:r>
                              <a:rPr lang="en-US" sz="2800" i="1">
                                <a:latin typeface="Cambria Math" panose="02040503050406030204" pitchFamily="18" charset="0"/>
                              </a:rPr>
                              <m:t>𝑚</m:t>
                            </m:r>
                            <m:r>
                              <a:rPr lang="en-US" sz="2800" b="0" i="1" smtClean="0">
                                <a:latin typeface="Cambria Math" panose="02040503050406030204" pitchFamily="18" charset="0"/>
                              </a:rPr>
                              <m:t>)</m:t>
                            </m:r>
                          </m:e>
                        </m:nary>
                      </m:num>
                      <m:den>
                        <m:nary>
                          <m:naryPr>
                            <m:chr m:val="∑"/>
                            <m:subHide m:val="on"/>
                            <m:supHide m:val="on"/>
                            <m:ctrlPr>
                              <a:rPr lang="en-US" sz="2800" i="1">
                                <a:latin typeface="Cambria Math" panose="02040503050406030204" pitchFamily="18" charset="0"/>
                              </a:rPr>
                            </m:ctrlPr>
                          </m:naryPr>
                          <m:sub/>
                          <m:sup/>
                          <m:e>
                            <m:r>
                              <a:rPr lang="en-US" sz="2800" b="0" i="1" smtClean="0">
                                <a:latin typeface="Cambria Math" panose="02040503050406030204" pitchFamily="18" charset="0"/>
                              </a:rPr>
                              <m:t>(</m:t>
                            </m:r>
                            <m:r>
                              <a:rPr lang="en-US" sz="2800" i="1">
                                <a:latin typeface="Cambria Math" panose="02040503050406030204" pitchFamily="18" charset="0"/>
                              </a:rPr>
                              <m:t>𝑓</m:t>
                            </m:r>
                            <m:r>
                              <a:rPr lang="en-US" sz="2800" b="0" i="1" smtClean="0">
                                <a:latin typeface="Cambria Math" panose="02040503050406030204" pitchFamily="18" charset="0"/>
                              </a:rPr>
                              <m:t>)</m:t>
                            </m:r>
                          </m:e>
                        </m:nary>
                      </m:den>
                    </m:f>
                  </m:oMath>
                </a14:m>
                <a:endParaRPr lang="en-US" sz="2800" dirty="0"/>
              </a:p>
              <a:p>
                <a:r>
                  <a:rPr lang="en-US" dirty="0"/>
                  <a:t>f= the frequency of the interval </a:t>
                </a:r>
              </a:p>
              <a:p>
                <a:r>
                  <a:rPr lang="en-US" dirty="0"/>
                  <a:t> m= the midpoint of the interval.</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251" t="-1515"/>
                </a:stretch>
              </a:blipFill>
            </p:spPr>
            <p:txBody>
              <a:bodyPr/>
              <a:lstStyle/>
              <a:p>
                <a:r>
                  <a:rPr lang="en-US">
                    <a:noFill/>
                  </a:rPr>
                  <a:t> </a:t>
                </a:r>
              </a:p>
            </p:txBody>
          </p:sp>
        </mc:Fallback>
      </mc:AlternateContent>
      <p:graphicFrame>
        <p:nvGraphicFramePr>
          <p:cNvPr id="4" name="Object 2"/>
          <p:cNvGraphicFramePr>
            <a:graphicFrameLocks noChangeAspect="1"/>
          </p:cNvGraphicFramePr>
          <p:nvPr>
            <p:extLst>
              <p:ext uri="{D42A27DB-BD31-4B8C-83A1-F6EECF244321}">
                <p14:modId xmlns:p14="http://schemas.microsoft.com/office/powerpoint/2010/main" val="36413106"/>
              </p:ext>
            </p:extLst>
          </p:nvPr>
        </p:nvGraphicFramePr>
        <p:xfrm>
          <a:off x="1828800" y="2743200"/>
          <a:ext cx="4913118" cy="914400"/>
        </p:xfrm>
        <a:graphic>
          <a:graphicData uri="http://schemas.openxmlformats.org/presentationml/2006/ole">
            <mc:AlternateContent xmlns:mc="http://schemas.openxmlformats.org/markup-compatibility/2006">
              <mc:Choice xmlns:v="urn:schemas-microsoft-com:vml" Requires="v">
                <p:oleObj name="Equation" r:id="rId4" imgW="2120900" imgH="393700" progId="Equation.3">
                  <p:embed/>
                </p:oleObj>
              </mc:Choice>
              <mc:Fallback>
                <p:oleObj name="Equation" r:id="rId4" imgW="2120900" imgH="393700" progId="Equation.3">
                  <p:embed/>
                  <p:pic>
                    <p:nvPicPr>
                      <p:cNvPr id="2867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743200"/>
                        <a:ext cx="4913118" cy="9144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619951762"/>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167384"/>
          </a:xfrm>
        </p:spPr>
        <p:txBody>
          <a:bodyPr>
            <a:normAutofit fontScale="90000"/>
          </a:bodyPr>
          <a:lstStyle/>
          <a:p>
            <a:r>
              <a:rPr lang="en-US" dirty="0"/>
              <a:t>Find the best estimate of the class mean.</a:t>
            </a:r>
            <a:br>
              <a:rPr lang="en-US" dirty="0"/>
            </a:br>
            <a:endParaRPr lang="en-US" dirty="0"/>
          </a:p>
        </p:txBody>
      </p:sp>
      <p:sp>
        <p:nvSpPr>
          <p:cNvPr id="3" name="Content Placeholder 2"/>
          <p:cNvSpPr>
            <a:spLocks noGrp="1"/>
          </p:cNvSpPr>
          <p:nvPr>
            <p:ph sz="half" idx="1"/>
          </p:nvPr>
        </p:nvSpPr>
        <p:spPr>
          <a:xfrm>
            <a:off x="768096" y="1524000"/>
            <a:ext cx="3566160" cy="4785360"/>
          </a:xfrm>
        </p:spPr>
        <p:txBody>
          <a:bodyPr>
            <a:normAutofit/>
          </a:bodyPr>
          <a:lstStyle/>
          <a:p>
            <a:r>
              <a:rPr lang="en-US" dirty="0"/>
              <a:t>A frequency table of Grade Interval Number of Students </a:t>
            </a:r>
          </a:p>
          <a:p>
            <a:r>
              <a:rPr lang="en-US" dirty="0"/>
              <a:t>50–56.5       	1 </a:t>
            </a:r>
          </a:p>
          <a:p>
            <a:r>
              <a:rPr lang="en-US" dirty="0"/>
              <a:t>56.5–62.5 	0 </a:t>
            </a:r>
          </a:p>
          <a:p>
            <a:r>
              <a:rPr lang="en-US" dirty="0"/>
              <a:t>62.5–68.5 	4 </a:t>
            </a:r>
          </a:p>
          <a:p>
            <a:r>
              <a:rPr lang="en-US" dirty="0"/>
              <a:t>68.5–74.5 	4 </a:t>
            </a:r>
          </a:p>
          <a:p>
            <a:r>
              <a:rPr lang="en-US" dirty="0"/>
              <a:t>74.5–80.5 	2 </a:t>
            </a:r>
          </a:p>
          <a:p>
            <a:r>
              <a:rPr lang="en-US" dirty="0"/>
              <a:t>80.5–86.5 	3 </a:t>
            </a:r>
          </a:p>
          <a:p>
            <a:r>
              <a:rPr lang="en-US" dirty="0"/>
              <a:t>86.5–92.5 	4 </a:t>
            </a:r>
          </a:p>
          <a:p>
            <a:r>
              <a:rPr lang="en-US" dirty="0"/>
              <a:t>92.5–98.5 	1 </a:t>
            </a:r>
          </a:p>
        </p:txBody>
      </p:sp>
      <p:sp>
        <p:nvSpPr>
          <p:cNvPr id="4" name="Content Placeholder 3"/>
          <p:cNvSpPr>
            <a:spLocks noGrp="1"/>
          </p:cNvSpPr>
          <p:nvPr>
            <p:ph sz="half" idx="2"/>
          </p:nvPr>
        </p:nvSpPr>
        <p:spPr>
          <a:xfrm>
            <a:off x="4491990" y="1752600"/>
            <a:ext cx="3566160" cy="4556760"/>
          </a:xfrm>
        </p:spPr>
        <p:txBody>
          <a:bodyPr>
            <a:normAutofit/>
          </a:bodyPr>
          <a:lstStyle/>
          <a:p>
            <a:r>
              <a:rPr lang="en-US" dirty="0"/>
              <a:t>Find the midpoints for each class </a:t>
            </a:r>
          </a:p>
          <a:p>
            <a:pPr marL="0" indent="0">
              <a:buNone/>
            </a:pPr>
            <a:r>
              <a:rPr lang="en-US" dirty="0"/>
              <a:t> 50–56.5 	53.25 </a:t>
            </a:r>
          </a:p>
          <a:p>
            <a:r>
              <a:rPr lang="en-US" dirty="0"/>
              <a:t>56.5–62.5	 59.5 </a:t>
            </a:r>
          </a:p>
          <a:p>
            <a:r>
              <a:rPr lang="en-US" dirty="0"/>
              <a:t>62.5–68.5 	65.5 </a:t>
            </a:r>
          </a:p>
          <a:p>
            <a:r>
              <a:rPr lang="en-US" dirty="0"/>
              <a:t>68.5–74.5 	71.5 </a:t>
            </a:r>
          </a:p>
          <a:p>
            <a:r>
              <a:rPr lang="en-US" dirty="0"/>
              <a:t>74.5–80.5 	77.5 </a:t>
            </a:r>
          </a:p>
          <a:p>
            <a:r>
              <a:rPr lang="en-US" dirty="0"/>
              <a:t>80.5–86.5 	83.5 </a:t>
            </a:r>
          </a:p>
          <a:p>
            <a:r>
              <a:rPr lang="en-US" dirty="0"/>
              <a:t>86.5–92.5 	89.5 </a:t>
            </a:r>
          </a:p>
          <a:p>
            <a:r>
              <a:rPr lang="en-US" dirty="0"/>
              <a:t>92.5–98.5 	95.5 </a:t>
            </a:r>
          </a:p>
        </p:txBody>
      </p:sp>
    </p:spTree>
    <p:extLst>
      <p:ext uri="{BB962C8B-B14F-4D97-AF65-F5344CB8AC3E}">
        <p14:creationId xmlns:p14="http://schemas.microsoft.com/office/powerpoint/2010/main" val="3083380798"/>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the best estimate of the class mean.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Calculate the sum of the product of each interval frequency and midpoint.</a:t>
                </a:r>
              </a:p>
              <a:p>
                <a:r>
                  <a:rPr lang="en-US" b="1" dirty="0"/>
                  <a:t>∑ (f*m) </a:t>
                </a:r>
                <a:r>
                  <a:rPr lang="en-US" dirty="0"/>
                  <a:t>= </a:t>
                </a:r>
              </a:p>
              <a:p>
                <a:r>
                  <a:rPr lang="en-US" dirty="0"/>
                  <a:t>53.25(1)+59.5(0)+65.5(4)+71.5(4)+77.5(2)+83.5(3)+89.5(4)+95.5(1)=1460.25</a:t>
                </a:r>
              </a:p>
              <a:p>
                <a:r>
                  <a:rPr lang="en-US" b="1" dirty="0"/>
                  <a:t>µ</a:t>
                </a:r>
                <a:r>
                  <a:rPr lang="en-US" dirty="0"/>
                  <a:t> = </a:t>
                </a:r>
                <a14:m>
                  <m:oMath xmlns:m="http://schemas.openxmlformats.org/officeDocument/2006/math">
                    <m:f>
                      <m:fPr>
                        <m:ctrlPr>
                          <a:rPr lang="en-US" sz="2400" b="1" i="1">
                            <a:latin typeface="Cambria Math" panose="02040503050406030204" pitchFamily="18" charset="0"/>
                          </a:rPr>
                        </m:ctrlPr>
                      </m:fPr>
                      <m:num>
                        <m:nary>
                          <m:naryPr>
                            <m:chr m:val="∑"/>
                            <m:subHide m:val="on"/>
                            <m:supHide m:val="on"/>
                            <m:ctrlPr>
                              <a:rPr lang="en-US" sz="2400" b="1" i="1">
                                <a:latin typeface="Cambria Math" panose="02040503050406030204" pitchFamily="18" charset="0"/>
                              </a:rPr>
                            </m:ctrlPr>
                          </m:naryPr>
                          <m:sub/>
                          <m:sup/>
                          <m:e>
                            <m:r>
                              <a:rPr lang="en-US" sz="2400" b="1" i="1">
                                <a:latin typeface="Cambria Math" panose="02040503050406030204" pitchFamily="18" charset="0"/>
                              </a:rPr>
                              <m:t>(</m:t>
                            </m:r>
                            <m:r>
                              <a:rPr lang="en-US" sz="2400" b="1" i="1">
                                <a:latin typeface="Cambria Math" panose="02040503050406030204" pitchFamily="18" charset="0"/>
                              </a:rPr>
                              <m:t>𝒇</m:t>
                            </m:r>
                            <m:r>
                              <a:rPr lang="en-US" sz="2400" b="1" i="1">
                                <a:latin typeface="Cambria Math" panose="02040503050406030204" pitchFamily="18" charset="0"/>
                              </a:rPr>
                              <m:t>∗</m:t>
                            </m:r>
                            <m:r>
                              <a:rPr lang="en-US" sz="2400" b="1" i="1">
                                <a:latin typeface="Cambria Math" panose="02040503050406030204" pitchFamily="18" charset="0"/>
                              </a:rPr>
                              <m:t>𝒎</m:t>
                            </m:r>
                            <m:r>
                              <a:rPr lang="en-US" sz="2400" b="1" i="1">
                                <a:latin typeface="Cambria Math" panose="02040503050406030204" pitchFamily="18" charset="0"/>
                              </a:rPr>
                              <m:t>)</m:t>
                            </m:r>
                          </m:e>
                        </m:nary>
                      </m:num>
                      <m:den>
                        <m:nary>
                          <m:naryPr>
                            <m:chr m:val="∑"/>
                            <m:subHide m:val="on"/>
                            <m:supHide m:val="on"/>
                            <m:ctrlPr>
                              <a:rPr lang="en-US" sz="2400" b="1" i="1">
                                <a:latin typeface="Cambria Math" panose="02040503050406030204" pitchFamily="18" charset="0"/>
                              </a:rPr>
                            </m:ctrlPr>
                          </m:naryPr>
                          <m:sub/>
                          <m:sup/>
                          <m:e>
                            <m:r>
                              <a:rPr lang="en-US" sz="2400" b="1" i="1">
                                <a:latin typeface="Cambria Math" panose="02040503050406030204" pitchFamily="18" charset="0"/>
                              </a:rPr>
                              <m:t>(</m:t>
                            </m:r>
                            <m:r>
                              <a:rPr lang="en-US" sz="2400" b="1" i="1">
                                <a:latin typeface="Cambria Math" panose="02040503050406030204" pitchFamily="18" charset="0"/>
                              </a:rPr>
                              <m:t>𝒇</m:t>
                            </m:r>
                            <m:r>
                              <a:rPr lang="en-US" sz="2400" b="1" i="1">
                                <a:latin typeface="Cambria Math" panose="02040503050406030204" pitchFamily="18" charset="0"/>
                              </a:rPr>
                              <m:t>)</m:t>
                            </m:r>
                          </m:e>
                        </m:nary>
                      </m:den>
                    </m:f>
                  </m:oMath>
                </a14:m>
                <a:r>
                  <a:rPr lang="en-US" dirty="0"/>
                  <a:t>= 1460.25 / 19 =76.86</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51" t="-1515" r="-836"/>
                </a:stretch>
              </a:blipFill>
            </p:spPr>
            <p:txBody>
              <a:bodyPr/>
              <a:lstStyle/>
              <a:p>
                <a:r>
                  <a:rPr lang="en-US">
                    <a:noFill/>
                  </a:rPr>
                  <a:t> </a:t>
                </a:r>
              </a:p>
            </p:txBody>
          </p:sp>
        </mc:Fallback>
      </mc:AlternateContent>
    </p:spTree>
    <p:extLst>
      <p:ext uri="{BB962C8B-B14F-4D97-AF65-F5344CB8AC3E}">
        <p14:creationId xmlns:p14="http://schemas.microsoft.com/office/powerpoint/2010/main" val="2077331085"/>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2.6 Skewness and the mean, median, and mode</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90974451"/>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SYMMETRIC SHAPE</a:t>
            </a:r>
          </a:p>
        </p:txBody>
      </p:sp>
      <p:sp>
        <p:nvSpPr>
          <p:cNvPr id="3" name="Content Placeholder 2"/>
          <p:cNvSpPr>
            <a:spLocks noGrp="1"/>
          </p:cNvSpPr>
          <p:nvPr>
            <p:ph idx="1"/>
          </p:nvPr>
        </p:nvSpPr>
        <p:spPr>
          <a:xfrm>
            <a:off x="768096" y="1905000"/>
            <a:ext cx="7290055" cy="4404360"/>
          </a:xfrm>
        </p:spPr>
        <p:txBody>
          <a:bodyPr/>
          <a:lstStyle/>
          <a:p>
            <a:r>
              <a:rPr lang="en-US" dirty="0"/>
              <a:t>The histogram displays a symmetrical distribution of data. A distribution is symmetrical if a vertical line can be drawn at some point in the histogram such that the shape to the left and the right of the vertical line are mirror images of each other. </a:t>
            </a:r>
          </a:p>
          <a:p>
            <a:r>
              <a:rPr lang="en-US" dirty="0"/>
              <a:t>In a symmetrical distribution that has two modes (bimodal), the two modes would be different from the mean and median. </a:t>
            </a:r>
          </a:p>
        </p:txBody>
      </p:sp>
    </p:spTree>
    <p:extLst>
      <p:ext uri="{BB962C8B-B14F-4D97-AF65-F5344CB8AC3E}">
        <p14:creationId xmlns:p14="http://schemas.microsoft.com/office/powerpoint/2010/main" val="231212172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a:t>Stem-and-leaf graph or </a:t>
            </a:r>
            <a:r>
              <a:rPr lang="en-US" dirty="0" err="1"/>
              <a:t>stemplot</a:t>
            </a:r>
            <a:r>
              <a:rPr lang="en-US" dirty="0"/>
              <a:t> </a:t>
            </a:r>
          </a:p>
        </p:txBody>
      </p:sp>
      <p:sp>
        <p:nvSpPr>
          <p:cNvPr id="3" name="Content Placeholder 2"/>
          <p:cNvSpPr>
            <a:spLocks noGrp="1"/>
          </p:cNvSpPr>
          <p:nvPr>
            <p:ph idx="1"/>
          </p:nvPr>
        </p:nvSpPr>
        <p:spPr/>
        <p:txBody>
          <a:bodyPr>
            <a:normAutofit/>
          </a:bodyPr>
          <a:lstStyle/>
          <a:p>
            <a:r>
              <a:rPr lang="en-US" sz="2800" dirty="0"/>
              <a:t>One simple graph, the stem-and-leaf graph or stem plot, comes from the field of exploratory data analysis. </a:t>
            </a:r>
          </a:p>
          <a:p>
            <a:r>
              <a:rPr lang="en-US" sz="2800" dirty="0"/>
              <a:t>It is a good choice when the data sets are small. </a:t>
            </a:r>
          </a:p>
          <a:p>
            <a:r>
              <a:rPr lang="en-US" sz="2800" dirty="0"/>
              <a:t>To create the plot, divide each observation of data into a stem and a leaf. The leaf consists of a final significant digit.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Symmetric Histogram</a:t>
            </a:r>
          </a:p>
        </p:txBody>
      </p:sp>
      <p:pic>
        <p:nvPicPr>
          <p:cNvPr id="2" name="Picture Placeholder 1" descr="Here is a picture of a histogram that is symmetric"/>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273" r="-12273"/>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7796120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Skewed to the left</a:t>
            </a:r>
          </a:p>
        </p:txBody>
      </p:sp>
      <p:sp>
        <p:nvSpPr>
          <p:cNvPr id="3" name="Content Placeholder 2"/>
          <p:cNvSpPr>
            <a:spLocks noGrp="1"/>
          </p:cNvSpPr>
          <p:nvPr>
            <p:ph idx="1"/>
          </p:nvPr>
        </p:nvSpPr>
        <p:spPr/>
        <p:txBody>
          <a:bodyPr/>
          <a:lstStyle/>
          <a:p>
            <a:r>
              <a:rPr lang="en-US" dirty="0"/>
              <a:t>The histogram for the data: </a:t>
            </a:r>
          </a:p>
          <a:p>
            <a:r>
              <a:rPr lang="en-US" dirty="0"/>
              <a:t>4; 5; 6; 6; 6; 7; 7; 7; 7; 8 </a:t>
            </a:r>
          </a:p>
          <a:p>
            <a:r>
              <a:rPr lang="en-US" dirty="0"/>
              <a:t>is not symmetrical. The right-hand side seems "chopped off“ compared to the left side. A distribution of this type is called skewed to the left because it is pulled out to the left.</a:t>
            </a:r>
          </a:p>
          <a:p>
            <a:r>
              <a:rPr lang="en-US" dirty="0"/>
              <a:t>The mean is 6.3, the median is 6.5, and the mode is seven. Notice that the mean is less than the median, and they are both less than the mode. The mean and the median both reflect the skewing, but the mean reflects it more so. To summarize, generally if the distribution of data is skewed to the left, the mean is less than the </a:t>
            </a:r>
            <a:r>
              <a:rPr lang="en-US" dirty="0" err="1"/>
              <a:t>median,which</a:t>
            </a:r>
            <a:r>
              <a:rPr lang="en-US" dirty="0"/>
              <a:t> is often less than the mode. </a:t>
            </a:r>
          </a:p>
          <a:p>
            <a:endParaRPr lang="en-US" dirty="0"/>
          </a:p>
        </p:txBody>
      </p:sp>
    </p:spTree>
    <p:extLst>
      <p:ext uri="{BB962C8B-B14F-4D97-AF65-F5344CB8AC3E}">
        <p14:creationId xmlns:p14="http://schemas.microsoft.com/office/powerpoint/2010/main" val="4046064007"/>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SKEWED TO THE LEFT</a:t>
            </a:r>
          </a:p>
        </p:txBody>
      </p:sp>
      <p:pic>
        <p:nvPicPr>
          <p:cNvPr id="2" name="Picture Placeholder 1" descr="Here is the picture of a histogram that is skewed to the lef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3515" r="-33515"/>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9944739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Skewed to the right</a:t>
            </a:r>
          </a:p>
        </p:txBody>
      </p:sp>
      <p:sp>
        <p:nvSpPr>
          <p:cNvPr id="3" name="Content Placeholder 2"/>
          <p:cNvSpPr>
            <a:spLocks noGrp="1"/>
          </p:cNvSpPr>
          <p:nvPr>
            <p:ph idx="1"/>
          </p:nvPr>
        </p:nvSpPr>
        <p:spPr/>
        <p:txBody>
          <a:bodyPr/>
          <a:lstStyle/>
          <a:p>
            <a:r>
              <a:rPr lang="en-US" dirty="0"/>
              <a:t>The histogram for the data: 6; 7; 7; 7; 7; 8; 8; 8; 9; 10, </a:t>
            </a:r>
          </a:p>
          <a:p>
            <a:r>
              <a:rPr lang="en-US" dirty="0"/>
              <a:t>is also not symmetrical. It is skewed to the right.</a:t>
            </a:r>
          </a:p>
          <a:p>
            <a:r>
              <a:rPr lang="en-US" dirty="0"/>
              <a:t>The mean is 7.7, the median is 7.5, and the mode is seven. Of the three statistics, the mean is the largest, while the mode is the smallest. Again, the mean reflects the skewing the most. </a:t>
            </a:r>
          </a:p>
          <a:p>
            <a:r>
              <a:rPr lang="en-US" dirty="0"/>
              <a:t>If the distribution of data is skewed to the right, the mode is often less than the median, which is less than the mean.</a:t>
            </a:r>
          </a:p>
        </p:txBody>
      </p:sp>
    </p:spTree>
    <p:extLst>
      <p:ext uri="{BB962C8B-B14F-4D97-AF65-F5344CB8AC3E}">
        <p14:creationId xmlns:p14="http://schemas.microsoft.com/office/powerpoint/2010/main" val="2431919190"/>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Skewed to the right</a:t>
            </a:r>
          </a:p>
        </p:txBody>
      </p:sp>
      <p:pic>
        <p:nvPicPr>
          <p:cNvPr id="2" name="Picture Placeholder 1" descr="Here is the picture of a histogram that is skewed to the righ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3067" r="-33067"/>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7005966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842504" cy="1499616"/>
          </a:xfrm>
        </p:spPr>
        <p:txBody>
          <a:bodyPr/>
          <a:lstStyle/>
          <a:p>
            <a:r>
              <a:rPr lang="en-US" dirty="0"/>
              <a:t>2.7 Measures of the spread of the data</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18951392"/>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deviation</a:t>
            </a:r>
          </a:p>
        </p:txBody>
      </p:sp>
      <p:sp>
        <p:nvSpPr>
          <p:cNvPr id="3" name="Content Placeholder 2"/>
          <p:cNvSpPr>
            <a:spLocks noGrp="1"/>
          </p:cNvSpPr>
          <p:nvPr>
            <p:ph idx="1"/>
          </p:nvPr>
        </p:nvSpPr>
        <p:spPr/>
        <p:txBody>
          <a:bodyPr>
            <a:normAutofit lnSpcReduction="10000"/>
          </a:bodyPr>
          <a:lstStyle/>
          <a:p>
            <a:r>
              <a:rPr lang="en-US" dirty="0"/>
              <a:t>An important characteristic of any set of data is the variation in the data. In some data sets, the data values are concentrated closely near the mean; in other data sets, the data values are more widely spread out from the mean. The most common measure of variation, or spread, is the standard deviation. </a:t>
            </a:r>
          </a:p>
          <a:p>
            <a:r>
              <a:rPr lang="en-US" dirty="0"/>
              <a:t>The </a:t>
            </a:r>
            <a:r>
              <a:rPr lang="en-US" b="1" dirty="0"/>
              <a:t>standard deviation </a:t>
            </a:r>
            <a:r>
              <a:rPr lang="en-US" dirty="0"/>
              <a:t>is a number that measures how far data values are from their mean. </a:t>
            </a:r>
          </a:p>
          <a:p>
            <a:r>
              <a:rPr lang="en-US" b="1" dirty="0"/>
              <a:t>The standard deviation </a:t>
            </a:r>
          </a:p>
          <a:p>
            <a:r>
              <a:rPr lang="en-US" dirty="0"/>
              <a:t>• provides a numerical measure of the overall amount of variation in a data set</a:t>
            </a:r>
          </a:p>
          <a:p>
            <a:r>
              <a:rPr lang="en-US" dirty="0"/>
              <a:t>• can be used to determine whether a particular data value is close to or far from the mean. </a:t>
            </a:r>
          </a:p>
        </p:txBody>
      </p:sp>
    </p:spTree>
    <p:extLst>
      <p:ext uri="{BB962C8B-B14F-4D97-AF65-F5344CB8AC3E}">
        <p14:creationId xmlns:p14="http://schemas.microsoft.com/office/powerpoint/2010/main" val="2481235413"/>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deviation</a:t>
            </a:r>
          </a:p>
        </p:txBody>
      </p:sp>
      <p:sp>
        <p:nvSpPr>
          <p:cNvPr id="3" name="Content Placeholder 2"/>
          <p:cNvSpPr>
            <a:spLocks noGrp="1"/>
          </p:cNvSpPr>
          <p:nvPr>
            <p:ph idx="1"/>
          </p:nvPr>
        </p:nvSpPr>
        <p:spPr/>
        <p:txBody>
          <a:bodyPr/>
          <a:lstStyle/>
          <a:p>
            <a:r>
              <a:rPr lang="en-US" dirty="0"/>
              <a:t>The standard deviation provides a measure of the overall variation in a data set The standard deviation is always positive or zero. </a:t>
            </a:r>
          </a:p>
          <a:p>
            <a:r>
              <a:rPr lang="en-US" dirty="0"/>
              <a:t>The standard deviation is small when the data are all concentrated close to the mean, exhibiting little variation or spread. </a:t>
            </a:r>
          </a:p>
          <a:p>
            <a:r>
              <a:rPr lang="en-US" dirty="0"/>
              <a:t>The standard deviation is larger when the data values are more spread out from the mean, exhibiting more variation. </a:t>
            </a:r>
          </a:p>
          <a:p>
            <a:r>
              <a:rPr lang="en-US" dirty="0"/>
              <a:t>The standard deviation can be used to determine whether a data value is close to or far from the mean. </a:t>
            </a:r>
          </a:p>
        </p:txBody>
      </p:sp>
    </p:spTree>
    <p:extLst>
      <p:ext uri="{BB962C8B-B14F-4D97-AF65-F5344CB8AC3E}">
        <p14:creationId xmlns:p14="http://schemas.microsoft.com/office/powerpoint/2010/main" val="1550672306"/>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710184"/>
          </a:xfrm>
        </p:spPr>
        <p:txBody>
          <a:bodyPr/>
          <a:lstStyle/>
          <a:p>
            <a:r>
              <a:rPr lang="en-US" dirty="0"/>
              <a:t>example</a:t>
            </a:r>
          </a:p>
        </p:txBody>
      </p:sp>
      <p:sp>
        <p:nvSpPr>
          <p:cNvPr id="3" name="Content Placeholder 2"/>
          <p:cNvSpPr>
            <a:spLocks noGrp="1"/>
          </p:cNvSpPr>
          <p:nvPr>
            <p:ph idx="1"/>
          </p:nvPr>
        </p:nvSpPr>
        <p:spPr>
          <a:xfrm>
            <a:off x="768096" y="1524000"/>
            <a:ext cx="7290055" cy="4785360"/>
          </a:xfrm>
        </p:spPr>
        <p:txBody>
          <a:bodyPr>
            <a:normAutofit/>
          </a:bodyPr>
          <a:lstStyle/>
          <a:p>
            <a:r>
              <a:rPr lang="en-US" dirty="0"/>
              <a:t>Suppose that Rosa and </a:t>
            </a:r>
            <a:r>
              <a:rPr lang="en-US" dirty="0" err="1"/>
              <a:t>Binh</a:t>
            </a:r>
            <a:r>
              <a:rPr lang="en-US" dirty="0"/>
              <a:t> both shop at supermarket A.</a:t>
            </a:r>
          </a:p>
          <a:p>
            <a:r>
              <a:rPr lang="en-US" dirty="0"/>
              <a:t> Rosa waits at the checkout counter for seven minutes and </a:t>
            </a:r>
            <a:r>
              <a:rPr lang="en-US" dirty="0" err="1"/>
              <a:t>Binh</a:t>
            </a:r>
            <a:r>
              <a:rPr lang="en-US" dirty="0"/>
              <a:t> waits for one minute. </a:t>
            </a:r>
          </a:p>
          <a:p>
            <a:r>
              <a:rPr lang="en-US" dirty="0"/>
              <a:t>At supermarket A, the mean waiting time is five minutes and the standard deviation is two minutes. </a:t>
            </a:r>
          </a:p>
          <a:p>
            <a:endParaRPr lang="en-US" dirty="0"/>
          </a:p>
          <a:p>
            <a:pPr marL="0" indent="0">
              <a:buNone/>
            </a:pPr>
            <a:r>
              <a:rPr lang="en-US" dirty="0"/>
              <a:t>So the mean is 5 and the standard deviation is 2</a:t>
            </a:r>
          </a:p>
          <a:p>
            <a:r>
              <a:rPr lang="en-US" dirty="0"/>
              <a:t>The standard deviation can be used to determine whether a data value is close to or far from the mean.</a:t>
            </a:r>
          </a:p>
          <a:p>
            <a:r>
              <a:rPr lang="en-US" dirty="0"/>
              <a:t> </a:t>
            </a:r>
          </a:p>
        </p:txBody>
      </p:sp>
    </p:spTree>
    <p:extLst>
      <p:ext uri="{BB962C8B-B14F-4D97-AF65-F5344CB8AC3E}">
        <p14:creationId xmlns:p14="http://schemas.microsoft.com/office/powerpoint/2010/main" val="297218209"/>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710184"/>
          </a:xfrm>
        </p:spPr>
        <p:txBody>
          <a:bodyPr/>
          <a:lstStyle/>
          <a:p>
            <a:r>
              <a:rPr lang="en-US" dirty="0"/>
              <a:t>Example of Rosa</a:t>
            </a:r>
          </a:p>
        </p:txBody>
      </p:sp>
      <p:sp>
        <p:nvSpPr>
          <p:cNvPr id="3" name="Content Placeholder 2"/>
          <p:cNvSpPr>
            <a:spLocks noGrp="1"/>
          </p:cNvSpPr>
          <p:nvPr>
            <p:ph idx="1"/>
          </p:nvPr>
        </p:nvSpPr>
        <p:spPr>
          <a:xfrm>
            <a:off x="768096" y="1524000"/>
            <a:ext cx="7290055" cy="4785360"/>
          </a:xfrm>
        </p:spPr>
        <p:txBody>
          <a:bodyPr>
            <a:normAutofit/>
          </a:bodyPr>
          <a:lstStyle/>
          <a:p>
            <a:endParaRPr lang="en-US" dirty="0"/>
          </a:p>
          <a:p>
            <a:r>
              <a:rPr lang="en-US" dirty="0"/>
              <a:t>So the mean is 5 and the standard deviation is 2</a:t>
            </a:r>
          </a:p>
          <a:p>
            <a:endParaRPr lang="en-US" dirty="0"/>
          </a:p>
          <a:p>
            <a:r>
              <a:rPr lang="en-US" dirty="0"/>
              <a:t>Rosa waits for 7 minutes so I am going to compare it to the mean.</a:t>
            </a:r>
          </a:p>
          <a:p>
            <a:r>
              <a:rPr lang="en-US" dirty="0"/>
              <a:t>7 – 5 = 2 </a:t>
            </a:r>
          </a:p>
          <a:p>
            <a:r>
              <a:rPr lang="en-US" dirty="0"/>
              <a:t>I know that 2 is the same as the standard deviation  so 2 minutes is equal to 1 standard deviation.</a:t>
            </a:r>
          </a:p>
          <a:p>
            <a:r>
              <a:rPr lang="en-US" dirty="0"/>
              <a:t>Rosa's wait time of 7 minutes is 2 minutes longer than the average of 5 minutes. </a:t>
            </a:r>
          </a:p>
          <a:p>
            <a:r>
              <a:rPr lang="en-US" dirty="0"/>
              <a:t>Rosa's wait time of 7 minutes is 1 standard deviation above the average of 5 minutes.. </a:t>
            </a:r>
          </a:p>
        </p:txBody>
      </p:sp>
    </p:spTree>
    <p:extLst>
      <p:ext uri="{BB962C8B-B14F-4D97-AF65-F5344CB8AC3E}">
        <p14:creationId xmlns:p14="http://schemas.microsoft.com/office/powerpoint/2010/main" val="263908797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a:t>practice</a:t>
            </a:r>
          </a:p>
        </p:txBody>
      </p:sp>
      <p:sp>
        <p:nvSpPr>
          <p:cNvPr id="3" name="Content Placeholder 2"/>
          <p:cNvSpPr>
            <a:spLocks noGrp="1"/>
          </p:cNvSpPr>
          <p:nvPr>
            <p:ph idx="1"/>
          </p:nvPr>
        </p:nvSpPr>
        <p:spPr/>
        <p:txBody>
          <a:bodyPr>
            <a:normAutofit/>
          </a:bodyPr>
          <a:lstStyle/>
          <a:p>
            <a:r>
              <a:rPr lang="en-US" sz="2200" dirty="0"/>
              <a:t>For the Park City basketball team, scores for the last 30 games were as follows (smallest to largest): </a:t>
            </a:r>
          </a:p>
          <a:p>
            <a:r>
              <a:rPr lang="en-US" sz="2200" dirty="0"/>
              <a:t>32; 32; 33; 34; 38; 40; 42; 42; 43; 44; 46; 47; </a:t>
            </a:r>
          </a:p>
          <a:p>
            <a:r>
              <a:rPr lang="en-US" sz="2200" dirty="0"/>
              <a:t>47; 48; 48; 48; 49; 50; 50; 51; 52; 52; 52; 53; </a:t>
            </a:r>
          </a:p>
          <a:p>
            <a:r>
              <a:rPr lang="en-US" sz="2200" dirty="0"/>
              <a:t>54; 56; 57; 57; 60; 61 </a:t>
            </a:r>
          </a:p>
          <a:p>
            <a:r>
              <a:rPr lang="en-US" sz="2200" dirty="0"/>
              <a:t>Construct a stem plot for the data.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710184"/>
          </a:xfrm>
        </p:spPr>
        <p:txBody>
          <a:bodyPr/>
          <a:lstStyle/>
          <a:p>
            <a:r>
              <a:rPr lang="en-US" dirty="0"/>
              <a:t>Example OF </a:t>
            </a:r>
            <a:r>
              <a:rPr lang="en-US" dirty="0" err="1"/>
              <a:t>BinH</a:t>
            </a:r>
            <a:r>
              <a:rPr lang="en-US" dirty="0"/>
              <a:t> </a:t>
            </a:r>
          </a:p>
        </p:txBody>
      </p:sp>
      <p:sp>
        <p:nvSpPr>
          <p:cNvPr id="3" name="Content Placeholder 2"/>
          <p:cNvSpPr>
            <a:spLocks noGrp="1"/>
          </p:cNvSpPr>
          <p:nvPr>
            <p:ph idx="1"/>
          </p:nvPr>
        </p:nvSpPr>
        <p:spPr>
          <a:xfrm>
            <a:off x="768096" y="1295400"/>
            <a:ext cx="7290055" cy="5013960"/>
          </a:xfrm>
        </p:spPr>
        <p:txBody>
          <a:bodyPr>
            <a:normAutofit/>
          </a:bodyPr>
          <a:lstStyle/>
          <a:p>
            <a:endParaRPr lang="en-US" dirty="0"/>
          </a:p>
          <a:p>
            <a:pPr marL="0" indent="0">
              <a:buNone/>
            </a:pPr>
            <a:r>
              <a:rPr lang="en-US" dirty="0"/>
              <a:t>Again the mean is 5 and the standard deviation is 2</a:t>
            </a:r>
          </a:p>
          <a:p>
            <a:pPr marL="0" indent="0">
              <a:buNone/>
            </a:pPr>
            <a:r>
              <a:rPr lang="en-US" dirty="0" err="1"/>
              <a:t>Binh</a:t>
            </a:r>
            <a:r>
              <a:rPr lang="en-US" dirty="0"/>
              <a:t> waits for 1 minute</a:t>
            </a:r>
          </a:p>
          <a:p>
            <a:pPr marL="0" indent="0">
              <a:buNone/>
            </a:pPr>
            <a:r>
              <a:rPr lang="en-US" dirty="0"/>
              <a:t>So 1 – 5 = -4 </a:t>
            </a:r>
          </a:p>
          <a:p>
            <a:r>
              <a:rPr lang="en-US" dirty="0"/>
              <a:t>1 is 4 minutes less than the average of 5; 4 minutes is equal to 2 standard deviations.</a:t>
            </a:r>
          </a:p>
          <a:p>
            <a:r>
              <a:rPr lang="en-US" dirty="0"/>
              <a:t> </a:t>
            </a:r>
            <a:r>
              <a:rPr lang="en-US" dirty="0" err="1"/>
              <a:t>Binh's</a:t>
            </a:r>
            <a:r>
              <a:rPr lang="en-US" dirty="0"/>
              <a:t> wait time of 1 minute is 4 minutes less than the average of 5 minutes. </a:t>
            </a:r>
          </a:p>
          <a:p>
            <a:r>
              <a:rPr lang="en-US" dirty="0"/>
              <a:t> </a:t>
            </a:r>
            <a:r>
              <a:rPr lang="en-US" dirty="0" err="1"/>
              <a:t>Binh's</a:t>
            </a:r>
            <a:r>
              <a:rPr lang="en-US" dirty="0"/>
              <a:t> wait time of 1 minute is 2 standard deviations below the average of 5 minutes. </a:t>
            </a:r>
          </a:p>
          <a:p>
            <a:r>
              <a:rPr lang="en-US" dirty="0"/>
              <a:t> </a:t>
            </a:r>
          </a:p>
        </p:txBody>
      </p:sp>
    </p:spTree>
    <p:extLst>
      <p:ext uri="{BB962C8B-B14F-4D97-AF65-F5344CB8AC3E}">
        <p14:creationId xmlns:p14="http://schemas.microsoft.com/office/powerpoint/2010/main" val="984539905"/>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at it again</a:t>
            </a:r>
          </a:p>
        </p:txBody>
      </p:sp>
      <p:sp>
        <p:nvSpPr>
          <p:cNvPr id="3" name="Content Placeholder 2"/>
          <p:cNvSpPr>
            <a:spLocks noGrp="1"/>
          </p:cNvSpPr>
          <p:nvPr>
            <p:ph idx="1"/>
          </p:nvPr>
        </p:nvSpPr>
        <p:spPr>
          <a:xfrm>
            <a:off x="768096" y="1905000"/>
            <a:ext cx="7290055" cy="4404360"/>
          </a:xfrm>
        </p:spPr>
        <p:txBody>
          <a:bodyPr/>
          <a:lstStyle/>
          <a:p>
            <a:pPr marL="0" indent="0">
              <a:buNone/>
            </a:pPr>
            <a:r>
              <a:rPr lang="en-US" dirty="0"/>
              <a:t>The mean is 5 and the standard deviation is 2</a:t>
            </a:r>
          </a:p>
          <a:p>
            <a:endParaRPr lang="en-US" dirty="0"/>
          </a:p>
          <a:p>
            <a:r>
              <a:rPr lang="en-US" dirty="0"/>
              <a:t>2 standard deviations above mean = 5+ (2x2) = 9 minutes</a:t>
            </a:r>
          </a:p>
          <a:p>
            <a:r>
              <a:rPr lang="en-US" dirty="0"/>
              <a:t>1 standard deviation above mean = 5+ (1x2) = 7 minutes</a:t>
            </a:r>
          </a:p>
          <a:p>
            <a:r>
              <a:rPr lang="en-US" dirty="0"/>
              <a:t>Mean = 5 minutes</a:t>
            </a:r>
          </a:p>
          <a:p>
            <a:r>
              <a:rPr lang="en-US" dirty="0"/>
              <a:t>1 standard deviation below mean = 5- (1x2) = 3 minutes</a:t>
            </a:r>
          </a:p>
          <a:p>
            <a:r>
              <a:rPr lang="en-US" dirty="0"/>
              <a:t>2 standard deviations below mean = 5 – (2x2) = 1 minute</a:t>
            </a:r>
          </a:p>
        </p:txBody>
      </p:sp>
    </p:spTree>
    <p:extLst>
      <p:ext uri="{BB962C8B-B14F-4D97-AF65-F5344CB8AC3E}">
        <p14:creationId xmlns:p14="http://schemas.microsoft.com/office/powerpoint/2010/main" val="2049093812"/>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243584"/>
          </a:xfrm>
        </p:spPr>
        <p:txBody>
          <a:bodyPr/>
          <a:lstStyle/>
          <a:p>
            <a:r>
              <a:rPr lang="en-US" dirty="0"/>
              <a:t>Standard deviation</a:t>
            </a:r>
          </a:p>
        </p:txBody>
      </p:sp>
      <p:sp>
        <p:nvSpPr>
          <p:cNvPr id="3" name="Content Placeholder 2"/>
          <p:cNvSpPr>
            <a:spLocks noGrp="1"/>
          </p:cNvSpPr>
          <p:nvPr>
            <p:ph idx="1"/>
          </p:nvPr>
        </p:nvSpPr>
        <p:spPr>
          <a:xfrm>
            <a:off x="768096" y="1981200"/>
            <a:ext cx="7290055" cy="4328160"/>
          </a:xfrm>
        </p:spPr>
        <p:txBody>
          <a:bodyPr>
            <a:normAutofit/>
          </a:bodyPr>
          <a:lstStyle/>
          <a:p>
            <a:r>
              <a:rPr lang="en-US" dirty="0"/>
              <a:t>A data value that is two standard deviations from the average is just on the borderline for what many statisticians would consider to be far from the average. </a:t>
            </a:r>
          </a:p>
          <a:p>
            <a:r>
              <a:rPr lang="en-US" dirty="0"/>
              <a:t>Considering data to be far from the mean if it is more than two standard deviations away is more of an approximate "rule of thumb" than a rigid rule.</a:t>
            </a:r>
          </a:p>
          <a:p>
            <a:r>
              <a:rPr lang="en-US" dirty="0"/>
              <a:t> In general, the shape of the distribution of the data affects how much of the data is further away than two standard deviations. (You will learn more about this in later chapters.) </a:t>
            </a:r>
          </a:p>
        </p:txBody>
      </p:sp>
    </p:spTree>
    <p:extLst>
      <p:ext uri="{BB962C8B-B14F-4D97-AF65-F5344CB8AC3E}">
        <p14:creationId xmlns:p14="http://schemas.microsoft.com/office/powerpoint/2010/main" val="426643721"/>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deviation and means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The equation value = mean + (# of STDEVs)(standard deviation)</a:t>
                </a:r>
              </a:p>
              <a:p>
                <a:r>
                  <a:rPr lang="en-US" dirty="0"/>
                  <a:t>can be expressed for a sample and for a population.</a:t>
                </a:r>
              </a:p>
              <a:p>
                <a:pPr marL="0" indent="0">
                  <a:buNone/>
                </a:pPr>
                <a:endParaRPr lang="en-US" dirty="0"/>
              </a:p>
              <a:p>
                <a:pPr marL="0" indent="0">
                  <a:buNone/>
                </a:pPr>
                <a:r>
                  <a:rPr lang="en-US" dirty="0"/>
                  <a:t>  Sample: x =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oMath>
                </a14:m>
                <a:r>
                  <a:rPr lang="en-US" dirty="0"/>
                  <a:t> + (# of STDEV)(s) </a:t>
                </a:r>
              </a:p>
              <a:p>
                <a:pPr marL="0" indent="0">
                  <a:buNone/>
                </a:pPr>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oMath>
                </a14:m>
                <a:r>
                  <a:rPr lang="en-US" dirty="0"/>
                  <a:t> is the sample mean and s is the sample standard deviation.</a:t>
                </a:r>
              </a:p>
              <a:p>
                <a:pPr marL="0" indent="0">
                  <a:buNone/>
                </a:pPr>
                <a:r>
                  <a:rPr lang="en-US" dirty="0"/>
                  <a:t>  Population: x = µ+(# of STDEV)(σ) </a:t>
                </a:r>
              </a:p>
              <a:p>
                <a:pPr marL="0" indent="0">
                  <a:buNone/>
                </a:pPr>
                <a:r>
                  <a:rPr lang="en-US" dirty="0"/>
                  <a:t>  µ is the population mean and σ is the population standard deviation.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251" t="-1515"/>
                </a:stretch>
              </a:blipFill>
            </p:spPr>
            <p:txBody>
              <a:bodyPr/>
              <a:lstStyle/>
              <a:p>
                <a:r>
                  <a:rPr lang="en-US">
                    <a:noFill/>
                  </a:rPr>
                  <a:t> </a:t>
                </a:r>
              </a:p>
            </p:txBody>
          </p:sp>
        </mc:Fallback>
      </mc:AlternateContent>
    </p:spTree>
    <p:extLst>
      <p:ext uri="{BB962C8B-B14F-4D97-AF65-F5344CB8AC3E}">
        <p14:creationId xmlns:p14="http://schemas.microsoft.com/office/powerpoint/2010/main" val="1060369723"/>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deviation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If x is a number, then the difference "x – mean" is called its deviation. </a:t>
                </a:r>
              </a:p>
              <a:p>
                <a:r>
                  <a:rPr lang="en-US" dirty="0"/>
                  <a:t>In a data set, there are as many deviations as there are items in the data set. The deviations are used to calculate the standard deviation. </a:t>
                </a:r>
              </a:p>
              <a:p>
                <a:r>
                  <a:rPr lang="en-US" dirty="0"/>
                  <a:t>If the numbers belong to a population, in symbols a deviation is x–μ. For sample data, in symbols a deviation is x–</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251" t="-1515" r="-1171"/>
                </a:stretch>
              </a:blipFill>
            </p:spPr>
            <p:txBody>
              <a:bodyPr/>
              <a:lstStyle/>
              <a:p>
                <a:r>
                  <a:rPr lang="en-US">
                    <a:noFill/>
                  </a:rPr>
                  <a:t> </a:t>
                </a:r>
              </a:p>
            </p:txBody>
          </p:sp>
        </mc:Fallback>
      </mc:AlternateContent>
    </p:spTree>
    <p:extLst>
      <p:ext uri="{BB962C8B-B14F-4D97-AF65-F5344CB8AC3E}">
        <p14:creationId xmlns:p14="http://schemas.microsoft.com/office/powerpoint/2010/main" val="355490464"/>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091184"/>
          </a:xfrm>
        </p:spPr>
        <p:txBody>
          <a:bodyPr/>
          <a:lstStyle/>
          <a:p>
            <a:r>
              <a:rPr lang="en-US" dirty="0"/>
              <a:t>Standard deviation</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768096" y="1676400"/>
                <a:ext cx="3566160" cy="4632960"/>
              </a:xfrm>
            </p:spPr>
            <p:txBody>
              <a:bodyPr/>
              <a:lstStyle/>
              <a:p>
                <a:r>
                  <a:rPr lang="en-US" sz="3200" dirty="0"/>
                  <a:t>Sample Standard Deviation</a:t>
                </a:r>
              </a:p>
              <a:p>
                <a:endParaRPr lang="en-US" dirty="0"/>
              </a:p>
              <a:p>
                <a:r>
                  <a:rPr lang="en-US" sz="4000" dirty="0"/>
                  <a:t>s = </a:t>
                </a:r>
                <a14:m>
                  <m:oMath xmlns:m="http://schemas.openxmlformats.org/officeDocument/2006/math">
                    <m:rad>
                      <m:radPr>
                        <m:degHide m:val="on"/>
                        <m:ctrlPr>
                          <a:rPr lang="en-US" sz="4000" i="1" smtClean="0">
                            <a:latin typeface="Cambria Math" panose="02040503050406030204" pitchFamily="18" charset="0"/>
                          </a:rPr>
                        </m:ctrlPr>
                      </m:radPr>
                      <m:deg/>
                      <m:e>
                        <m:f>
                          <m:fPr>
                            <m:ctrlPr>
                              <a:rPr lang="en-US" sz="4000" i="1" smtClean="0">
                                <a:latin typeface="Cambria Math" panose="02040503050406030204" pitchFamily="18" charset="0"/>
                              </a:rPr>
                            </m:ctrlPr>
                          </m:fPr>
                          <m:num>
                            <m:nary>
                              <m:naryPr>
                                <m:chr m:val="∑"/>
                                <m:subHide m:val="on"/>
                                <m:supHide m:val="on"/>
                                <m:ctrlPr>
                                  <a:rPr lang="en-US" sz="4000" i="1" smtClean="0">
                                    <a:latin typeface="Cambria Math" panose="02040503050406030204" pitchFamily="18" charset="0"/>
                                  </a:rPr>
                                </m:ctrlPr>
                              </m:naryPr>
                              <m:sub/>
                              <m:sup/>
                              <m:e>
                                <m:r>
                                  <a:rPr lang="en-US" sz="4000" b="0" i="1" smtClean="0">
                                    <a:latin typeface="Cambria Math" panose="02040503050406030204" pitchFamily="18" charset="0"/>
                                  </a:rPr>
                                  <m:t>(</m:t>
                                </m:r>
                                <m:r>
                                  <a:rPr lang="en-US" sz="4000" b="0" i="1" smtClean="0">
                                    <a:latin typeface="Cambria Math" panose="02040503050406030204" pitchFamily="18" charset="0"/>
                                  </a:rPr>
                                  <m:t>𝑥</m:t>
                                </m:r>
                                <m:r>
                                  <a:rPr lang="en-US" sz="4000" b="0" i="1" smtClean="0">
                                    <a:latin typeface="Cambria Math" panose="02040503050406030204" pitchFamily="18" charset="0"/>
                                  </a:rPr>
                                  <m:t>− </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𝑥</m:t>
                                    </m:r>
                                  </m:e>
                                </m:acc>
                                <m:r>
                                  <a:rPr lang="en-US" sz="4000" b="0" i="1" smtClean="0">
                                    <a:latin typeface="Cambria Math" panose="02040503050406030204" pitchFamily="18" charset="0"/>
                                  </a:rPr>
                                  <m:t>)²</m:t>
                                </m:r>
                              </m:e>
                            </m:nary>
                          </m:num>
                          <m:den>
                            <m:r>
                              <a:rPr lang="en-US" sz="4000" b="0" i="1" smtClean="0">
                                <a:latin typeface="Cambria Math" panose="02040503050406030204" pitchFamily="18" charset="0"/>
                              </a:rPr>
                              <m:t>𝑛</m:t>
                            </m:r>
                            <m:r>
                              <a:rPr lang="en-US" sz="4000" b="0" i="1" smtClean="0">
                                <a:latin typeface="Cambria Math" panose="02040503050406030204" pitchFamily="18" charset="0"/>
                              </a:rPr>
                              <m:t> −1</m:t>
                            </m:r>
                          </m:den>
                        </m:f>
                      </m:e>
                    </m:rad>
                  </m:oMath>
                </a14:m>
                <a:endParaRPr lang="en-US" sz="4000" dirty="0"/>
              </a:p>
              <a:p>
                <a:r>
                  <a:rPr lang="en-US" sz="4000" dirty="0"/>
                  <a:t>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𝑥</m:t>
                        </m:r>
                      </m:e>
                    </m:acc>
                  </m:oMath>
                </a14:m>
                <a:r>
                  <a:rPr lang="en-US" sz="2800" dirty="0"/>
                  <a:t> is the sample mean</a:t>
                </a:r>
              </a:p>
              <a:p>
                <a:r>
                  <a:rPr lang="en-US" sz="2800" dirty="0"/>
                  <a:t>  n is the sample size</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768096" y="1676400"/>
                <a:ext cx="3566160" cy="4632960"/>
              </a:xfrm>
              <a:blipFill rotWithShape="0">
                <a:blip r:embed="rId2"/>
                <a:stretch>
                  <a:fillRect l="-3419" t="-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4491990" y="1676400"/>
                <a:ext cx="4042410" cy="4632960"/>
              </a:xfrm>
            </p:spPr>
            <p:txBody>
              <a:bodyPr/>
              <a:lstStyle/>
              <a:p>
                <a:r>
                  <a:rPr lang="en-US" sz="3200" dirty="0"/>
                  <a:t>Population Standard Deviation</a:t>
                </a:r>
              </a:p>
              <a:p>
                <a:endParaRPr lang="en-US" dirty="0"/>
              </a:p>
              <a:p>
                <a:r>
                  <a:rPr lang="en-US" sz="3200" dirty="0"/>
                  <a:t>σ </a:t>
                </a:r>
                <a:r>
                  <a:rPr lang="en-US" sz="4000" dirty="0"/>
                  <a:t>= </a:t>
                </a:r>
                <a14:m>
                  <m:oMath xmlns:m="http://schemas.openxmlformats.org/officeDocument/2006/math">
                    <m:rad>
                      <m:radPr>
                        <m:degHide m:val="on"/>
                        <m:ctrlPr>
                          <a:rPr lang="en-US" sz="4000" i="1">
                            <a:latin typeface="Cambria Math" panose="02040503050406030204" pitchFamily="18" charset="0"/>
                          </a:rPr>
                        </m:ctrlPr>
                      </m:radPr>
                      <m:deg/>
                      <m:e>
                        <m:f>
                          <m:fPr>
                            <m:ctrlPr>
                              <a:rPr lang="en-US" sz="4000" i="1">
                                <a:latin typeface="Cambria Math" panose="02040503050406030204" pitchFamily="18" charset="0"/>
                              </a:rPr>
                            </m:ctrlPr>
                          </m:fPr>
                          <m:num>
                            <m:nary>
                              <m:naryPr>
                                <m:chr m:val="∑"/>
                                <m:subHide m:val="on"/>
                                <m:supHide m:val="on"/>
                                <m:ctrlPr>
                                  <a:rPr lang="en-US" sz="4000" i="1">
                                    <a:latin typeface="Cambria Math" panose="02040503050406030204" pitchFamily="18" charset="0"/>
                                  </a:rPr>
                                </m:ctrlPr>
                              </m:naryPr>
                              <m:sub/>
                              <m:sup/>
                              <m:e>
                                <m:r>
                                  <a:rPr lang="en-US" sz="4000" i="1">
                                    <a:latin typeface="Cambria Math" panose="02040503050406030204" pitchFamily="18" charset="0"/>
                                  </a:rPr>
                                  <m:t>(</m:t>
                                </m:r>
                                <m:r>
                                  <a:rPr lang="en-US" sz="4000" i="1">
                                    <a:latin typeface="Cambria Math" panose="02040503050406030204" pitchFamily="18" charset="0"/>
                                  </a:rPr>
                                  <m:t>𝑥</m:t>
                                </m:r>
                                <m:r>
                                  <a:rPr lang="en-US" sz="4000" i="1">
                                    <a:latin typeface="Cambria Math" panose="02040503050406030204" pitchFamily="18" charset="0"/>
                                  </a:rPr>
                                  <m:t>−µ)²</m:t>
                                </m:r>
                              </m:e>
                            </m:nary>
                          </m:num>
                          <m:den>
                            <m:r>
                              <a:rPr lang="en-US" sz="4000" b="0" i="1" smtClean="0">
                                <a:latin typeface="Cambria Math" panose="02040503050406030204" pitchFamily="18" charset="0"/>
                              </a:rPr>
                              <m:t>𝑁</m:t>
                            </m:r>
                          </m:den>
                        </m:f>
                      </m:e>
                    </m:rad>
                  </m:oMath>
                </a14:m>
                <a:endParaRPr lang="en-US" sz="4000" dirty="0"/>
              </a:p>
              <a:p>
                <a:pPr marL="0" indent="0">
                  <a:buNone/>
                </a:pPr>
                <a:r>
                  <a:rPr lang="en-US" sz="2800" dirty="0"/>
                  <a:t>  µ is the population mean</a:t>
                </a:r>
              </a:p>
              <a:p>
                <a:r>
                  <a:rPr lang="en-US" sz="2800" dirty="0"/>
                  <a:t>  N is the population</a:t>
                </a:r>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4491990" y="1676400"/>
                <a:ext cx="4042410" cy="4632960"/>
              </a:xfrm>
              <a:blipFill rotWithShape="0">
                <a:blip r:embed="rId3"/>
                <a:stretch>
                  <a:fillRect l="-2715" t="-2632"/>
                </a:stretch>
              </a:blipFill>
            </p:spPr>
            <p:txBody>
              <a:bodyPr/>
              <a:lstStyle/>
              <a:p>
                <a:r>
                  <a:rPr lang="en-US">
                    <a:noFill/>
                  </a:rPr>
                  <a:t> </a:t>
                </a:r>
              </a:p>
            </p:txBody>
          </p:sp>
        </mc:Fallback>
      </mc:AlternateContent>
    </p:spTree>
    <p:extLst>
      <p:ext uri="{BB962C8B-B14F-4D97-AF65-F5344CB8AC3E}">
        <p14:creationId xmlns:p14="http://schemas.microsoft.com/office/powerpoint/2010/main" val="1359656651"/>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091184"/>
          </a:xfrm>
        </p:spPr>
        <p:txBody>
          <a:bodyPr/>
          <a:lstStyle/>
          <a:p>
            <a:r>
              <a:rPr lang="en-US" dirty="0"/>
              <a:t>variance</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768096" y="1676400"/>
                <a:ext cx="3566160" cy="4632960"/>
              </a:xfrm>
            </p:spPr>
            <p:txBody>
              <a:bodyPr/>
              <a:lstStyle/>
              <a:p>
                <a:r>
                  <a:rPr lang="en-US" sz="3200" dirty="0"/>
                  <a:t>Sample Variance</a:t>
                </a:r>
              </a:p>
              <a:p>
                <a:endParaRPr lang="en-US" dirty="0"/>
              </a:p>
              <a:p>
                <a:r>
                  <a:rPr lang="en-US" sz="4000" dirty="0"/>
                  <a:t>s² = </a:t>
                </a:r>
                <a14:m>
                  <m:oMath xmlns:m="http://schemas.openxmlformats.org/officeDocument/2006/math">
                    <m:f>
                      <m:fPr>
                        <m:ctrlPr>
                          <a:rPr lang="en-US" sz="4000" i="1">
                            <a:latin typeface="Cambria Math" panose="02040503050406030204" pitchFamily="18" charset="0"/>
                          </a:rPr>
                        </m:ctrlPr>
                      </m:fPr>
                      <m:num>
                        <m:nary>
                          <m:naryPr>
                            <m:chr m:val="∑"/>
                            <m:subHide m:val="on"/>
                            <m:supHide m:val="on"/>
                            <m:ctrlPr>
                              <a:rPr lang="en-US" sz="4000" i="1">
                                <a:latin typeface="Cambria Math" panose="02040503050406030204" pitchFamily="18" charset="0"/>
                              </a:rPr>
                            </m:ctrlPr>
                          </m:naryPr>
                          <m:sub/>
                          <m:sup/>
                          <m:e>
                            <m:r>
                              <a:rPr lang="en-US" sz="4000" i="1">
                                <a:latin typeface="Cambria Math" panose="02040503050406030204" pitchFamily="18" charset="0"/>
                              </a:rPr>
                              <m:t>(</m:t>
                            </m:r>
                            <m:r>
                              <a:rPr lang="en-US" sz="4000" i="1">
                                <a:latin typeface="Cambria Math" panose="02040503050406030204" pitchFamily="18" charset="0"/>
                              </a:rPr>
                              <m:t>𝑥</m:t>
                            </m:r>
                            <m:r>
                              <a:rPr lang="en-US" sz="4000" i="1">
                                <a:latin typeface="Cambria Math" panose="02040503050406030204" pitchFamily="18" charset="0"/>
                              </a:rPr>
                              <m:t>− </m:t>
                            </m:r>
                            <m:acc>
                              <m:accPr>
                                <m:chr m:val="̅"/>
                                <m:ctrlPr>
                                  <a:rPr lang="en-US" sz="4000" i="1">
                                    <a:latin typeface="Cambria Math" panose="02040503050406030204" pitchFamily="18" charset="0"/>
                                  </a:rPr>
                                </m:ctrlPr>
                              </m:accPr>
                              <m:e>
                                <m:r>
                                  <a:rPr lang="en-US" sz="4000" i="1">
                                    <a:latin typeface="Cambria Math" panose="02040503050406030204" pitchFamily="18" charset="0"/>
                                  </a:rPr>
                                  <m:t>𝑥</m:t>
                                </m:r>
                              </m:e>
                            </m:acc>
                            <m:r>
                              <a:rPr lang="en-US" sz="4000" i="1">
                                <a:latin typeface="Cambria Math" panose="02040503050406030204" pitchFamily="18" charset="0"/>
                              </a:rPr>
                              <m:t>)²</m:t>
                            </m:r>
                          </m:e>
                        </m:nary>
                      </m:num>
                      <m:den>
                        <m:r>
                          <a:rPr lang="en-US" sz="4000" i="1">
                            <a:latin typeface="Cambria Math" panose="02040503050406030204" pitchFamily="18" charset="0"/>
                          </a:rPr>
                          <m:t>𝑛</m:t>
                        </m:r>
                        <m:r>
                          <a:rPr lang="en-US" sz="4000" i="1">
                            <a:latin typeface="Cambria Math" panose="02040503050406030204" pitchFamily="18" charset="0"/>
                          </a:rPr>
                          <m:t> −1</m:t>
                        </m:r>
                      </m:den>
                    </m:f>
                  </m:oMath>
                </a14:m>
                <a:endParaRPr lang="en-US" sz="4000" dirty="0"/>
              </a:p>
              <a:p>
                <a:endParaRPr lang="en-US" sz="4000" dirty="0"/>
              </a:p>
              <a:p>
                <a:r>
                  <a:rPr lang="en-US" sz="4000" dirty="0"/>
                  <a:t>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𝑥</m:t>
                        </m:r>
                      </m:e>
                    </m:acc>
                  </m:oMath>
                </a14:m>
                <a:r>
                  <a:rPr lang="en-US" sz="2800" dirty="0"/>
                  <a:t> is the sample mean</a:t>
                </a:r>
              </a:p>
              <a:p>
                <a:r>
                  <a:rPr lang="en-US" sz="2800" dirty="0"/>
                  <a:t>  n is the sample size</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768096" y="1676400"/>
                <a:ext cx="3566160" cy="4632960"/>
              </a:xfrm>
              <a:blipFill rotWithShape="0">
                <a:blip r:embed="rId2"/>
                <a:stretch>
                  <a:fillRect l="-3419" t="-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4491990" y="1676400"/>
                <a:ext cx="4042410" cy="4632960"/>
              </a:xfrm>
            </p:spPr>
            <p:txBody>
              <a:bodyPr/>
              <a:lstStyle/>
              <a:p>
                <a:r>
                  <a:rPr lang="en-US" sz="3200" dirty="0"/>
                  <a:t>Population Variance</a:t>
                </a:r>
              </a:p>
              <a:p>
                <a:endParaRPr lang="en-US" dirty="0"/>
              </a:p>
              <a:p>
                <a:r>
                  <a:rPr lang="en-US" sz="3200" dirty="0"/>
                  <a:t>σ² </a:t>
                </a:r>
                <a:r>
                  <a:rPr lang="en-US" sz="4000" dirty="0"/>
                  <a:t>= </a:t>
                </a:r>
                <a14:m>
                  <m:oMath xmlns:m="http://schemas.openxmlformats.org/officeDocument/2006/math">
                    <m:f>
                      <m:fPr>
                        <m:ctrlPr>
                          <a:rPr lang="en-US" sz="4000" i="1">
                            <a:latin typeface="Cambria Math" panose="02040503050406030204" pitchFamily="18" charset="0"/>
                          </a:rPr>
                        </m:ctrlPr>
                      </m:fPr>
                      <m:num>
                        <m:nary>
                          <m:naryPr>
                            <m:chr m:val="∑"/>
                            <m:subHide m:val="on"/>
                            <m:supHide m:val="on"/>
                            <m:ctrlPr>
                              <a:rPr lang="en-US" sz="4000" i="1">
                                <a:latin typeface="Cambria Math" panose="02040503050406030204" pitchFamily="18" charset="0"/>
                              </a:rPr>
                            </m:ctrlPr>
                          </m:naryPr>
                          <m:sub/>
                          <m:sup/>
                          <m:e>
                            <m:r>
                              <a:rPr lang="en-US" sz="4000" i="1">
                                <a:latin typeface="Cambria Math" panose="02040503050406030204" pitchFamily="18" charset="0"/>
                              </a:rPr>
                              <m:t>(</m:t>
                            </m:r>
                            <m:r>
                              <a:rPr lang="en-US" sz="4000" i="1">
                                <a:latin typeface="Cambria Math" panose="02040503050406030204" pitchFamily="18" charset="0"/>
                              </a:rPr>
                              <m:t>𝑥</m:t>
                            </m:r>
                            <m:r>
                              <a:rPr lang="en-US" sz="4000" i="1">
                                <a:latin typeface="Cambria Math" panose="02040503050406030204" pitchFamily="18" charset="0"/>
                              </a:rPr>
                              <m:t>−µ)²</m:t>
                            </m:r>
                          </m:e>
                        </m:nary>
                      </m:num>
                      <m:den>
                        <m:r>
                          <a:rPr lang="en-US" sz="4000" i="1">
                            <a:latin typeface="Cambria Math" panose="02040503050406030204" pitchFamily="18" charset="0"/>
                          </a:rPr>
                          <m:t>𝑁</m:t>
                        </m:r>
                      </m:den>
                    </m:f>
                  </m:oMath>
                </a14:m>
                <a:endParaRPr lang="en-US" sz="4000" dirty="0"/>
              </a:p>
              <a:p>
                <a:endParaRPr lang="en-US" sz="4000" dirty="0"/>
              </a:p>
              <a:p>
                <a:pPr marL="0" indent="0">
                  <a:buNone/>
                </a:pPr>
                <a:r>
                  <a:rPr lang="en-US" sz="2800" dirty="0"/>
                  <a:t>  µ is the population mean</a:t>
                </a:r>
              </a:p>
              <a:p>
                <a:r>
                  <a:rPr lang="en-US" sz="2800" dirty="0"/>
                  <a:t>  N is the population</a:t>
                </a:r>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4491990" y="1676400"/>
                <a:ext cx="4042410" cy="4632960"/>
              </a:xfrm>
              <a:blipFill rotWithShape="0">
                <a:blip r:embed="rId3"/>
                <a:stretch>
                  <a:fillRect l="-2715" t="-2632"/>
                </a:stretch>
              </a:blipFill>
            </p:spPr>
            <p:txBody>
              <a:bodyPr/>
              <a:lstStyle/>
              <a:p>
                <a:r>
                  <a:rPr lang="en-US">
                    <a:noFill/>
                  </a:rPr>
                  <a:t> </a:t>
                </a:r>
              </a:p>
            </p:txBody>
          </p:sp>
        </mc:Fallback>
      </mc:AlternateContent>
    </p:spTree>
    <p:extLst>
      <p:ext uri="{BB962C8B-B14F-4D97-AF65-F5344CB8AC3E}">
        <p14:creationId xmlns:p14="http://schemas.microsoft.com/office/powerpoint/2010/main" val="2270946519"/>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deviation</a:t>
            </a:r>
          </a:p>
        </p:txBody>
      </p:sp>
      <p:sp>
        <p:nvSpPr>
          <p:cNvPr id="3" name="Content Placeholder 2"/>
          <p:cNvSpPr>
            <a:spLocks noGrp="1"/>
          </p:cNvSpPr>
          <p:nvPr>
            <p:ph idx="1"/>
          </p:nvPr>
        </p:nvSpPr>
        <p:spPr>
          <a:xfrm>
            <a:off x="768096" y="1828800"/>
            <a:ext cx="7290055" cy="4480560"/>
          </a:xfrm>
        </p:spPr>
        <p:txBody>
          <a:bodyPr/>
          <a:lstStyle/>
          <a:p>
            <a:r>
              <a:rPr lang="en-US" dirty="0"/>
              <a:t>Your concentration should be on what the standard deviation tells us about the data. The standard deviation is a number which measures how far the data are spread from the mean. Let a calculator or computer do the arithmetic.</a:t>
            </a:r>
          </a:p>
          <a:p>
            <a:r>
              <a:rPr lang="en-US" dirty="0"/>
              <a:t>The standard deviation, s or </a:t>
            </a:r>
            <a:r>
              <a:rPr lang="el-GR" dirty="0"/>
              <a:t>σ,</a:t>
            </a:r>
            <a:r>
              <a:rPr lang="en-US" dirty="0"/>
              <a:t>is either zero or larger than zero. When the standard deviation is zero, there is no spread; that is, the all the data values are equal to each other. </a:t>
            </a:r>
          </a:p>
          <a:p>
            <a:r>
              <a:rPr lang="en-US" dirty="0"/>
              <a:t>The standard deviation is small when the data are all concentrated close to the mean, and is larger when the data values show more variation from the mean. When the standard deviation is a lot larger than zero, the data values are very spread out about the mean; outliers can make s or </a:t>
            </a:r>
            <a:r>
              <a:rPr lang="el-GR" dirty="0"/>
              <a:t>σ</a:t>
            </a:r>
            <a:r>
              <a:rPr lang="en-US" dirty="0"/>
              <a:t> very large. </a:t>
            </a:r>
          </a:p>
        </p:txBody>
      </p:sp>
    </p:spTree>
    <p:extLst>
      <p:ext uri="{BB962C8B-B14F-4D97-AF65-F5344CB8AC3E}">
        <p14:creationId xmlns:p14="http://schemas.microsoft.com/office/powerpoint/2010/main" val="244970670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dirty="0"/>
              <a:t>Side by side stem-and-leaf graph</a:t>
            </a:r>
          </a:p>
        </p:txBody>
      </p:sp>
      <p:sp>
        <p:nvSpPr>
          <p:cNvPr id="3" name="Content Placeholder 2"/>
          <p:cNvSpPr>
            <a:spLocks noGrp="1"/>
          </p:cNvSpPr>
          <p:nvPr>
            <p:ph idx="1"/>
          </p:nvPr>
        </p:nvSpPr>
        <p:spPr/>
        <p:txBody>
          <a:bodyPr/>
          <a:lstStyle/>
          <a:p>
            <a:r>
              <a:rPr lang="en-US" dirty="0"/>
              <a:t>A side-by-side stem-and-leaf plot allows a comparison of the two data sets in two columns.</a:t>
            </a:r>
          </a:p>
          <a:p>
            <a:r>
              <a:rPr lang="en-US" dirty="0"/>
              <a:t> In a side-by-side stem-and-leaf plot, two sets of leaves share the same stem. </a:t>
            </a:r>
          </a:p>
          <a:p>
            <a:r>
              <a:rPr lang="en-US" dirty="0"/>
              <a:t>The leaves are to the left and the right of the stems. </a:t>
            </a:r>
          </a:p>
          <a:p>
            <a:r>
              <a:rPr lang="en-US" dirty="0"/>
              <a:t>Construct a side by-side stem-and-leaf plot using this data.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Line graphs</a:t>
            </a:r>
          </a:p>
        </p:txBody>
      </p:sp>
      <p:pic>
        <p:nvPicPr>
          <p:cNvPr id="2" name="Picture Placeholder 1" descr="Here is a line graph that increases from 0 to 3 on the x-axis and y-axis. It decreases on the y-axis but increases on the x-axis after three. "/>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2373" r="-22373"/>
          <a:stretch>
            <a:fillRect/>
          </a:stretch>
        </p:blipFill>
        <p:spPr/>
      </p:pic>
      <p:sp>
        <p:nvSpPr>
          <p:cNvPr id="7" name="Text Placeholder 6"/>
          <p:cNvSpPr>
            <a:spLocks noGrp="1"/>
          </p:cNvSpPr>
          <p:nvPr>
            <p:ph type="body" sz="quarter" idx="14"/>
          </p:nvPr>
        </p:nvSpPr>
        <p:spPr/>
        <p:txBody>
          <a:bodyPr>
            <a:noAutofit/>
          </a:bodyPr>
          <a:lstStyle/>
          <a:p>
            <a:r>
              <a:rPr lang="en-US" dirty="0"/>
              <a:t>Another type of graph that is useful for specific data values is a </a:t>
            </a:r>
            <a:r>
              <a:rPr lang="en-US" b="1" dirty="0">
                <a:solidFill>
                  <a:srgbClr val="00B0F0"/>
                </a:solidFill>
              </a:rPr>
              <a:t>line graph</a:t>
            </a:r>
            <a:r>
              <a:rPr lang="en-US" dirty="0"/>
              <a:t>.</a:t>
            </a:r>
          </a:p>
          <a:p>
            <a:r>
              <a:rPr lang="en-US" dirty="0"/>
              <a:t> In the particular line graph shown above, the </a:t>
            </a:r>
            <a:r>
              <a:rPr lang="en-US" b="1" dirty="0">
                <a:solidFill>
                  <a:srgbClr val="00B0F0"/>
                </a:solidFill>
              </a:rPr>
              <a:t>x-axis</a:t>
            </a:r>
            <a:r>
              <a:rPr lang="en-US" dirty="0"/>
              <a:t> (horizontal axis) consists of </a:t>
            </a:r>
            <a:r>
              <a:rPr lang="en-US" b="1" dirty="0">
                <a:solidFill>
                  <a:srgbClr val="00B0F0"/>
                </a:solidFill>
              </a:rPr>
              <a:t>data values </a:t>
            </a:r>
            <a:r>
              <a:rPr lang="en-US" dirty="0"/>
              <a:t>and the </a:t>
            </a:r>
            <a:r>
              <a:rPr lang="en-US" b="1" dirty="0">
                <a:solidFill>
                  <a:srgbClr val="00B0F0"/>
                </a:solidFill>
              </a:rPr>
              <a:t>y-axis</a:t>
            </a:r>
            <a:r>
              <a:rPr lang="en-US" dirty="0"/>
              <a:t> (vertical axis) consists of </a:t>
            </a:r>
            <a:r>
              <a:rPr lang="en-US" b="1" dirty="0">
                <a:solidFill>
                  <a:srgbClr val="00B0F0"/>
                </a:solidFill>
              </a:rPr>
              <a:t>frequency points</a:t>
            </a:r>
            <a:r>
              <a:rPr lang="en-US" dirty="0"/>
              <a:t>. The frequency points are connected using line segments.</a:t>
            </a:r>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4007170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Bar graphs</a:t>
            </a:r>
          </a:p>
        </p:txBody>
      </p:sp>
      <p:pic>
        <p:nvPicPr>
          <p:cNvPr id="2" name="Picture Placeholder 1" descr="Here is a bar graph where age is in categories along the x-axis while proportion is along the y-axi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5618" r="-35618"/>
          <a:stretch>
            <a:fillRect/>
          </a:stretch>
        </p:blipFill>
        <p:spPr/>
      </p:pic>
      <p:sp>
        <p:nvSpPr>
          <p:cNvPr id="7" name="Text Placeholder 6"/>
          <p:cNvSpPr>
            <a:spLocks noGrp="1"/>
          </p:cNvSpPr>
          <p:nvPr>
            <p:ph type="body" sz="quarter" idx="14"/>
          </p:nvPr>
        </p:nvSpPr>
        <p:spPr/>
        <p:txBody>
          <a:bodyPr>
            <a:noAutofit/>
          </a:bodyPr>
          <a:lstStyle/>
          <a:p>
            <a:r>
              <a:rPr lang="en-US" b="1" dirty="0">
                <a:solidFill>
                  <a:srgbClr val="00B0F0"/>
                </a:solidFill>
              </a:rPr>
              <a:t>Bar graphs</a:t>
            </a:r>
            <a:r>
              <a:rPr lang="en-US" dirty="0"/>
              <a:t> consist of bars that are separated from each other. The bars can be rectangles or they can be rectangular boxes (used in three-dimensional plots), and they can be vertical or horizontal. The bar graph shown above has age groups represented on the x-axis and proportions on the y-axis.</a:t>
            </a:r>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3284503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3005</TotalTime>
  <Words>4652</Words>
  <Application>Microsoft Office PowerPoint</Application>
  <PresentationFormat>On-screen Show (4:3)</PresentationFormat>
  <Paragraphs>384</Paragraphs>
  <Slides>67</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76" baseType="lpstr">
      <vt:lpstr>Arial</vt:lpstr>
      <vt:lpstr>Calibri</vt:lpstr>
      <vt:lpstr>Cambria Math</vt:lpstr>
      <vt:lpstr>Tw Cen MT</vt:lpstr>
      <vt:lpstr>Tw Cen MT Condensed</vt:lpstr>
      <vt:lpstr>Wingdings 2</vt:lpstr>
      <vt:lpstr>Wingdings 3</vt:lpstr>
      <vt:lpstr>Integral</vt:lpstr>
      <vt:lpstr>Equation</vt:lpstr>
      <vt:lpstr>Chapter 2: Sampling and data</vt:lpstr>
      <vt:lpstr>Outline</vt:lpstr>
      <vt:lpstr>Important Characteristics of Data</vt:lpstr>
      <vt:lpstr>Section 2.1  Stem-and-Leaf Graphs (Stemplots), Line Graphs, and Bar Graphs  </vt:lpstr>
      <vt:lpstr>Stem-and-leaf graph or stemplot </vt:lpstr>
      <vt:lpstr>practice</vt:lpstr>
      <vt:lpstr>Side by side stem-and-leaf graph</vt:lpstr>
      <vt:lpstr>Line graphs</vt:lpstr>
      <vt:lpstr>Bar graphs</vt:lpstr>
      <vt:lpstr>Section 2.2  Histograms, Frequency Polygons, and Time Series Graphs  </vt:lpstr>
      <vt:lpstr>Histogram </vt:lpstr>
      <vt:lpstr>Relative frequency</vt:lpstr>
      <vt:lpstr>Construct a histogram</vt:lpstr>
      <vt:lpstr>Construct a histogram</vt:lpstr>
      <vt:lpstr>Example of Histogram</vt:lpstr>
      <vt:lpstr>Frequency polygons</vt:lpstr>
      <vt:lpstr>Frequency polygon example</vt:lpstr>
      <vt:lpstr>Example of Frequency Polygon</vt:lpstr>
      <vt:lpstr>Time series graph</vt:lpstr>
      <vt:lpstr>TIME SERIES GRAPH</vt:lpstr>
      <vt:lpstr>Section 2.3  measures of the location of the data  </vt:lpstr>
      <vt:lpstr>Quartiles and interquartile range</vt:lpstr>
      <vt:lpstr>Outliers</vt:lpstr>
      <vt:lpstr>Finding Percentiles in data</vt:lpstr>
      <vt:lpstr>Example of percentile in Data</vt:lpstr>
      <vt:lpstr>Procedure for Computing the Percentile Corresponding to a Given Data Value</vt:lpstr>
      <vt:lpstr>Example of Computing the Percentile Corresponding to a Given Data Value</vt:lpstr>
      <vt:lpstr>2.4 box plots</vt:lpstr>
      <vt:lpstr>Box Plots or (box-and-whisker plots)</vt:lpstr>
      <vt:lpstr>Box plots</vt:lpstr>
      <vt:lpstr>Example of Box plot</vt:lpstr>
      <vt:lpstr>EXAmple</vt:lpstr>
      <vt:lpstr>Example continued</vt:lpstr>
      <vt:lpstr>2.5 measures of center of the data</vt:lpstr>
      <vt:lpstr>Measures of center</vt:lpstr>
      <vt:lpstr>Mean (average)</vt:lpstr>
      <vt:lpstr>Example of Mean</vt:lpstr>
      <vt:lpstr>Median (M)</vt:lpstr>
      <vt:lpstr>Example of median</vt:lpstr>
      <vt:lpstr>Mean versus median</vt:lpstr>
      <vt:lpstr>Mode</vt:lpstr>
      <vt:lpstr>Example of Mode</vt:lpstr>
      <vt:lpstr>The Law of Large Numbers and the Mean</vt:lpstr>
      <vt:lpstr>Sampling Distributions and Statistic of a Sampling Distribution</vt:lpstr>
      <vt:lpstr>Calculating the Mean of Grouped Frequency Tables</vt:lpstr>
      <vt:lpstr>Find the best estimate of the class mean. </vt:lpstr>
      <vt:lpstr>Find the best estimate of the class mean.</vt:lpstr>
      <vt:lpstr>2.6 Skewness and the mean, median, and mode</vt:lpstr>
      <vt:lpstr>SYMMETRIC SHAPE</vt:lpstr>
      <vt:lpstr>Symmetric Histogram</vt:lpstr>
      <vt:lpstr>Skewed to the left</vt:lpstr>
      <vt:lpstr>SKEWED TO THE LEFT</vt:lpstr>
      <vt:lpstr>Skewed to the right</vt:lpstr>
      <vt:lpstr>Skewed to the right</vt:lpstr>
      <vt:lpstr>2.7 Measures of the spread of the data</vt:lpstr>
      <vt:lpstr>Standard deviation</vt:lpstr>
      <vt:lpstr>Standard deviation</vt:lpstr>
      <vt:lpstr>example</vt:lpstr>
      <vt:lpstr>Example of Rosa</vt:lpstr>
      <vt:lpstr>Example OF BinH </vt:lpstr>
      <vt:lpstr>Looking at it again</vt:lpstr>
      <vt:lpstr>Standard deviation</vt:lpstr>
      <vt:lpstr>Standard deviation and means</vt:lpstr>
      <vt:lpstr>Standard deviation</vt:lpstr>
      <vt:lpstr>Standard deviation</vt:lpstr>
      <vt:lpstr>variance</vt:lpstr>
      <vt:lpstr>Standard deviation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Nature of Probability and Statistics</dc:title>
  <dc:creator>ghc</dc:creator>
  <cp:lastModifiedBy>Danielle</cp:lastModifiedBy>
  <cp:revision>96</cp:revision>
  <dcterms:created xsi:type="dcterms:W3CDTF">2008-09-05T16:10:45Z</dcterms:created>
  <dcterms:modified xsi:type="dcterms:W3CDTF">2021-08-31T16:08:03Z</dcterms:modified>
</cp:coreProperties>
</file>