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EF2106F-76FC-4678-A604-D7479370A31F}"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C4E50-15E1-470D-AEEF-3FCEF76B432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907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F2106F-76FC-4678-A604-D7479370A31F}"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C4E50-15E1-470D-AEEF-3FCEF76B4325}" type="slidenum">
              <a:rPr lang="en-US" smtClean="0"/>
              <a:t>‹#›</a:t>
            </a:fld>
            <a:endParaRPr lang="en-US"/>
          </a:p>
        </p:txBody>
      </p:sp>
    </p:spTree>
    <p:extLst>
      <p:ext uri="{BB962C8B-B14F-4D97-AF65-F5344CB8AC3E}">
        <p14:creationId xmlns:p14="http://schemas.microsoft.com/office/powerpoint/2010/main" val="1146205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F2106F-76FC-4678-A604-D7479370A31F}"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C4E50-15E1-470D-AEEF-3FCEF76B4325}"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422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F2106F-76FC-4678-A604-D7479370A31F}"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C4E50-15E1-470D-AEEF-3FCEF76B4325}" type="slidenum">
              <a:rPr lang="en-US" smtClean="0"/>
              <a:t>‹#›</a:t>
            </a:fld>
            <a:endParaRPr lang="en-US"/>
          </a:p>
        </p:txBody>
      </p:sp>
    </p:spTree>
    <p:extLst>
      <p:ext uri="{BB962C8B-B14F-4D97-AF65-F5344CB8AC3E}">
        <p14:creationId xmlns:p14="http://schemas.microsoft.com/office/powerpoint/2010/main" val="2951900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F2106F-76FC-4678-A604-D7479370A31F}"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C4E50-15E1-470D-AEEF-3FCEF76B432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3383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F2106F-76FC-4678-A604-D7479370A31F}" type="datetimeFigureOut">
              <a:rPr lang="en-US" smtClean="0"/>
              <a:t>9/4/2021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C4E50-15E1-470D-AEEF-3FCEF76B4325}" type="slidenum">
              <a:rPr lang="en-US" smtClean="0"/>
              <a:t>‹#›</a:t>
            </a:fld>
            <a:endParaRPr lang="en-US"/>
          </a:p>
        </p:txBody>
      </p:sp>
    </p:spTree>
    <p:extLst>
      <p:ext uri="{BB962C8B-B14F-4D97-AF65-F5344CB8AC3E}">
        <p14:creationId xmlns:p14="http://schemas.microsoft.com/office/powerpoint/2010/main" val="3493846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F2106F-76FC-4678-A604-D7479370A31F}" type="datetimeFigureOut">
              <a:rPr lang="en-US" smtClean="0"/>
              <a:t>9/4/2021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CC4E50-15E1-470D-AEEF-3FCEF76B4325}" type="slidenum">
              <a:rPr lang="en-US" smtClean="0"/>
              <a:t>‹#›</a:t>
            </a:fld>
            <a:endParaRPr lang="en-US"/>
          </a:p>
        </p:txBody>
      </p:sp>
    </p:spTree>
    <p:extLst>
      <p:ext uri="{BB962C8B-B14F-4D97-AF65-F5344CB8AC3E}">
        <p14:creationId xmlns:p14="http://schemas.microsoft.com/office/powerpoint/2010/main" val="3013513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F2106F-76FC-4678-A604-D7479370A31F}" type="datetimeFigureOut">
              <a:rPr lang="en-US" smtClean="0"/>
              <a:t>9/4/2021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CC4E50-15E1-470D-AEEF-3FCEF76B4325}" type="slidenum">
              <a:rPr lang="en-US" smtClean="0"/>
              <a:t>‹#›</a:t>
            </a:fld>
            <a:endParaRPr lang="en-US"/>
          </a:p>
        </p:txBody>
      </p:sp>
    </p:spTree>
    <p:extLst>
      <p:ext uri="{BB962C8B-B14F-4D97-AF65-F5344CB8AC3E}">
        <p14:creationId xmlns:p14="http://schemas.microsoft.com/office/powerpoint/2010/main" val="1048796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F2106F-76FC-4678-A604-D7479370A31F}" type="datetimeFigureOut">
              <a:rPr lang="en-US" smtClean="0"/>
              <a:t>9/4/2021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CC4E50-15E1-470D-AEEF-3FCEF76B4325}" type="slidenum">
              <a:rPr lang="en-US" smtClean="0"/>
              <a:t>‹#›</a:t>
            </a:fld>
            <a:endParaRPr lang="en-US"/>
          </a:p>
        </p:txBody>
      </p:sp>
    </p:spTree>
    <p:extLst>
      <p:ext uri="{BB962C8B-B14F-4D97-AF65-F5344CB8AC3E}">
        <p14:creationId xmlns:p14="http://schemas.microsoft.com/office/powerpoint/2010/main" val="3113478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F2106F-76FC-4678-A604-D7479370A31F}" type="datetimeFigureOut">
              <a:rPr lang="en-US" smtClean="0"/>
              <a:t>9/4/2021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C4E50-15E1-470D-AEEF-3FCEF76B4325}" type="slidenum">
              <a:rPr lang="en-US" smtClean="0"/>
              <a:t>‹#›</a:t>
            </a:fld>
            <a:endParaRPr lang="en-US"/>
          </a:p>
        </p:txBody>
      </p:sp>
    </p:spTree>
    <p:extLst>
      <p:ext uri="{BB962C8B-B14F-4D97-AF65-F5344CB8AC3E}">
        <p14:creationId xmlns:p14="http://schemas.microsoft.com/office/powerpoint/2010/main" val="278708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F2106F-76FC-4678-A604-D7479370A31F}" type="datetimeFigureOut">
              <a:rPr lang="en-US" smtClean="0"/>
              <a:t>9/4/2021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C4E50-15E1-470D-AEEF-3FCEF76B432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9248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EF2106F-76FC-4678-A604-D7479370A31F}" type="datetimeFigureOut">
              <a:rPr lang="en-US" smtClean="0"/>
              <a:t>9/4/2021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1CC4E50-15E1-470D-AEEF-3FCEF76B4325}"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4392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4960137"/>
            <a:ext cx="10863943" cy="874606"/>
          </a:xfrm>
        </p:spPr>
        <p:txBody>
          <a:bodyPr/>
          <a:lstStyle/>
          <a:p>
            <a:r>
              <a:rPr lang="en-US" dirty="0"/>
              <a:t>Chapter 3: Probability Topics </a:t>
            </a:r>
          </a:p>
        </p:txBody>
      </p:sp>
      <p:sp>
        <p:nvSpPr>
          <p:cNvPr id="3" name="Subtitle 2"/>
          <p:cNvSpPr>
            <a:spLocks noGrp="1"/>
          </p:cNvSpPr>
          <p:nvPr>
            <p:ph type="subTitle" idx="1"/>
          </p:nvPr>
        </p:nvSpPr>
        <p:spPr>
          <a:xfrm>
            <a:off x="841829" y="5994401"/>
            <a:ext cx="10969171" cy="428776"/>
          </a:xfrm>
        </p:spPr>
        <p:txBody>
          <a:bodyPr>
            <a:normAutofit fontScale="85000" lnSpcReduction="10000"/>
          </a:bodyPr>
          <a:lstStyle/>
          <a:p>
            <a:r>
              <a:rPr lang="en-US" dirty="0"/>
              <a:t>This presentation is based on material and graphs from Open </a:t>
            </a:r>
            <a:r>
              <a:rPr lang="en-US" dirty="0" err="1"/>
              <a:t>Stax</a:t>
            </a:r>
            <a:r>
              <a:rPr lang="en-US" dirty="0"/>
              <a:t> and is copyrighted by Open </a:t>
            </a:r>
            <a:r>
              <a:rPr lang="en-US" dirty="0" err="1"/>
              <a:t>Stax</a:t>
            </a:r>
            <a:r>
              <a:rPr lang="en-US" dirty="0"/>
              <a:t> and Georgia Highlands College.</a:t>
            </a:r>
          </a:p>
          <a:p>
            <a:endParaRPr lang="en-US" dirty="0"/>
          </a:p>
        </p:txBody>
      </p:sp>
    </p:spTree>
    <p:extLst>
      <p:ext uri="{BB962C8B-B14F-4D97-AF65-F5344CB8AC3E}">
        <p14:creationId xmlns:p14="http://schemas.microsoft.com/office/powerpoint/2010/main" val="792378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 Events</a:t>
            </a:r>
          </a:p>
        </p:txBody>
      </p:sp>
      <p:sp>
        <p:nvSpPr>
          <p:cNvPr id="3" name="Content Placeholder 2"/>
          <p:cNvSpPr>
            <a:spLocks noGrp="1"/>
          </p:cNvSpPr>
          <p:nvPr>
            <p:ph idx="1"/>
          </p:nvPr>
        </p:nvSpPr>
        <p:spPr/>
        <p:txBody>
          <a:bodyPr/>
          <a:lstStyle/>
          <a:p>
            <a:r>
              <a:rPr lang="en-US" sz="2800" dirty="0"/>
              <a:t>An outcome is in the event A OR B </a:t>
            </a:r>
          </a:p>
          <a:p>
            <a:r>
              <a:rPr lang="en-US" sz="2800" dirty="0"/>
              <a:t>if the outcome is in A or is in B or is in both A and B. </a:t>
            </a:r>
          </a:p>
          <a:p>
            <a:r>
              <a:rPr lang="en-US" dirty="0"/>
              <a:t>For example, let A = {1, 2, 3, 4, 5} and B= {4, 5, 6, 7, 8}.</a:t>
            </a:r>
          </a:p>
          <a:p>
            <a:r>
              <a:rPr lang="en-US" dirty="0"/>
              <a:t>A OR B= {1, 2, 3, 4, 5, 6, 7, 8}. </a:t>
            </a:r>
          </a:p>
          <a:p>
            <a:r>
              <a:rPr lang="en-US" dirty="0"/>
              <a:t>Notice that 4 and 5 are NOT listed twice.</a:t>
            </a:r>
          </a:p>
          <a:p>
            <a:r>
              <a:rPr lang="en-US" dirty="0"/>
              <a:t>Hint: remove the duplicates from the final outcome.</a:t>
            </a:r>
          </a:p>
        </p:txBody>
      </p:sp>
    </p:spTree>
    <p:extLst>
      <p:ext uri="{BB962C8B-B14F-4D97-AF65-F5344CB8AC3E}">
        <p14:creationId xmlns:p14="http://schemas.microsoft.com/office/powerpoint/2010/main" val="2738656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event</a:t>
            </a:r>
          </a:p>
        </p:txBody>
      </p:sp>
      <p:sp>
        <p:nvSpPr>
          <p:cNvPr id="3" name="Content Placeholder 2"/>
          <p:cNvSpPr>
            <a:spLocks noGrp="1"/>
          </p:cNvSpPr>
          <p:nvPr>
            <p:ph idx="1"/>
          </p:nvPr>
        </p:nvSpPr>
        <p:spPr/>
        <p:txBody>
          <a:bodyPr/>
          <a:lstStyle/>
          <a:p>
            <a:r>
              <a:rPr lang="en-US" sz="2800" dirty="0"/>
              <a:t>An outcome is in the event A AND B if the outcome is in both A and B at the same time. </a:t>
            </a:r>
          </a:p>
          <a:p>
            <a:endParaRPr lang="en-US" dirty="0"/>
          </a:p>
          <a:p>
            <a:r>
              <a:rPr lang="en-US" dirty="0"/>
              <a:t>For example, let A and B be{1,2, 3, 4, 5} and {4, 5, 6, 7, 8}, respectively. </a:t>
            </a:r>
          </a:p>
          <a:p>
            <a:r>
              <a:rPr lang="en-US" dirty="0"/>
              <a:t>Then A AND B= {4, 5}. </a:t>
            </a:r>
          </a:p>
          <a:p>
            <a:r>
              <a:rPr lang="en-US" dirty="0"/>
              <a:t>Hint: Both events only have 4 and 5 in common.</a:t>
            </a:r>
          </a:p>
        </p:txBody>
      </p:sp>
    </p:spTree>
    <p:extLst>
      <p:ext uri="{BB962C8B-B14F-4D97-AF65-F5344CB8AC3E}">
        <p14:creationId xmlns:p14="http://schemas.microsoft.com/office/powerpoint/2010/main" val="496804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Complement (‘)</a:t>
            </a:r>
          </a:p>
        </p:txBody>
      </p:sp>
      <p:sp>
        <p:nvSpPr>
          <p:cNvPr id="3" name="Content Placeholder 2"/>
          <p:cNvSpPr>
            <a:spLocks noGrp="1"/>
          </p:cNvSpPr>
          <p:nvPr>
            <p:ph idx="1"/>
          </p:nvPr>
        </p:nvSpPr>
        <p:spPr/>
        <p:txBody>
          <a:bodyPr/>
          <a:lstStyle/>
          <a:p>
            <a:r>
              <a:rPr lang="en-US" sz="2800" dirty="0"/>
              <a:t>The complement of event A is denoted A′ (read "A prime“ ) .         A ′ consists of all outcomes that are NOT in A. </a:t>
            </a:r>
          </a:p>
          <a:p>
            <a:endParaRPr lang="en-US" dirty="0"/>
          </a:p>
          <a:p>
            <a:pPr marL="0" indent="0">
              <a:buNone/>
            </a:pPr>
            <a:r>
              <a:rPr lang="en-US" dirty="0"/>
              <a:t>Notice that P(A) + P(A′) = 1. </a:t>
            </a:r>
          </a:p>
          <a:p>
            <a:pPr marL="0" indent="0">
              <a:buNone/>
            </a:pPr>
            <a:r>
              <a:rPr lang="en-US" dirty="0"/>
              <a:t>For example, let S = {1, 2, 3, 4, 5, 6} and let A = {1, 2, 3, 4}. </a:t>
            </a:r>
          </a:p>
          <a:p>
            <a:pPr marL="0" indent="0">
              <a:buNone/>
            </a:pPr>
            <a:r>
              <a:rPr lang="en-US" dirty="0"/>
              <a:t>Then, A′ = {5, 6}. </a:t>
            </a:r>
          </a:p>
        </p:txBody>
      </p:sp>
    </p:spTree>
    <p:extLst>
      <p:ext uri="{BB962C8B-B14F-4D97-AF65-F5344CB8AC3E}">
        <p14:creationId xmlns:p14="http://schemas.microsoft.com/office/powerpoint/2010/main" val="121925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conditional probability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24128" y="1915886"/>
                <a:ext cx="9720073" cy="4393474"/>
              </a:xfrm>
            </p:spPr>
            <p:txBody>
              <a:bodyPr>
                <a:normAutofit/>
              </a:bodyPr>
              <a:lstStyle/>
              <a:p>
                <a:r>
                  <a:rPr lang="en-US" sz="2800" dirty="0"/>
                  <a:t>The conditional probability of A given B is written P(A|B). </a:t>
                </a:r>
              </a:p>
              <a:p>
                <a:r>
                  <a:rPr lang="en-US" sz="2800" dirty="0"/>
                  <a:t>P(A|B) is the probability that event A will occur given that the event B has already occurred. </a:t>
                </a:r>
              </a:p>
              <a:p>
                <a:r>
                  <a:rPr lang="en-US" sz="2800" dirty="0"/>
                  <a:t>A conditional reduces the sample space. We calculate the probability of A from the reduced sample space B. The formula to</a:t>
                </a:r>
              </a:p>
              <a:p>
                <a:r>
                  <a:rPr lang="en-US" sz="2800" dirty="0"/>
                  <a:t> calculate P(A|B) is P(A|B) = </a:t>
                </a:r>
                <a14:m>
                  <m:oMath xmlns:m="http://schemas.openxmlformats.org/officeDocument/2006/math">
                    <m:f>
                      <m:fPr>
                        <m:ctrlPr>
                          <a:rPr lang="en-US" sz="3600" i="1" smtClean="0">
                            <a:latin typeface="Cambria Math" panose="02040503050406030204" pitchFamily="18" charset="0"/>
                          </a:rPr>
                        </m:ctrlPr>
                      </m:fPr>
                      <m:num>
                        <m:r>
                          <a:rPr lang="en-US" sz="3600" b="0" i="1" smtClean="0">
                            <a:latin typeface="Cambria Math" panose="02040503050406030204" pitchFamily="18" charset="0"/>
                          </a:rPr>
                          <m:t>𝑃</m:t>
                        </m:r>
                        <m:r>
                          <a:rPr lang="en-US" sz="3600" b="0" i="1" smtClean="0">
                            <a:latin typeface="Cambria Math" panose="02040503050406030204" pitchFamily="18" charset="0"/>
                          </a:rPr>
                          <m:t>(</m:t>
                        </m:r>
                        <m:r>
                          <a:rPr lang="en-US" sz="3600" b="0" i="1" smtClean="0">
                            <a:latin typeface="Cambria Math" panose="02040503050406030204" pitchFamily="18" charset="0"/>
                          </a:rPr>
                          <m:t>𝐴</m:t>
                        </m:r>
                        <m:r>
                          <a:rPr lang="en-US" sz="3600" b="0" i="1" smtClean="0">
                            <a:latin typeface="Cambria Math" panose="02040503050406030204" pitchFamily="18" charset="0"/>
                          </a:rPr>
                          <m:t> </m:t>
                        </m:r>
                        <m:r>
                          <a:rPr lang="en-US" sz="3600" b="0" i="1" smtClean="0">
                            <a:latin typeface="Cambria Math" panose="02040503050406030204" pitchFamily="18" charset="0"/>
                          </a:rPr>
                          <m:t>𝑎𝑛𝑑</m:t>
                        </m:r>
                        <m:r>
                          <a:rPr lang="en-US" sz="3600" b="0" i="1" smtClean="0">
                            <a:latin typeface="Cambria Math" panose="02040503050406030204" pitchFamily="18" charset="0"/>
                          </a:rPr>
                          <m:t> </m:t>
                        </m:r>
                        <m:r>
                          <a:rPr lang="en-US" sz="3600" b="0" i="1" smtClean="0">
                            <a:latin typeface="Cambria Math" panose="02040503050406030204" pitchFamily="18" charset="0"/>
                          </a:rPr>
                          <m:t>𝐵</m:t>
                        </m:r>
                        <m:r>
                          <a:rPr lang="en-US" sz="3600" b="0" i="1" smtClean="0">
                            <a:latin typeface="Cambria Math" panose="02040503050406030204" pitchFamily="18" charset="0"/>
                          </a:rPr>
                          <m:t>)</m:t>
                        </m:r>
                      </m:num>
                      <m:den>
                        <m:r>
                          <a:rPr lang="en-US" sz="3600" b="0" i="1" smtClean="0">
                            <a:latin typeface="Cambria Math" panose="02040503050406030204" pitchFamily="18" charset="0"/>
                          </a:rPr>
                          <m:t>𝑃</m:t>
                        </m:r>
                        <m:r>
                          <a:rPr lang="en-US" sz="3600" b="0" i="1" smtClean="0">
                            <a:latin typeface="Cambria Math" panose="02040503050406030204" pitchFamily="18" charset="0"/>
                          </a:rPr>
                          <m:t>(</m:t>
                        </m:r>
                        <m:r>
                          <a:rPr lang="en-US" sz="3600" b="0" i="1" smtClean="0">
                            <a:latin typeface="Cambria Math" panose="02040503050406030204" pitchFamily="18" charset="0"/>
                          </a:rPr>
                          <m:t>𝐵</m:t>
                        </m:r>
                        <m:r>
                          <a:rPr lang="en-US" sz="3600" b="0" i="1" smtClean="0">
                            <a:latin typeface="Cambria Math" panose="02040503050406030204" pitchFamily="18" charset="0"/>
                          </a:rPr>
                          <m:t>)</m:t>
                        </m:r>
                      </m:den>
                    </m:f>
                  </m:oMath>
                </a14:m>
                <a:r>
                  <a:rPr lang="en-US" sz="2800" dirty="0"/>
                  <a:t> where P(B) is not zero.</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24128" y="1915886"/>
                <a:ext cx="9720073" cy="4393474"/>
              </a:xfrm>
              <a:blipFill rotWithShape="0">
                <a:blip r:embed="rId2"/>
                <a:stretch>
                  <a:fillRect l="-815" t="-2358"/>
                </a:stretch>
              </a:blipFill>
            </p:spPr>
            <p:txBody>
              <a:bodyPr/>
              <a:lstStyle/>
              <a:p>
                <a:r>
                  <a:rPr lang="en-US">
                    <a:noFill/>
                  </a:rPr>
                  <a:t> </a:t>
                </a:r>
              </a:p>
            </p:txBody>
          </p:sp>
        </mc:Fallback>
      </mc:AlternateContent>
    </p:spTree>
    <p:extLst>
      <p:ext uri="{BB962C8B-B14F-4D97-AF65-F5344CB8AC3E}">
        <p14:creationId xmlns:p14="http://schemas.microsoft.com/office/powerpoint/2010/main" val="1086686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633984"/>
          </a:xfrm>
        </p:spPr>
        <p:txBody>
          <a:bodyPr>
            <a:normAutofit fontScale="90000"/>
          </a:bodyPr>
          <a:lstStyle/>
          <a:p>
            <a:r>
              <a:rPr lang="en-US" dirty="0"/>
              <a:t>Examples</a:t>
            </a:r>
          </a:p>
        </p:txBody>
      </p:sp>
      <p:sp>
        <p:nvSpPr>
          <p:cNvPr id="3" name="Content Placeholder 2"/>
          <p:cNvSpPr>
            <a:spLocks noGrp="1"/>
          </p:cNvSpPr>
          <p:nvPr>
            <p:ph idx="1"/>
          </p:nvPr>
        </p:nvSpPr>
        <p:spPr>
          <a:xfrm>
            <a:off x="1024128" y="1335315"/>
            <a:ext cx="9720073" cy="4974046"/>
          </a:xfrm>
        </p:spPr>
        <p:txBody>
          <a:bodyPr/>
          <a:lstStyle/>
          <a:p>
            <a:r>
              <a:rPr lang="en-US" dirty="0"/>
              <a:t>The sample space S is the whole numbers starting at one and less than 20. </a:t>
            </a:r>
          </a:p>
          <a:p>
            <a:r>
              <a:rPr lang="en-US" dirty="0"/>
              <a:t>a. S= {1,2,3,4,5,6,7,8,9,10,11,12,13,14,15,16,17,18,19}</a:t>
            </a:r>
          </a:p>
          <a:p>
            <a:r>
              <a:rPr lang="en-US" dirty="0"/>
              <a:t>Let event A= the even numbers and event B= numbers greater than 13.</a:t>
            </a:r>
          </a:p>
          <a:p>
            <a:r>
              <a:rPr lang="en-US" dirty="0"/>
              <a:t>b. A= _____________________, B= _____________________ </a:t>
            </a:r>
          </a:p>
          <a:p>
            <a:r>
              <a:rPr lang="en-US" dirty="0"/>
              <a:t>c. P(A) = _____________,P(B) = ________________ </a:t>
            </a:r>
          </a:p>
          <a:p>
            <a:r>
              <a:rPr lang="en-US" dirty="0"/>
              <a:t>d. A AND B= ____________________,A OR B= ________________ </a:t>
            </a:r>
          </a:p>
          <a:p>
            <a:r>
              <a:rPr lang="en-US" dirty="0"/>
              <a:t>e. P(A AND B) = _________,P(A OR B) = _____________ </a:t>
            </a:r>
          </a:p>
          <a:p>
            <a:r>
              <a:rPr lang="en-US" dirty="0"/>
              <a:t>f. A′= _____________,P(A′) = _____________</a:t>
            </a:r>
          </a:p>
          <a:p>
            <a:r>
              <a:rPr lang="en-US" dirty="0"/>
              <a:t>g. P(A) +P(A′) = ____________ </a:t>
            </a:r>
          </a:p>
          <a:p>
            <a:r>
              <a:rPr lang="en-US" dirty="0"/>
              <a:t>h. P(A|B) = ___________,P(B|A) = _____________; are the probabilities equal?</a:t>
            </a:r>
          </a:p>
          <a:p>
            <a:endParaRPr lang="en-US" dirty="0"/>
          </a:p>
        </p:txBody>
      </p:sp>
    </p:spTree>
    <p:extLst>
      <p:ext uri="{BB962C8B-B14F-4D97-AF65-F5344CB8AC3E}">
        <p14:creationId xmlns:p14="http://schemas.microsoft.com/office/powerpoint/2010/main" val="3579486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648498"/>
          </a:xfrm>
        </p:spPr>
        <p:txBody>
          <a:bodyPr>
            <a:normAutofit fontScale="90000"/>
          </a:bodyPr>
          <a:lstStyle/>
          <a:p>
            <a:r>
              <a:rPr lang="en-US" dirty="0"/>
              <a:t>Example answers explained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4114" y="1422400"/>
                <a:ext cx="10120087" cy="4886960"/>
              </a:xfrm>
            </p:spPr>
            <p:txBody>
              <a:bodyPr>
                <a:normAutofit/>
              </a:bodyPr>
              <a:lstStyle/>
              <a:p>
                <a:r>
                  <a:rPr lang="en-US" sz="2400" dirty="0"/>
                  <a:t>a. S= {1, 2, 3, 4, 5, 6, 7, 8, 9, 10, 11, 12, 13, 14, 15, 16, 17, 18, 19} </a:t>
                </a:r>
              </a:p>
              <a:p>
                <a:r>
                  <a:rPr lang="en-US" sz="2400" dirty="0"/>
                  <a:t>(all numbers from 1 to 19)</a:t>
                </a:r>
              </a:p>
              <a:p>
                <a:endParaRPr lang="en-US" sz="2400" dirty="0"/>
              </a:p>
              <a:p>
                <a:r>
                  <a:rPr lang="en-US" sz="2400" dirty="0"/>
                  <a:t>b. </a:t>
                </a:r>
                <a:r>
                  <a:rPr lang="pt-BR" sz="2400" dirty="0"/>
                  <a:t>A= {2, 4, 6, 8, 10, 12, 14, 16, 18}  (even numbers from S)</a:t>
                </a:r>
              </a:p>
              <a:p>
                <a:r>
                  <a:rPr lang="pt-BR" sz="2400" dirty="0"/>
                  <a:t>    B= {14, 15, 16, 17, 18, 19}  (all numbers greater than 13 from S)</a:t>
                </a:r>
              </a:p>
              <a:p>
                <a:endParaRPr lang="pt-BR" sz="2400" dirty="0"/>
              </a:p>
              <a:p>
                <a:r>
                  <a:rPr lang="pt-BR" sz="2400" dirty="0"/>
                  <a:t>c. P(A) = </a:t>
                </a:r>
                <a14:m>
                  <m:oMath xmlns:m="http://schemas.openxmlformats.org/officeDocument/2006/math">
                    <m:f>
                      <m:fPr>
                        <m:ctrlPr>
                          <a:rPr lang="pt-BR" sz="2400" i="1" smtClean="0">
                            <a:latin typeface="Cambria Math" panose="02040503050406030204" pitchFamily="18" charset="0"/>
                          </a:rPr>
                        </m:ctrlPr>
                      </m:fPr>
                      <m:num>
                        <m:r>
                          <a:rPr lang="en-US" sz="2400" b="0" i="1" smtClean="0">
                            <a:latin typeface="Cambria Math" panose="02040503050406030204" pitchFamily="18" charset="0"/>
                          </a:rPr>
                          <m:t>9</m:t>
                        </m:r>
                      </m:num>
                      <m:den>
                        <m:r>
                          <a:rPr lang="en-US" sz="2400" b="0" i="1" smtClean="0">
                            <a:latin typeface="Cambria Math" panose="02040503050406030204" pitchFamily="18" charset="0"/>
                          </a:rPr>
                          <m:t>19</m:t>
                        </m:r>
                      </m:den>
                    </m:f>
                  </m:oMath>
                </a14:m>
                <a:r>
                  <a:rPr lang="pt-BR" sz="2400" dirty="0"/>
                  <a:t> where 9 is the number of values in A and 19 is the number of values in S.</a:t>
                </a:r>
              </a:p>
              <a:p>
                <a:pPr marL="0" indent="0">
                  <a:buNone/>
                </a:pPr>
                <a:r>
                  <a:rPr lang="pt-BR" sz="2400" dirty="0"/>
                  <a:t>P(B) = </a:t>
                </a:r>
                <a14:m>
                  <m:oMath xmlns:m="http://schemas.openxmlformats.org/officeDocument/2006/math">
                    <m:f>
                      <m:fPr>
                        <m:ctrlPr>
                          <a:rPr lang="pt-BR" sz="2400" i="1">
                            <a:latin typeface="Cambria Math" panose="02040503050406030204" pitchFamily="18" charset="0"/>
                          </a:rPr>
                        </m:ctrlPr>
                      </m:fPr>
                      <m:num>
                        <m:r>
                          <a:rPr lang="en-US" sz="2400" b="0" i="1" smtClean="0">
                            <a:latin typeface="Cambria Math" panose="02040503050406030204" pitchFamily="18" charset="0"/>
                          </a:rPr>
                          <m:t>6</m:t>
                        </m:r>
                      </m:num>
                      <m:den>
                        <m:r>
                          <a:rPr lang="en-US" sz="2400" i="1">
                            <a:latin typeface="Cambria Math" panose="02040503050406030204" pitchFamily="18" charset="0"/>
                          </a:rPr>
                          <m:t>19</m:t>
                        </m:r>
                      </m:den>
                    </m:f>
                  </m:oMath>
                </a14:m>
                <a:r>
                  <a:rPr lang="pt-BR" sz="2400" dirty="0"/>
                  <a:t> where 6 is the number of values in B and 19 is the number of values in S.</a:t>
                </a:r>
              </a:p>
              <a:p>
                <a:endParaRPr lang="en-US" sz="2400"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4114" y="1422400"/>
                <a:ext cx="10120087" cy="4886960"/>
              </a:xfrm>
              <a:blipFill rotWithShape="0">
                <a:blip r:embed="rId2"/>
                <a:stretch>
                  <a:fillRect l="-1385" t="-1746" r="-783"/>
                </a:stretch>
              </a:blipFill>
            </p:spPr>
            <p:txBody>
              <a:bodyPr/>
              <a:lstStyle/>
              <a:p>
                <a:r>
                  <a:rPr lang="en-US">
                    <a:noFill/>
                  </a:rPr>
                  <a:t> </a:t>
                </a:r>
              </a:p>
            </p:txBody>
          </p:sp>
        </mc:Fallback>
      </mc:AlternateContent>
    </p:spTree>
    <p:extLst>
      <p:ext uri="{BB962C8B-B14F-4D97-AF65-F5344CB8AC3E}">
        <p14:creationId xmlns:p14="http://schemas.microsoft.com/office/powerpoint/2010/main" val="3405005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37184"/>
          </a:xfrm>
        </p:spPr>
        <p:txBody>
          <a:bodyPr/>
          <a:lstStyle/>
          <a:p>
            <a:r>
              <a:rPr lang="en-US" dirty="0"/>
              <a:t>Example answers explained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24128" y="1640114"/>
                <a:ext cx="9720073" cy="4669246"/>
              </a:xfrm>
            </p:spPr>
            <p:txBody>
              <a:bodyPr/>
              <a:lstStyle/>
              <a:p>
                <a:r>
                  <a:rPr lang="en-US" sz="2800" dirty="0"/>
                  <a:t>d. A AND B= {14,16,18},  The numbers found in both A and B</a:t>
                </a:r>
              </a:p>
              <a:p>
                <a:r>
                  <a:rPr lang="en-US" sz="2800" dirty="0"/>
                  <a:t>A OR B= {2, 4, 6, 8, 10, 12, 14, 15, 16, 17, 18, 19} </a:t>
                </a:r>
              </a:p>
              <a:p>
                <a:r>
                  <a:rPr lang="en-US" sz="2800" dirty="0"/>
                  <a:t> The numbers found in either A or B</a:t>
                </a:r>
              </a:p>
              <a:p>
                <a:endParaRPr lang="en-US" sz="2800" dirty="0"/>
              </a:p>
              <a:p>
                <a:r>
                  <a:rPr lang="en-US" sz="2800" dirty="0"/>
                  <a:t>e. P(A AND B) = </a:t>
                </a:r>
                <a14:m>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3</m:t>
                        </m:r>
                      </m:num>
                      <m:den>
                        <m:r>
                          <a:rPr lang="en-US" sz="2800" b="0" i="1" smtClean="0">
                            <a:latin typeface="Cambria Math" panose="02040503050406030204" pitchFamily="18" charset="0"/>
                          </a:rPr>
                          <m:t>19</m:t>
                        </m:r>
                      </m:den>
                    </m:f>
                  </m:oMath>
                </a14:m>
                <a:r>
                  <a:rPr lang="en-US" sz="2800" dirty="0"/>
                  <a:t>  </a:t>
                </a:r>
              </a:p>
              <a:p>
                <a:endParaRPr lang="en-US" sz="2800" dirty="0"/>
              </a:p>
              <a:p>
                <a:r>
                  <a:rPr lang="en-US" sz="2800" dirty="0"/>
                  <a:t>     P (A OR B) = </a:t>
                </a:r>
                <a14:m>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12</m:t>
                        </m:r>
                      </m:num>
                      <m:den>
                        <m:r>
                          <a:rPr lang="en-US" sz="2800" b="0" i="1" smtClean="0">
                            <a:latin typeface="Cambria Math" panose="02040503050406030204" pitchFamily="18" charset="0"/>
                          </a:rPr>
                          <m:t>19</m:t>
                        </m:r>
                      </m:den>
                    </m:f>
                  </m:oMath>
                </a14:m>
                <a:endParaRPr lang="en-US" sz="2800" dirty="0"/>
              </a:p>
              <a:p>
                <a:endParaRPr lang="en-US" sz="2800"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24128" y="1640114"/>
                <a:ext cx="9720073" cy="4669246"/>
              </a:xfrm>
              <a:blipFill rotWithShape="0">
                <a:blip r:embed="rId2"/>
                <a:stretch>
                  <a:fillRect l="-752" t="-2219"/>
                </a:stretch>
              </a:blipFill>
            </p:spPr>
            <p:txBody>
              <a:bodyPr/>
              <a:lstStyle/>
              <a:p>
                <a:r>
                  <a:rPr lang="en-US">
                    <a:noFill/>
                  </a:rPr>
                  <a:t> </a:t>
                </a:r>
              </a:p>
            </p:txBody>
          </p:sp>
        </mc:Fallback>
      </mc:AlternateContent>
    </p:spTree>
    <p:extLst>
      <p:ext uri="{BB962C8B-B14F-4D97-AF65-F5344CB8AC3E}">
        <p14:creationId xmlns:p14="http://schemas.microsoft.com/office/powerpoint/2010/main" val="334978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37184"/>
          </a:xfrm>
        </p:spPr>
        <p:txBody>
          <a:bodyPr/>
          <a:lstStyle/>
          <a:p>
            <a:r>
              <a:rPr lang="en-US" dirty="0"/>
              <a:t>Example answers explained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24128" y="1640114"/>
                <a:ext cx="9720073" cy="4669246"/>
              </a:xfrm>
            </p:spPr>
            <p:txBody>
              <a:bodyPr/>
              <a:lstStyle/>
              <a:p>
                <a:r>
                  <a:rPr lang="en-US" sz="2800" dirty="0"/>
                  <a:t>f.  </a:t>
                </a:r>
                <a:r>
                  <a:rPr lang="pt-BR" sz="2800" dirty="0"/>
                  <a:t>A′= 1, 3, 5, 7, 9, 11, 13, 15, 17, 19;</a:t>
                </a:r>
              </a:p>
              <a:p>
                <a:pPr marL="0" indent="0">
                  <a:buNone/>
                </a:pPr>
                <a:r>
                  <a:rPr lang="pt-BR" sz="2800" dirty="0"/>
                  <a:t>  P(A′) = </a:t>
                </a:r>
                <a:r>
                  <a:rPr lang="en-US" sz="2800" dirty="0"/>
                  <a:t> </a:t>
                </a:r>
                <a14:m>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10</m:t>
                        </m:r>
                      </m:num>
                      <m:den>
                        <m:r>
                          <a:rPr lang="en-US" sz="2800" b="0" i="1" smtClean="0">
                            <a:latin typeface="Cambria Math" panose="02040503050406030204" pitchFamily="18" charset="0"/>
                          </a:rPr>
                          <m:t>19</m:t>
                        </m:r>
                      </m:den>
                    </m:f>
                  </m:oMath>
                </a14:m>
                <a:r>
                  <a:rPr lang="en-US" sz="2800" dirty="0"/>
                  <a:t>  </a:t>
                </a:r>
              </a:p>
              <a:p>
                <a:endParaRPr lang="en-US" sz="2000" dirty="0"/>
              </a:p>
              <a:p>
                <a:r>
                  <a:rPr lang="en-US" sz="2800" dirty="0"/>
                  <a:t>g.  P(A) +P(A′) =  </a:t>
                </a:r>
                <a14:m>
                  <m:oMath xmlns:m="http://schemas.openxmlformats.org/officeDocument/2006/math">
                    <m:f>
                      <m:fPr>
                        <m:ctrlPr>
                          <a:rPr lang="en-US" sz="2800" i="1">
                            <a:latin typeface="Cambria Math" panose="02040503050406030204" pitchFamily="18" charset="0"/>
                          </a:rPr>
                        </m:ctrlPr>
                      </m:fPr>
                      <m:num>
                        <m:r>
                          <a:rPr lang="en-US" sz="2800" i="1">
                            <a:latin typeface="Cambria Math" panose="02040503050406030204" pitchFamily="18" charset="0"/>
                          </a:rPr>
                          <m:t>10</m:t>
                        </m:r>
                      </m:num>
                      <m:den>
                        <m:r>
                          <a:rPr lang="en-US" sz="2800" i="1">
                            <a:latin typeface="Cambria Math" panose="02040503050406030204" pitchFamily="18" charset="0"/>
                          </a:rPr>
                          <m:t>19</m:t>
                        </m:r>
                      </m:den>
                    </m:f>
                  </m:oMath>
                </a14:m>
                <a:r>
                  <a:rPr lang="en-US" sz="2800" dirty="0"/>
                  <a:t> +  </a:t>
                </a:r>
                <a14:m>
                  <m:oMath xmlns:m="http://schemas.openxmlformats.org/officeDocument/2006/math">
                    <m:f>
                      <m:fPr>
                        <m:ctrlPr>
                          <a:rPr lang="en-US" sz="2800" i="1">
                            <a:latin typeface="Cambria Math" panose="02040503050406030204" pitchFamily="18" charset="0"/>
                          </a:rPr>
                        </m:ctrlPr>
                      </m:fPr>
                      <m:num>
                        <m:r>
                          <a:rPr lang="en-US" sz="2800" b="0" i="1" smtClean="0">
                            <a:latin typeface="Cambria Math" panose="02040503050406030204" pitchFamily="18" charset="0"/>
                          </a:rPr>
                          <m:t>9</m:t>
                        </m:r>
                      </m:num>
                      <m:den>
                        <m:r>
                          <a:rPr lang="en-US" sz="2800" i="1">
                            <a:latin typeface="Cambria Math" panose="02040503050406030204" pitchFamily="18" charset="0"/>
                          </a:rPr>
                          <m:t>19</m:t>
                        </m:r>
                      </m:den>
                    </m:f>
                  </m:oMath>
                </a14:m>
                <a:r>
                  <a:rPr lang="en-US" sz="2800" dirty="0"/>
                  <a:t> =</a:t>
                </a:r>
                <a:r>
                  <a:rPr lang="pt-BR" sz="2800" dirty="0"/>
                  <a:t> </a:t>
                </a:r>
                <a:r>
                  <a:rPr lang="en-US" sz="2800" dirty="0"/>
                  <a:t> </a:t>
                </a:r>
                <a14:m>
                  <m:oMath xmlns:m="http://schemas.openxmlformats.org/officeDocument/2006/math">
                    <m:f>
                      <m:fPr>
                        <m:ctrlPr>
                          <a:rPr lang="en-US" sz="2800" i="1">
                            <a:latin typeface="Cambria Math" panose="02040503050406030204" pitchFamily="18" charset="0"/>
                          </a:rPr>
                        </m:ctrlPr>
                      </m:fPr>
                      <m:num>
                        <m:r>
                          <a:rPr lang="en-US" sz="2800" i="1">
                            <a:latin typeface="Cambria Math" panose="02040503050406030204" pitchFamily="18" charset="0"/>
                          </a:rPr>
                          <m:t>1</m:t>
                        </m:r>
                        <m:r>
                          <a:rPr lang="en-US" sz="2800" b="0" i="1" smtClean="0">
                            <a:latin typeface="Cambria Math" panose="02040503050406030204" pitchFamily="18" charset="0"/>
                          </a:rPr>
                          <m:t>9</m:t>
                        </m:r>
                      </m:num>
                      <m:den>
                        <m:r>
                          <a:rPr lang="en-US" sz="2800" i="1">
                            <a:latin typeface="Cambria Math" panose="02040503050406030204" pitchFamily="18" charset="0"/>
                          </a:rPr>
                          <m:t>19</m:t>
                        </m:r>
                      </m:den>
                    </m:f>
                  </m:oMath>
                </a14:m>
                <a:r>
                  <a:rPr lang="en-US" sz="2800" dirty="0"/>
                  <a:t> or 1</a:t>
                </a:r>
              </a:p>
              <a:p>
                <a:endParaRPr lang="en-US" sz="2000" dirty="0"/>
              </a:p>
              <a:p>
                <a:r>
                  <a:rPr lang="en-US" sz="3200" dirty="0"/>
                  <a:t>h.  P(A|B) =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𝑃</m:t>
                        </m:r>
                        <m:r>
                          <a:rPr lang="en-US" sz="3200" i="1">
                            <a:latin typeface="Cambria Math" panose="02040503050406030204" pitchFamily="18" charset="0"/>
                          </a:rPr>
                          <m:t>(</m:t>
                        </m:r>
                        <m:r>
                          <a:rPr lang="en-US" sz="3200" i="1">
                            <a:latin typeface="Cambria Math" panose="02040503050406030204" pitchFamily="18" charset="0"/>
                          </a:rPr>
                          <m:t>𝐴</m:t>
                        </m:r>
                        <m:r>
                          <a:rPr lang="en-US" sz="3200" i="1">
                            <a:latin typeface="Cambria Math" panose="02040503050406030204" pitchFamily="18" charset="0"/>
                          </a:rPr>
                          <m:t> </m:t>
                        </m:r>
                        <m:r>
                          <a:rPr lang="en-US" sz="3200" i="1">
                            <a:latin typeface="Cambria Math" panose="02040503050406030204" pitchFamily="18" charset="0"/>
                          </a:rPr>
                          <m:t>𝑎𝑛𝑑</m:t>
                        </m:r>
                        <m:r>
                          <a:rPr lang="en-US" sz="3200" i="1">
                            <a:latin typeface="Cambria Math" panose="02040503050406030204" pitchFamily="18" charset="0"/>
                          </a:rPr>
                          <m:t> </m:t>
                        </m:r>
                        <m:r>
                          <a:rPr lang="en-US" sz="3200" i="1">
                            <a:latin typeface="Cambria Math" panose="02040503050406030204" pitchFamily="18" charset="0"/>
                          </a:rPr>
                          <m:t>𝐵</m:t>
                        </m:r>
                        <m:r>
                          <a:rPr lang="en-US" sz="3200" i="1">
                            <a:latin typeface="Cambria Math" panose="02040503050406030204" pitchFamily="18" charset="0"/>
                          </a:rPr>
                          <m:t>)</m:t>
                        </m:r>
                      </m:num>
                      <m:den>
                        <m:r>
                          <a:rPr lang="en-US" sz="3200" i="1">
                            <a:latin typeface="Cambria Math" panose="02040503050406030204" pitchFamily="18" charset="0"/>
                          </a:rPr>
                          <m:t>𝑃</m:t>
                        </m:r>
                        <m:r>
                          <a:rPr lang="en-US" sz="3200" i="1">
                            <a:latin typeface="Cambria Math" panose="02040503050406030204" pitchFamily="18" charset="0"/>
                          </a:rPr>
                          <m:t>(</m:t>
                        </m:r>
                        <m:r>
                          <a:rPr lang="en-US" sz="3200" i="1">
                            <a:latin typeface="Cambria Math" panose="02040503050406030204" pitchFamily="18" charset="0"/>
                          </a:rPr>
                          <m:t>𝐵</m:t>
                        </m:r>
                        <m:r>
                          <a:rPr lang="en-US" sz="3200" i="1">
                            <a:latin typeface="Cambria Math" panose="02040503050406030204" pitchFamily="18" charset="0"/>
                          </a:rPr>
                          <m:t>)</m:t>
                        </m:r>
                      </m:den>
                    </m:f>
                  </m:oMath>
                </a14:m>
                <a:r>
                  <a:rPr lang="en-US" sz="3200" dirty="0"/>
                  <a:t> = </a:t>
                </a:r>
                <a14:m>
                  <m:oMath xmlns:m="http://schemas.openxmlformats.org/officeDocument/2006/math">
                    <m:f>
                      <m:fPr>
                        <m:ctrlPr>
                          <a:rPr lang="en-US" sz="3200" i="1" smtClean="0">
                            <a:latin typeface="Cambria Math" panose="02040503050406030204" pitchFamily="18" charset="0"/>
                          </a:rPr>
                        </m:ctrlPr>
                      </m:fPr>
                      <m:num>
                        <m:f>
                          <m:fPr>
                            <m:ctrlPr>
                              <a:rPr lang="en-US" sz="3200" i="1" smtClean="0">
                                <a:latin typeface="Cambria Math" panose="02040503050406030204" pitchFamily="18" charset="0"/>
                              </a:rPr>
                            </m:ctrlPr>
                          </m:fPr>
                          <m:num>
                            <m:r>
                              <a:rPr lang="en-US" sz="3200" b="0" i="1" smtClean="0">
                                <a:latin typeface="Cambria Math" panose="02040503050406030204" pitchFamily="18" charset="0"/>
                              </a:rPr>
                              <m:t>3</m:t>
                            </m:r>
                          </m:num>
                          <m:den>
                            <m:r>
                              <a:rPr lang="en-US" sz="3200" b="0" i="1" smtClean="0">
                                <a:latin typeface="Cambria Math" panose="02040503050406030204" pitchFamily="18" charset="0"/>
                              </a:rPr>
                              <m:t>19</m:t>
                            </m:r>
                          </m:den>
                        </m:f>
                      </m:num>
                      <m:den>
                        <m:f>
                          <m:fPr>
                            <m:ctrlPr>
                              <a:rPr lang="en-US" sz="3200" i="1" smtClean="0">
                                <a:latin typeface="Cambria Math" panose="02040503050406030204" pitchFamily="18" charset="0"/>
                              </a:rPr>
                            </m:ctrlPr>
                          </m:fPr>
                          <m:num>
                            <m:r>
                              <a:rPr lang="en-US" sz="3200" b="0" i="1" smtClean="0">
                                <a:latin typeface="Cambria Math" panose="02040503050406030204" pitchFamily="18" charset="0"/>
                              </a:rPr>
                              <m:t>6</m:t>
                            </m:r>
                          </m:num>
                          <m:den>
                            <m:r>
                              <a:rPr lang="en-US" sz="3200" b="0" i="1" smtClean="0">
                                <a:latin typeface="Cambria Math" panose="02040503050406030204" pitchFamily="18" charset="0"/>
                              </a:rPr>
                              <m:t>19</m:t>
                            </m:r>
                          </m:den>
                        </m:f>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3</m:t>
                        </m:r>
                      </m:num>
                      <m:den>
                        <m:r>
                          <a:rPr lang="en-US" sz="3200" i="1">
                            <a:latin typeface="Cambria Math" panose="02040503050406030204" pitchFamily="18" charset="0"/>
                          </a:rPr>
                          <m:t>19</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1</m:t>
                        </m:r>
                        <m:r>
                          <a:rPr lang="en-US" sz="3200" i="1">
                            <a:latin typeface="Cambria Math" panose="02040503050406030204" pitchFamily="18" charset="0"/>
                          </a:rPr>
                          <m:t>9</m:t>
                        </m:r>
                      </m:num>
                      <m:den>
                        <m:r>
                          <a:rPr lang="en-US" sz="3200" b="0" i="1" smtClean="0">
                            <a:latin typeface="Cambria Math" panose="02040503050406030204" pitchFamily="18" charset="0"/>
                          </a:rPr>
                          <m:t>6</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3</m:t>
                        </m:r>
                      </m:num>
                      <m:den>
                        <m:r>
                          <a:rPr lang="en-US" sz="3200" b="0" i="1" smtClean="0">
                            <a:latin typeface="Cambria Math" panose="02040503050406030204" pitchFamily="18" charset="0"/>
                          </a:rPr>
                          <m:t>6</m:t>
                        </m:r>
                      </m:den>
                    </m:f>
                  </m:oMath>
                </a14:m>
                <a:endParaRPr lang="en-US" sz="3200" dirty="0"/>
              </a:p>
              <a:p>
                <a:endParaRPr lang="en-US" sz="3200"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24128" y="1640114"/>
                <a:ext cx="9720073" cy="4669246"/>
              </a:xfrm>
              <a:blipFill rotWithShape="0">
                <a:blip r:embed="rId2"/>
                <a:stretch>
                  <a:fillRect l="-940" t="-2480"/>
                </a:stretch>
              </a:blipFill>
            </p:spPr>
            <p:txBody>
              <a:bodyPr/>
              <a:lstStyle/>
              <a:p>
                <a:r>
                  <a:rPr lang="en-US">
                    <a:noFill/>
                  </a:rPr>
                  <a:t> </a:t>
                </a:r>
              </a:p>
            </p:txBody>
          </p:sp>
        </mc:Fallback>
      </mc:AlternateContent>
    </p:spTree>
    <p:extLst>
      <p:ext uri="{BB962C8B-B14F-4D97-AF65-F5344CB8AC3E}">
        <p14:creationId xmlns:p14="http://schemas.microsoft.com/office/powerpoint/2010/main" val="624863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37184"/>
          </a:xfrm>
        </p:spPr>
        <p:txBody>
          <a:bodyPr/>
          <a:lstStyle/>
          <a:p>
            <a:r>
              <a:rPr lang="en-US" dirty="0"/>
              <a:t>Example answers explained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24128" y="1640114"/>
                <a:ext cx="9720073" cy="4669246"/>
              </a:xfrm>
            </p:spPr>
            <p:txBody>
              <a:bodyPr/>
              <a:lstStyle/>
              <a:p>
                <a:endParaRPr lang="en-US" sz="2000" dirty="0"/>
              </a:p>
              <a:p>
                <a:r>
                  <a:rPr lang="en-US" sz="3200" dirty="0"/>
                  <a:t>h.  P(B|A) =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𝑃</m:t>
                        </m:r>
                        <m:r>
                          <a:rPr lang="en-US" sz="3200" i="1">
                            <a:latin typeface="Cambria Math" panose="02040503050406030204" pitchFamily="18" charset="0"/>
                          </a:rPr>
                          <m:t>(</m:t>
                        </m:r>
                        <m:r>
                          <a:rPr lang="en-US" sz="3200" i="1">
                            <a:latin typeface="Cambria Math" panose="02040503050406030204" pitchFamily="18" charset="0"/>
                          </a:rPr>
                          <m:t>𝐴</m:t>
                        </m:r>
                        <m:r>
                          <a:rPr lang="en-US" sz="3200" i="1">
                            <a:latin typeface="Cambria Math" panose="02040503050406030204" pitchFamily="18" charset="0"/>
                          </a:rPr>
                          <m:t> </m:t>
                        </m:r>
                        <m:r>
                          <a:rPr lang="en-US" sz="3200" i="1">
                            <a:latin typeface="Cambria Math" panose="02040503050406030204" pitchFamily="18" charset="0"/>
                          </a:rPr>
                          <m:t>𝑎𝑛𝑑</m:t>
                        </m:r>
                        <m:r>
                          <a:rPr lang="en-US" sz="3200" i="1">
                            <a:latin typeface="Cambria Math" panose="02040503050406030204" pitchFamily="18" charset="0"/>
                          </a:rPr>
                          <m:t> </m:t>
                        </m:r>
                        <m:r>
                          <a:rPr lang="en-US" sz="3200" i="1">
                            <a:latin typeface="Cambria Math" panose="02040503050406030204" pitchFamily="18" charset="0"/>
                          </a:rPr>
                          <m:t>𝐵</m:t>
                        </m:r>
                        <m:r>
                          <a:rPr lang="en-US" sz="3200" i="1">
                            <a:latin typeface="Cambria Math" panose="02040503050406030204" pitchFamily="18" charset="0"/>
                          </a:rPr>
                          <m:t>)</m:t>
                        </m:r>
                      </m:num>
                      <m:den>
                        <m:r>
                          <a:rPr lang="en-US" sz="3200" i="1">
                            <a:latin typeface="Cambria Math" panose="02040503050406030204" pitchFamily="18" charset="0"/>
                          </a:rPr>
                          <m:t>𝑃</m:t>
                        </m:r>
                        <m:r>
                          <a:rPr lang="en-US" sz="3200" i="1">
                            <a:latin typeface="Cambria Math" panose="02040503050406030204" pitchFamily="18" charset="0"/>
                          </a:rPr>
                          <m:t>(</m:t>
                        </m:r>
                        <m:r>
                          <a:rPr lang="en-US" sz="3200" b="0" i="1" smtClean="0">
                            <a:latin typeface="Cambria Math" panose="02040503050406030204" pitchFamily="18" charset="0"/>
                          </a:rPr>
                          <m:t>𝐴</m:t>
                        </m:r>
                        <m:r>
                          <a:rPr lang="en-US" sz="3200" i="1">
                            <a:latin typeface="Cambria Math" panose="02040503050406030204" pitchFamily="18" charset="0"/>
                          </a:rPr>
                          <m:t>)</m:t>
                        </m:r>
                      </m:den>
                    </m:f>
                  </m:oMath>
                </a14:m>
                <a:r>
                  <a:rPr lang="en-US" sz="3200" dirty="0"/>
                  <a:t> = </a:t>
                </a:r>
                <a14:m>
                  <m:oMath xmlns:m="http://schemas.openxmlformats.org/officeDocument/2006/math">
                    <m:f>
                      <m:fPr>
                        <m:ctrlPr>
                          <a:rPr lang="en-US" sz="3200" i="1" smtClean="0">
                            <a:latin typeface="Cambria Math" panose="02040503050406030204" pitchFamily="18" charset="0"/>
                          </a:rPr>
                        </m:ctrlPr>
                      </m:fPr>
                      <m:num>
                        <m:f>
                          <m:fPr>
                            <m:ctrlPr>
                              <a:rPr lang="en-US" sz="3200" i="1" smtClean="0">
                                <a:latin typeface="Cambria Math" panose="02040503050406030204" pitchFamily="18" charset="0"/>
                              </a:rPr>
                            </m:ctrlPr>
                          </m:fPr>
                          <m:num>
                            <m:r>
                              <a:rPr lang="en-US" sz="3200" b="0" i="1" smtClean="0">
                                <a:latin typeface="Cambria Math" panose="02040503050406030204" pitchFamily="18" charset="0"/>
                              </a:rPr>
                              <m:t>3</m:t>
                            </m:r>
                          </m:num>
                          <m:den>
                            <m:r>
                              <a:rPr lang="en-US" sz="3200" b="0" i="1" smtClean="0">
                                <a:latin typeface="Cambria Math" panose="02040503050406030204" pitchFamily="18" charset="0"/>
                              </a:rPr>
                              <m:t>19</m:t>
                            </m:r>
                          </m:den>
                        </m:f>
                      </m:num>
                      <m:den>
                        <m:f>
                          <m:fPr>
                            <m:ctrlPr>
                              <a:rPr lang="en-US" sz="3200" i="1" smtClean="0">
                                <a:latin typeface="Cambria Math" panose="02040503050406030204" pitchFamily="18" charset="0"/>
                              </a:rPr>
                            </m:ctrlPr>
                          </m:fPr>
                          <m:num>
                            <m:r>
                              <a:rPr lang="en-US" sz="3200" b="0" i="1" smtClean="0">
                                <a:latin typeface="Cambria Math" panose="02040503050406030204" pitchFamily="18" charset="0"/>
                              </a:rPr>
                              <m:t>9</m:t>
                            </m:r>
                          </m:num>
                          <m:den>
                            <m:r>
                              <a:rPr lang="en-US" sz="3200" b="0" i="1" smtClean="0">
                                <a:latin typeface="Cambria Math" panose="02040503050406030204" pitchFamily="18" charset="0"/>
                              </a:rPr>
                              <m:t>19</m:t>
                            </m:r>
                          </m:den>
                        </m:f>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3</m:t>
                        </m:r>
                      </m:num>
                      <m:den>
                        <m:r>
                          <a:rPr lang="en-US" sz="3200" i="1">
                            <a:latin typeface="Cambria Math" panose="02040503050406030204" pitchFamily="18" charset="0"/>
                          </a:rPr>
                          <m:t>19</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1</m:t>
                        </m:r>
                        <m:r>
                          <a:rPr lang="en-US" sz="3200" i="1">
                            <a:latin typeface="Cambria Math" panose="02040503050406030204" pitchFamily="18" charset="0"/>
                          </a:rPr>
                          <m:t>9</m:t>
                        </m:r>
                      </m:num>
                      <m:den>
                        <m:r>
                          <a:rPr lang="en-US" sz="3200" b="0" i="1" smtClean="0">
                            <a:latin typeface="Cambria Math" panose="02040503050406030204" pitchFamily="18" charset="0"/>
                          </a:rPr>
                          <m:t>9</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3</m:t>
                        </m:r>
                      </m:num>
                      <m:den>
                        <m:r>
                          <a:rPr lang="en-US" sz="3200" b="0" i="1" smtClean="0">
                            <a:latin typeface="Cambria Math" panose="02040503050406030204" pitchFamily="18" charset="0"/>
                          </a:rPr>
                          <m:t>9</m:t>
                        </m:r>
                      </m:den>
                    </m:f>
                  </m:oMath>
                </a14:m>
                <a:r>
                  <a:rPr lang="en-US" sz="3200" dirty="0"/>
                  <a:t> </a:t>
                </a:r>
              </a:p>
              <a:p>
                <a:r>
                  <a:rPr lang="en-US" sz="3200" dirty="0"/>
                  <a:t>The Probabilities are not equal for P(B|A) and P(A|B)</a:t>
                </a:r>
              </a:p>
              <a:p>
                <a:endParaRPr lang="en-US" sz="3200"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24128" y="1640114"/>
                <a:ext cx="9720073" cy="4669246"/>
              </a:xfrm>
              <a:blipFill rotWithShape="0">
                <a:blip r:embed="rId2"/>
                <a:stretch>
                  <a:fillRect l="-940"/>
                </a:stretch>
              </a:blipFill>
            </p:spPr>
            <p:txBody>
              <a:bodyPr/>
              <a:lstStyle/>
              <a:p>
                <a:r>
                  <a:rPr lang="en-US">
                    <a:noFill/>
                  </a:rPr>
                  <a:t> </a:t>
                </a:r>
              </a:p>
            </p:txBody>
          </p:sp>
        </mc:Fallback>
      </mc:AlternateContent>
    </p:spTree>
    <p:extLst>
      <p:ext uri="{BB962C8B-B14F-4D97-AF65-F5344CB8AC3E}">
        <p14:creationId xmlns:p14="http://schemas.microsoft.com/office/powerpoint/2010/main" val="2368121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Example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1021654"/>
              </p:ext>
            </p:extLst>
          </p:nvPr>
        </p:nvGraphicFramePr>
        <p:xfrm>
          <a:off x="1230425" y="1879595"/>
          <a:ext cx="8947377" cy="2213433"/>
        </p:xfrm>
        <a:graphic>
          <a:graphicData uri="http://schemas.openxmlformats.org/drawingml/2006/table">
            <a:tbl>
              <a:tblPr firstRow="1" bandRow="1">
                <a:tableStyleId>{5C22544A-7EE6-4342-B048-85BDC9FD1C3A}</a:tableStyleId>
              </a:tblPr>
              <a:tblGrid>
                <a:gridCol w="2982459">
                  <a:extLst>
                    <a:ext uri="{9D8B030D-6E8A-4147-A177-3AD203B41FA5}">
                      <a16:colId xmlns:a16="http://schemas.microsoft.com/office/drawing/2014/main" val="20000"/>
                    </a:ext>
                  </a:extLst>
                </a:gridCol>
                <a:gridCol w="2982459">
                  <a:extLst>
                    <a:ext uri="{9D8B030D-6E8A-4147-A177-3AD203B41FA5}">
                      <a16:colId xmlns:a16="http://schemas.microsoft.com/office/drawing/2014/main" val="20001"/>
                    </a:ext>
                  </a:extLst>
                </a:gridCol>
                <a:gridCol w="2982459">
                  <a:extLst>
                    <a:ext uri="{9D8B030D-6E8A-4147-A177-3AD203B41FA5}">
                      <a16:colId xmlns:a16="http://schemas.microsoft.com/office/drawing/2014/main" val="20002"/>
                    </a:ext>
                  </a:extLst>
                </a:gridCol>
              </a:tblGrid>
              <a:tr h="737811">
                <a:tc>
                  <a:txBody>
                    <a:bodyPr/>
                    <a:lstStyle/>
                    <a:p>
                      <a:endParaRPr lang="en-US" sz="3200" dirty="0"/>
                    </a:p>
                  </a:txBody>
                  <a:tcPr/>
                </a:tc>
                <a:tc>
                  <a:txBody>
                    <a:bodyPr/>
                    <a:lstStyle/>
                    <a:p>
                      <a:r>
                        <a:rPr lang="en-US" sz="3200" dirty="0">
                          <a:solidFill>
                            <a:schemeClr val="tx1"/>
                          </a:solidFill>
                        </a:rPr>
                        <a:t>Right</a:t>
                      </a:r>
                      <a:r>
                        <a:rPr lang="en-US" sz="3200" baseline="0" dirty="0">
                          <a:solidFill>
                            <a:schemeClr val="tx1"/>
                          </a:solidFill>
                        </a:rPr>
                        <a:t>-handed</a:t>
                      </a:r>
                      <a:endParaRPr lang="en-US" sz="3200" dirty="0">
                        <a:solidFill>
                          <a:schemeClr val="tx1"/>
                        </a:solidFill>
                      </a:endParaRPr>
                    </a:p>
                  </a:txBody>
                  <a:tcPr/>
                </a:tc>
                <a:tc>
                  <a:txBody>
                    <a:bodyPr/>
                    <a:lstStyle/>
                    <a:p>
                      <a:r>
                        <a:rPr lang="en-US" sz="3200" dirty="0">
                          <a:solidFill>
                            <a:schemeClr val="tx1"/>
                          </a:solidFill>
                        </a:rPr>
                        <a:t>Left</a:t>
                      </a:r>
                      <a:r>
                        <a:rPr lang="en-US" sz="3200" baseline="0" dirty="0">
                          <a:solidFill>
                            <a:schemeClr val="tx1"/>
                          </a:solidFill>
                        </a:rPr>
                        <a:t>-handed</a:t>
                      </a:r>
                      <a:endParaRPr lang="en-US" sz="3200" dirty="0">
                        <a:solidFill>
                          <a:schemeClr val="tx1"/>
                        </a:solidFill>
                      </a:endParaRPr>
                    </a:p>
                  </a:txBody>
                  <a:tcPr/>
                </a:tc>
                <a:extLst>
                  <a:ext uri="{0D108BD9-81ED-4DB2-BD59-A6C34878D82A}">
                    <a16:rowId xmlns:a16="http://schemas.microsoft.com/office/drawing/2014/main" val="10000"/>
                  </a:ext>
                </a:extLst>
              </a:tr>
              <a:tr h="737811">
                <a:tc>
                  <a:txBody>
                    <a:bodyPr/>
                    <a:lstStyle/>
                    <a:p>
                      <a:r>
                        <a:rPr lang="en-US" sz="3200" dirty="0">
                          <a:solidFill>
                            <a:schemeClr val="tx1"/>
                          </a:solidFill>
                        </a:rPr>
                        <a:t>Male</a:t>
                      </a:r>
                    </a:p>
                  </a:txBody>
                  <a:tcPr/>
                </a:tc>
                <a:tc>
                  <a:txBody>
                    <a:bodyPr/>
                    <a:lstStyle/>
                    <a:p>
                      <a:r>
                        <a:rPr lang="en-US" sz="3200" dirty="0">
                          <a:solidFill>
                            <a:schemeClr val="tx1"/>
                          </a:solidFill>
                        </a:rPr>
                        <a:t>43</a:t>
                      </a:r>
                    </a:p>
                  </a:txBody>
                  <a:tcPr/>
                </a:tc>
                <a:tc>
                  <a:txBody>
                    <a:bodyPr/>
                    <a:lstStyle/>
                    <a:p>
                      <a:r>
                        <a:rPr lang="en-US" sz="3200" dirty="0"/>
                        <a:t>9</a:t>
                      </a:r>
                    </a:p>
                  </a:txBody>
                  <a:tcPr/>
                </a:tc>
                <a:extLst>
                  <a:ext uri="{0D108BD9-81ED-4DB2-BD59-A6C34878D82A}">
                    <a16:rowId xmlns:a16="http://schemas.microsoft.com/office/drawing/2014/main" val="10001"/>
                  </a:ext>
                </a:extLst>
              </a:tr>
              <a:tr h="737811">
                <a:tc>
                  <a:txBody>
                    <a:bodyPr/>
                    <a:lstStyle/>
                    <a:p>
                      <a:r>
                        <a:rPr lang="en-US" sz="3200" dirty="0"/>
                        <a:t>Female</a:t>
                      </a:r>
                    </a:p>
                  </a:txBody>
                  <a:tcPr/>
                </a:tc>
                <a:tc>
                  <a:txBody>
                    <a:bodyPr/>
                    <a:lstStyle/>
                    <a:p>
                      <a:r>
                        <a:rPr lang="en-US" sz="3200" dirty="0"/>
                        <a:t>44</a:t>
                      </a:r>
                    </a:p>
                  </a:txBody>
                  <a:tcPr/>
                </a:tc>
                <a:tc>
                  <a:txBody>
                    <a:bodyPr/>
                    <a:lstStyle/>
                    <a:p>
                      <a:r>
                        <a:rPr lang="en-US" sz="3200" dirty="0"/>
                        <a:t>4</a:t>
                      </a:r>
                    </a:p>
                  </a:txBody>
                  <a:tcPr/>
                </a:tc>
                <a:extLst>
                  <a:ext uri="{0D108BD9-81ED-4DB2-BD59-A6C34878D82A}">
                    <a16:rowId xmlns:a16="http://schemas.microsoft.com/office/drawing/2014/main" val="10002"/>
                  </a:ext>
                </a:extLst>
              </a:tr>
            </a:tbl>
          </a:graphicData>
        </a:graphic>
      </p:graphicFrame>
      <p:sp>
        <p:nvSpPr>
          <p:cNvPr id="6" name="Rectangle 5"/>
          <p:cNvSpPr/>
          <p:nvPr/>
        </p:nvSpPr>
        <p:spPr>
          <a:xfrm>
            <a:off x="1230426" y="4702630"/>
            <a:ext cx="8740890" cy="1384995"/>
          </a:xfrm>
          <a:prstGeom prst="rect">
            <a:avLst/>
          </a:prstGeom>
        </p:spPr>
        <p:txBody>
          <a:bodyPr wrap="square">
            <a:spAutoFit/>
          </a:bodyPr>
          <a:lstStyle/>
          <a:p>
            <a:r>
              <a:rPr lang="en-US" sz="2800" dirty="0"/>
              <a:t>Let’s denote the events M=the subject is male, F= the subject is female, R=the subject is right-handed, L=the subject is left-handed</a:t>
            </a:r>
          </a:p>
        </p:txBody>
      </p:sp>
    </p:spTree>
    <p:extLst>
      <p:ext uri="{BB962C8B-B14F-4D97-AF65-F5344CB8AC3E}">
        <p14:creationId xmlns:p14="http://schemas.microsoft.com/office/powerpoint/2010/main" val="3140118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 3.1 Terminology</a:t>
            </a:r>
          </a:p>
          <a:p>
            <a:r>
              <a:rPr lang="en-US" dirty="0"/>
              <a:t> 1.2  Data, Sampling, and Variation in Data and Sampling</a:t>
            </a:r>
          </a:p>
          <a:p>
            <a:r>
              <a:rPr lang="en-US" dirty="0"/>
              <a:t> 1.3  Frequency, Frequency Tables, and Levels of Measurement</a:t>
            </a:r>
          </a:p>
          <a:p>
            <a:r>
              <a:rPr lang="en-US" dirty="0"/>
              <a:t> 1.4  Experimental Design and Ethics</a:t>
            </a:r>
          </a:p>
          <a:p>
            <a:endParaRPr lang="en-US" dirty="0"/>
          </a:p>
        </p:txBody>
      </p:sp>
    </p:spTree>
    <p:extLst>
      <p:ext uri="{BB962C8B-B14F-4D97-AF65-F5344CB8AC3E}">
        <p14:creationId xmlns:p14="http://schemas.microsoft.com/office/powerpoint/2010/main" val="456743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example</a:t>
            </a:r>
          </a:p>
        </p:txBody>
      </p:sp>
      <p:sp>
        <p:nvSpPr>
          <p:cNvPr id="3" name="Content Placeholder 2"/>
          <p:cNvSpPr>
            <a:spLocks noGrp="1"/>
          </p:cNvSpPr>
          <p:nvPr>
            <p:ph sz="half" idx="1"/>
          </p:nvPr>
        </p:nvSpPr>
        <p:spPr/>
        <p:txBody>
          <a:bodyPr/>
          <a:lstStyle/>
          <a:p>
            <a:r>
              <a:rPr lang="en-US" sz="2400" dirty="0"/>
              <a:t>a. P(M) </a:t>
            </a:r>
          </a:p>
          <a:p>
            <a:r>
              <a:rPr lang="en-US" sz="2400" dirty="0"/>
              <a:t>b. P(F) </a:t>
            </a:r>
          </a:p>
          <a:p>
            <a:r>
              <a:rPr lang="en-US" sz="2400" dirty="0"/>
              <a:t>c. P(R) </a:t>
            </a:r>
          </a:p>
          <a:p>
            <a:r>
              <a:rPr lang="en-US" sz="2400" dirty="0"/>
              <a:t>d. P(L) </a:t>
            </a:r>
          </a:p>
          <a:p>
            <a:r>
              <a:rPr lang="en-US" sz="2400" dirty="0"/>
              <a:t>e. P(M AND R) </a:t>
            </a:r>
          </a:p>
          <a:p>
            <a:r>
              <a:rPr lang="en-US" sz="2400" dirty="0"/>
              <a:t>f. P(F AND L) </a:t>
            </a:r>
          </a:p>
          <a:p>
            <a:r>
              <a:rPr lang="en-US" sz="2400" dirty="0"/>
              <a:t>g. P(M OR F) </a:t>
            </a:r>
          </a:p>
          <a:p>
            <a:r>
              <a:rPr lang="en-US" sz="2400" dirty="0"/>
              <a:t>h. P(M OR R)</a:t>
            </a:r>
          </a:p>
          <a:p>
            <a:endParaRPr lang="en-US" dirty="0"/>
          </a:p>
        </p:txBody>
      </p:sp>
      <p:sp>
        <p:nvSpPr>
          <p:cNvPr id="4" name="Content Placeholder 3"/>
          <p:cNvSpPr>
            <a:spLocks noGrp="1"/>
          </p:cNvSpPr>
          <p:nvPr>
            <p:ph sz="half" idx="2"/>
          </p:nvPr>
        </p:nvSpPr>
        <p:spPr/>
        <p:txBody>
          <a:bodyPr/>
          <a:lstStyle/>
          <a:p>
            <a:r>
              <a:rPr lang="en-US" sz="2400" dirty="0" err="1"/>
              <a:t>i</a:t>
            </a:r>
            <a:r>
              <a:rPr lang="en-US" sz="2400" dirty="0"/>
              <a:t>. P(F OR L) </a:t>
            </a:r>
          </a:p>
          <a:p>
            <a:r>
              <a:rPr lang="en-US" sz="2400" dirty="0"/>
              <a:t>j. P(M')</a:t>
            </a:r>
          </a:p>
          <a:p>
            <a:r>
              <a:rPr lang="en-US" sz="2400" dirty="0"/>
              <a:t> k. P(R|M) </a:t>
            </a:r>
          </a:p>
          <a:p>
            <a:r>
              <a:rPr lang="en-US" sz="2400" dirty="0"/>
              <a:t>l. P(F|L) </a:t>
            </a:r>
          </a:p>
          <a:p>
            <a:r>
              <a:rPr lang="en-US" sz="2400" dirty="0"/>
              <a:t>m. P(L|F)</a:t>
            </a:r>
          </a:p>
          <a:p>
            <a:endParaRPr lang="en-US" dirty="0"/>
          </a:p>
        </p:txBody>
      </p:sp>
    </p:spTree>
    <p:extLst>
      <p:ext uri="{BB962C8B-B14F-4D97-AF65-F5344CB8AC3E}">
        <p14:creationId xmlns:p14="http://schemas.microsoft.com/office/powerpoint/2010/main" val="728791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Answers</a:t>
            </a:r>
          </a:p>
        </p:txBody>
      </p:sp>
      <p:sp>
        <p:nvSpPr>
          <p:cNvPr id="3" name="Content Placeholder 2"/>
          <p:cNvSpPr>
            <a:spLocks noGrp="1"/>
          </p:cNvSpPr>
          <p:nvPr>
            <p:ph sz="half" idx="1"/>
          </p:nvPr>
        </p:nvSpPr>
        <p:spPr/>
        <p:txBody>
          <a:bodyPr/>
          <a:lstStyle/>
          <a:p>
            <a:r>
              <a:rPr lang="en-US" dirty="0"/>
              <a:t>a. P(M) = 0.52 </a:t>
            </a:r>
          </a:p>
          <a:p>
            <a:r>
              <a:rPr lang="en-US" dirty="0"/>
              <a:t>b. P(F) = 0.48 </a:t>
            </a:r>
          </a:p>
          <a:p>
            <a:r>
              <a:rPr lang="en-US" dirty="0"/>
              <a:t>c. P(R) = 0.87 </a:t>
            </a:r>
          </a:p>
          <a:p>
            <a:r>
              <a:rPr lang="en-US" dirty="0"/>
              <a:t>d. P(L) = 0.13 </a:t>
            </a:r>
          </a:p>
          <a:p>
            <a:r>
              <a:rPr lang="en-US" dirty="0"/>
              <a:t>e. P(M AND R) = 0.43 </a:t>
            </a:r>
          </a:p>
          <a:p>
            <a:r>
              <a:rPr lang="en-US" dirty="0"/>
              <a:t>f. P(F AND L) = 0.04 </a:t>
            </a:r>
          </a:p>
          <a:p>
            <a:r>
              <a:rPr lang="en-US" dirty="0"/>
              <a:t>g. P(M OR F) = 1  </a:t>
            </a:r>
          </a:p>
          <a:p>
            <a:r>
              <a:rPr lang="en-US" dirty="0"/>
              <a:t>h. P(M OR R) = 0.96</a:t>
            </a:r>
          </a:p>
        </p:txBody>
      </p:sp>
      <p:sp>
        <p:nvSpPr>
          <p:cNvPr id="4" name="Content Placeholder 3"/>
          <p:cNvSpPr>
            <a:spLocks noGrp="1"/>
          </p:cNvSpPr>
          <p:nvPr>
            <p:ph sz="half" idx="2"/>
          </p:nvPr>
        </p:nvSpPr>
        <p:spPr/>
        <p:txBody>
          <a:bodyPr/>
          <a:lstStyle/>
          <a:p>
            <a:r>
              <a:rPr lang="en-US" dirty="0" err="1"/>
              <a:t>i</a:t>
            </a:r>
            <a:r>
              <a:rPr lang="en-US" dirty="0"/>
              <a:t>. P(F OR L) = 0.57 </a:t>
            </a:r>
          </a:p>
          <a:p>
            <a:r>
              <a:rPr lang="en-US" dirty="0"/>
              <a:t>j. P(M') = 0.48 </a:t>
            </a:r>
          </a:p>
          <a:p>
            <a:r>
              <a:rPr lang="en-US" dirty="0"/>
              <a:t>k. P(R|M) = 0.8269 (rounded to four decimal places) </a:t>
            </a:r>
          </a:p>
          <a:p>
            <a:r>
              <a:rPr lang="en-US" dirty="0"/>
              <a:t>l. P(F|L) = 0.3077 (rounded to four decimal places) </a:t>
            </a:r>
          </a:p>
          <a:p>
            <a:r>
              <a:rPr lang="en-US" dirty="0"/>
              <a:t>m. P(L|F) = 0.0833</a:t>
            </a:r>
          </a:p>
          <a:p>
            <a:endParaRPr lang="en-US" dirty="0"/>
          </a:p>
        </p:txBody>
      </p:sp>
    </p:spTree>
    <p:extLst>
      <p:ext uri="{BB962C8B-B14F-4D97-AF65-F5344CB8AC3E}">
        <p14:creationId xmlns:p14="http://schemas.microsoft.com/office/powerpoint/2010/main" val="2855479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3.2 Independent and Mutually Exclusive Events </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59222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3.2 Independent and Mutually Exclusive Events </a:t>
            </a:r>
          </a:p>
        </p:txBody>
      </p:sp>
      <p:sp>
        <p:nvSpPr>
          <p:cNvPr id="3" name="Content Placeholder 2"/>
          <p:cNvSpPr>
            <a:spLocks noGrp="1"/>
          </p:cNvSpPr>
          <p:nvPr>
            <p:ph idx="1"/>
          </p:nvPr>
        </p:nvSpPr>
        <p:spPr/>
        <p:txBody>
          <a:bodyPr/>
          <a:lstStyle/>
          <a:p>
            <a:r>
              <a:rPr lang="en-US" dirty="0"/>
              <a:t>Independent and mutually exclusive do not mean the same thing.</a:t>
            </a:r>
          </a:p>
          <a:p>
            <a:r>
              <a:rPr lang="en-US" dirty="0"/>
              <a:t>Independent Events </a:t>
            </a:r>
          </a:p>
          <a:p>
            <a:r>
              <a:rPr lang="en-US" dirty="0"/>
              <a:t>Two events are independent if the following are true: </a:t>
            </a:r>
          </a:p>
          <a:p>
            <a:r>
              <a:rPr lang="en-US" dirty="0"/>
              <a:t>• P(A|B) =P(A) </a:t>
            </a:r>
          </a:p>
          <a:p>
            <a:r>
              <a:rPr lang="en-US" dirty="0"/>
              <a:t>• P(B|A) =P(B) </a:t>
            </a:r>
          </a:p>
          <a:p>
            <a:r>
              <a:rPr lang="en-US" dirty="0"/>
              <a:t>• P(A AND B) =P(A)P(B)</a:t>
            </a:r>
          </a:p>
        </p:txBody>
      </p:sp>
    </p:spTree>
    <p:extLst>
      <p:ext uri="{BB962C8B-B14F-4D97-AF65-F5344CB8AC3E}">
        <p14:creationId xmlns:p14="http://schemas.microsoft.com/office/powerpoint/2010/main" val="24983955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3.2 Independent and Mutually Exclusive Events </a:t>
            </a:r>
          </a:p>
        </p:txBody>
      </p:sp>
      <p:sp>
        <p:nvSpPr>
          <p:cNvPr id="3" name="Content Placeholder 2"/>
          <p:cNvSpPr>
            <a:spLocks noGrp="1"/>
          </p:cNvSpPr>
          <p:nvPr>
            <p:ph idx="1"/>
          </p:nvPr>
        </p:nvSpPr>
        <p:spPr/>
        <p:txBody>
          <a:bodyPr/>
          <a:lstStyle/>
          <a:p>
            <a:r>
              <a:rPr lang="en-US" dirty="0"/>
              <a:t>Two events A and B are </a:t>
            </a:r>
            <a:r>
              <a:rPr lang="en-US" b="1" dirty="0"/>
              <a:t>independent</a:t>
            </a:r>
            <a:r>
              <a:rPr lang="en-US" dirty="0"/>
              <a:t> if the knowledge that one occurred does not affect the chance the other occurs. </a:t>
            </a:r>
          </a:p>
          <a:p>
            <a:r>
              <a:rPr lang="en-US" dirty="0"/>
              <a:t>For example, the outcomes of two roles of a fair die are independent events. </a:t>
            </a:r>
          </a:p>
          <a:p>
            <a:r>
              <a:rPr lang="en-US" dirty="0"/>
              <a:t>The outcome of the first roll does not change the probability for the outcome of the second roll. </a:t>
            </a:r>
          </a:p>
          <a:p>
            <a:r>
              <a:rPr lang="en-US" dirty="0"/>
              <a:t>To show two events are independent, you must show only one of the above conditions. </a:t>
            </a:r>
          </a:p>
          <a:p>
            <a:r>
              <a:rPr lang="en-US" dirty="0"/>
              <a:t>If two events are NOT independent, then we say that they are </a:t>
            </a:r>
            <a:r>
              <a:rPr lang="en-US" b="1" dirty="0"/>
              <a:t>dependent.</a:t>
            </a:r>
            <a:r>
              <a:rPr lang="en-US" dirty="0"/>
              <a:t> </a:t>
            </a:r>
          </a:p>
        </p:txBody>
      </p:sp>
    </p:spTree>
    <p:extLst>
      <p:ext uri="{BB962C8B-B14F-4D97-AF65-F5344CB8AC3E}">
        <p14:creationId xmlns:p14="http://schemas.microsoft.com/office/powerpoint/2010/main" val="20315914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37184"/>
          </a:xfrm>
        </p:spPr>
        <p:txBody>
          <a:bodyPr/>
          <a:lstStyle/>
          <a:p>
            <a:r>
              <a:rPr lang="en-US" dirty="0"/>
              <a:t>replacement</a:t>
            </a:r>
          </a:p>
        </p:txBody>
      </p:sp>
      <p:sp>
        <p:nvSpPr>
          <p:cNvPr id="3" name="Content Placeholder 2"/>
          <p:cNvSpPr>
            <a:spLocks noGrp="1"/>
          </p:cNvSpPr>
          <p:nvPr>
            <p:ph idx="1"/>
          </p:nvPr>
        </p:nvSpPr>
        <p:spPr>
          <a:xfrm>
            <a:off x="1024128" y="1538514"/>
            <a:ext cx="9720073" cy="4770846"/>
          </a:xfrm>
        </p:spPr>
        <p:txBody>
          <a:bodyPr/>
          <a:lstStyle/>
          <a:p>
            <a:r>
              <a:rPr lang="en-US" dirty="0"/>
              <a:t>Sampling may be done with </a:t>
            </a:r>
            <a:r>
              <a:rPr lang="en-US" b="1" dirty="0"/>
              <a:t>replacement</a:t>
            </a:r>
            <a:r>
              <a:rPr lang="en-US" dirty="0"/>
              <a:t> or </a:t>
            </a:r>
            <a:r>
              <a:rPr lang="en-US" b="1" dirty="0"/>
              <a:t>without replacement</a:t>
            </a:r>
            <a:r>
              <a:rPr lang="en-US" dirty="0"/>
              <a:t>. </a:t>
            </a:r>
          </a:p>
          <a:p>
            <a:r>
              <a:rPr lang="en-US" dirty="0"/>
              <a:t>• </a:t>
            </a:r>
            <a:r>
              <a:rPr lang="en-US" b="1" dirty="0"/>
              <a:t>With replacement</a:t>
            </a:r>
            <a:r>
              <a:rPr lang="en-US" dirty="0"/>
              <a:t>: If each member of a population is replaced after it is picked, then that member has the possibility of being chosen more than once. When sampling is done with replacement, then events are considered to be independent, meaning the result of the first pick will not change the probabilities for the second pick. </a:t>
            </a:r>
          </a:p>
          <a:p>
            <a:r>
              <a:rPr lang="en-US" dirty="0"/>
              <a:t>• </a:t>
            </a:r>
            <a:r>
              <a:rPr lang="en-US" b="1" dirty="0"/>
              <a:t>Without replacement</a:t>
            </a:r>
            <a:r>
              <a:rPr lang="en-US" dirty="0"/>
              <a:t>: When sampling is done without replacement, each member of a population may be chosen only once. In this case, the probabilities for the second pick are affected by the result of the first pick. The events are considered to be dependent or not independent. </a:t>
            </a:r>
          </a:p>
          <a:p>
            <a:r>
              <a:rPr lang="en-US" dirty="0"/>
              <a:t>If it is not known whether A and B are independent or dependent, assume they are dependent until you can show otherwise.</a:t>
            </a:r>
          </a:p>
          <a:p>
            <a:endParaRPr lang="en-US" dirty="0"/>
          </a:p>
        </p:txBody>
      </p:sp>
    </p:spTree>
    <p:extLst>
      <p:ext uri="{BB962C8B-B14F-4D97-AF65-F5344CB8AC3E}">
        <p14:creationId xmlns:p14="http://schemas.microsoft.com/office/powerpoint/2010/main" val="41244117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633984"/>
          </a:xfrm>
        </p:spPr>
        <p:txBody>
          <a:bodyPr>
            <a:normAutofit fontScale="90000"/>
          </a:bodyPr>
          <a:lstStyle/>
          <a:p>
            <a:r>
              <a:rPr lang="en-US" dirty="0"/>
              <a:t>Mutually exclusive events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24128" y="1219200"/>
                <a:ext cx="9720073" cy="5090160"/>
              </a:xfrm>
            </p:spPr>
            <p:txBody>
              <a:bodyPr>
                <a:normAutofit/>
              </a:bodyPr>
              <a:lstStyle/>
              <a:p>
                <a:r>
                  <a:rPr lang="en-US" sz="2400" dirty="0"/>
                  <a:t>A and B are </a:t>
                </a:r>
                <a:r>
                  <a:rPr lang="en-US" sz="2400" b="1" dirty="0"/>
                  <a:t>mutually exclusive </a:t>
                </a:r>
                <a:r>
                  <a:rPr lang="en-US" sz="2400" dirty="0"/>
                  <a:t>events if they cannot occur at the same time. This means that A and B do not share any outcomes and </a:t>
                </a:r>
                <a:r>
                  <a:rPr lang="en-US" sz="2400" b="1" dirty="0"/>
                  <a:t>P(A AND B) = 0. </a:t>
                </a:r>
              </a:p>
              <a:p>
                <a:endParaRPr lang="en-US" sz="2400" b="1" dirty="0"/>
              </a:p>
              <a:p>
                <a:r>
                  <a:rPr lang="en-US" sz="2400" dirty="0"/>
                  <a:t>For example, S = {1, 2, 3, 4, 5, 6, 7, 8, 9, 10}. </a:t>
                </a:r>
              </a:p>
              <a:p>
                <a:r>
                  <a:rPr lang="en-US" sz="2400" dirty="0"/>
                  <a:t>Let A = {1, 2, 3, 4, 5}, B = {4, 5, 6, 7, 8},  C ={7,9}. </a:t>
                </a:r>
              </a:p>
              <a:p>
                <a:endParaRPr lang="en-US" sz="2400" dirty="0"/>
              </a:p>
              <a:p>
                <a:r>
                  <a:rPr lang="en-US" sz="2400" dirty="0"/>
                  <a:t>A AND B={4,5}.  P(A AND B)=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2</m:t>
                        </m:r>
                      </m:num>
                      <m:den>
                        <m:r>
                          <a:rPr lang="en-US" sz="2400" b="0" i="1" smtClean="0">
                            <a:latin typeface="Cambria Math" panose="02040503050406030204" pitchFamily="18" charset="0"/>
                          </a:rPr>
                          <m:t>10</m:t>
                        </m:r>
                      </m:den>
                    </m:f>
                  </m:oMath>
                </a14:m>
                <a:r>
                  <a:rPr lang="en-US" sz="2400" dirty="0"/>
                  <a:t>  and is not equal to zero. Therefore, A and B are not mutually exclusive. </a:t>
                </a:r>
              </a:p>
              <a:p>
                <a:r>
                  <a:rPr lang="en-US" sz="2400" dirty="0"/>
                  <a:t>A and C do not have any numbers in common so P(A AND C) = 0. Therefore, A and C are mutually exclusive.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24128" y="1219200"/>
                <a:ext cx="9720073" cy="5090160"/>
              </a:xfrm>
              <a:blipFill rotWithShape="0">
                <a:blip r:embed="rId2"/>
                <a:stretch>
                  <a:fillRect l="-502" t="-1677" r="-1944"/>
                </a:stretch>
              </a:blipFill>
            </p:spPr>
            <p:txBody>
              <a:bodyPr/>
              <a:lstStyle/>
              <a:p>
                <a:r>
                  <a:rPr lang="en-US">
                    <a:noFill/>
                  </a:rPr>
                  <a:t> </a:t>
                </a:r>
              </a:p>
            </p:txBody>
          </p:sp>
        </mc:Fallback>
      </mc:AlternateContent>
    </p:spTree>
    <p:extLst>
      <p:ext uri="{BB962C8B-B14F-4D97-AF65-F5344CB8AC3E}">
        <p14:creationId xmlns:p14="http://schemas.microsoft.com/office/powerpoint/2010/main" val="2859068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08155"/>
          </a:xfrm>
        </p:spPr>
        <p:txBody>
          <a:bodyPr/>
          <a:lstStyle/>
          <a:p>
            <a:r>
              <a:rPr lang="en-US" dirty="0"/>
              <a:t>Example</a:t>
            </a:r>
          </a:p>
        </p:txBody>
      </p:sp>
      <p:sp>
        <p:nvSpPr>
          <p:cNvPr id="3" name="Content Placeholder 2"/>
          <p:cNvSpPr>
            <a:spLocks noGrp="1"/>
          </p:cNvSpPr>
          <p:nvPr>
            <p:ph idx="1"/>
          </p:nvPr>
        </p:nvSpPr>
        <p:spPr>
          <a:xfrm>
            <a:off x="1024128" y="1393371"/>
            <a:ext cx="9720073" cy="4915989"/>
          </a:xfrm>
        </p:spPr>
        <p:txBody>
          <a:bodyPr/>
          <a:lstStyle/>
          <a:p>
            <a:r>
              <a:rPr lang="en-US" sz="2400" dirty="0"/>
              <a:t>Let event G = taking a math class. P(G) = 0.6</a:t>
            </a:r>
          </a:p>
          <a:p>
            <a:r>
              <a:rPr lang="en-US" sz="2400" dirty="0"/>
              <a:t>Let event H = taking a science class. P(H) = 0.5</a:t>
            </a:r>
          </a:p>
          <a:p>
            <a:r>
              <a:rPr lang="en-US" sz="2400" dirty="0"/>
              <a:t>Then, G AND H = taking a math class and a science class. P(G AND H) = 0.3</a:t>
            </a:r>
          </a:p>
          <a:p>
            <a:r>
              <a:rPr lang="en-US" sz="2400" dirty="0"/>
              <a:t>Are G and H independent? </a:t>
            </a:r>
          </a:p>
          <a:p>
            <a:r>
              <a:rPr lang="en-US" sz="2400" dirty="0"/>
              <a:t>If G and H are independent, then you must show ONE of the following: </a:t>
            </a:r>
          </a:p>
          <a:p>
            <a:r>
              <a:rPr lang="en-US" sz="2400" dirty="0"/>
              <a:t>• P(G|H) =P(G)</a:t>
            </a:r>
          </a:p>
          <a:p>
            <a:r>
              <a:rPr lang="en-US" sz="2400" dirty="0"/>
              <a:t>• P(H|G) =P(H) </a:t>
            </a:r>
          </a:p>
          <a:p>
            <a:r>
              <a:rPr lang="en-US" sz="2400" dirty="0"/>
              <a:t>• P(G AND H) =P(G)P(H)</a:t>
            </a:r>
          </a:p>
          <a:p>
            <a:endParaRPr lang="en-US" dirty="0"/>
          </a:p>
        </p:txBody>
      </p:sp>
    </p:spTree>
    <p:extLst>
      <p:ext uri="{BB962C8B-B14F-4D97-AF65-F5344CB8AC3E}">
        <p14:creationId xmlns:p14="http://schemas.microsoft.com/office/powerpoint/2010/main" val="11160765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08155"/>
          </a:xfrm>
        </p:spPr>
        <p:txBody>
          <a:bodyPr/>
          <a:lstStyle/>
          <a:p>
            <a:r>
              <a:rPr lang="en-US" dirty="0"/>
              <a:t>Example answers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24128" y="1393371"/>
                <a:ext cx="9720073" cy="4915989"/>
              </a:xfrm>
            </p:spPr>
            <p:txBody>
              <a:bodyPr/>
              <a:lstStyle/>
              <a:p>
                <a:r>
                  <a:rPr lang="en-US" sz="2400" dirty="0"/>
                  <a:t>Are G and H independent? </a:t>
                </a:r>
              </a:p>
              <a:p>
                <a:r>
                  <a:rPr lang="en-US" sz="2400" dirty="0"/>
                  <a:t>If G and H are independent, then you must show ONE of the following: </a:t>
                </a:r>
              </a:p>
              <a:p>
                <a:r>
                  <a:rPr lang="en-US" sz="2400" dirty="0"/>
                  <a:t>• P(G|H) =P(G) = </a:t>
                </a:r>
                <a14:m>
                  <m:oMath xmlns:m="http://schemas.openxmlformats.org/officeDocument/2006/math">
                    <m:f>
                      <m:fPr>
                        <m:ctrlPr>
                          <a:rPr lang="en-US" sz="2400" i="1" smtClean="0">
                            <a:latin typeface="Cambria Math" panose="02040503050406030204" pitchFamily="18" charset="0"/>
                          </a:rPr>
                        </m:ctrlPr>
                      </m:fPr>
                      <m:num>
                        <m:r>
                          <m:rPr>
                            <m:nor/>
                          </m:rPr>
                          <a:rPr lang="pt-BR" sz="2400" dirty="0"/>
                          <m:t>P</m:t>
                        </m:r>
                        <m:r>
                          <m:rPr>
                            <m:nor/>
                          </m:rPr>
                          <a:rPr lang="pt-BR" sz="2400" dirty="0"/>
                          <m:t>(</m:t>
                        </m:r>
                        <m:r>
                          <m:rPr>
                            <m:nor/>
                          </m:rPr>
                          <a:rPr lang="pt-BR" sz="2400" dirty="0"/>
                          <m:t>G</m:t>
                        </m:r>
                        <m:r>
                          <m:rPr>
                            <m:nor/>
                          </m:rPr>
                          <a:rPr lang="pt-BR" sz="2400" dirty="0"/>
                          <m:t> </m:t>
                        </m:r>
                        <m:r>
                          <m:rPr>
                            <m:nor/>
                          </m:rPr>
                          <a:rPr lang="pt-BR" sz="2400" dirty="0"/>
                          <m:t>AND</m:t>
                        </m:r>
                        <m:r>
                          <m:rPr>
                            <m:nor/>
                          </m:rPr>
                          <a:rPr lang="pt-BR" sz="2400" dirty="0"/>
                          <m:t> </m:t>
                        </m:r>
                        <m:r>
                          <m:rPr>
                            <m:nor/>
                          </m:rPr>
                          <a:rPr lang="pt-BR" sz="2400" dirty="0"/>
                          <m:t>H</m:t>
                        </m:r>
                        <m:r>
                          <m:rPr>
                            <m:nor/>
                          </m:rPr>
                          <a:rPr lang="pt-BR" sz="2400" dirty="0"/>
                          <m:t>)</m:t>
                        </m:r>
                      </m:num>
                      <m:den>
                        <m:r>
                          <m:rPr>
                            <m:nor/>
                          </m:rPr>
                          <a:rPr lang="pt-BR" sz="2400" dirty="0"/>
                          <m:t>P</m:t>
                        </m:r>
                        <m:r>
                          <m:rPr>
                            <m:nor/>
                          </m:rPr>
                          <a:rPr lang="pt-BR" sz="2400" dirty="0"/>
                          <m:t>(</m:t>
                        </m:r>
                        <m:r>
                          <m:rPr>
                            <m:nor/>
                          </m:rPr>
                          <a:rPr lang="pt-BR" sz="2400" dirty="0"/>
                          <m:t>H</m:t>
                        </m:r>
                        <m:r>
                          <m:rPr>
                            <m:nor/>
                          </m:rPr>
                          <a:rPr lang="pt-BR" sz="2400" dirty="0"/>
                          <m:t>)</m:t>
                        </m:r>
                      </m:den>
                    </m:f>
                    <m:r>
                      <a:rPr lang="en-US" sz="2400" b="0" i="0" smtClean="0">
                        <a:latin typeface="Cambria Math" panose="02040503050406030204" pitchFamily="18" charset="0"/>
                      </a:rPr>
                      <m:t> </m:t>
                    </m:r>
                  </m:oMath>
                </a14:m>
                <a:r>
                  <a:rPr lang="pt-BR" sz="2400" dirty="0"/>
                  <a:t>=</a:t>
                </a:r>
                <a14:m>
                  <m:oMath xmlns:m="http://schemas.openxmlformats.org/officeDocument/2006/math">
                    <m:f>
                      <m:fPr>
                        <m:ctrlPr>
                          <a:rPr lang="pt-BR" sz="2400" i="1" smtClean="0">
                            <a:latin typeface="Cambria Math" panose="02040503050406030204" pitchFamily="18" charset="0"/>
                          </a:rPr>
                        </m:ctrlPr>
                      </m:fPr>
                      <m:num>
                        <m:r>
                          <m:rPr>
                            <m:nor/>
                          </m:rPr>
                          <a:rPr lang="pt-BR" sz="2400" dirty="0"/>
                          <m:t>0.3</m:t>
                        </m:r>
                      </m:num>
                      <m:den>
                        <m:r>
                          <m:rPr>
                            <m:nor/>
                          </m:rPr>
                          <a:rPr lang="pt-BR" sz="2400" dirty="0"/>
                          <m:t>0.</m:t>
                        </m:r>
                        <m:r>
                          <m:rPr>
                            <m:nor/>
                          </m:rPr>
                          <a:rPr lang="en-US" sz="2400" b="0" i="0" dirty="0" smtClean="0"/>
                          <m:t>5</m:t>
                        </m:r>
                      </m:den>
                    </m:f>
                  </m:oMath>
                </a14:m>
                <a:r>
                  <a:rPr lang="pt-BR" sz="2400" dirty="0"/>
                  <a:t> = 0.6 =P(G) </a:t>
                </a:r>
                <a:endParaRPr lang="en-US" sz="2400" dirty="0"/>
              </a:p>
              <a:p>
                <a:r>
                  <a:rPr lang="en-US" sz="2400" dirty="0"/>
                  <a:t>• P(H|G) =P(H) = </a:t>
                </a:r>
                <a14:m>
                  <m:oMath xmlns:m="http://schemas.openxmlformats.org/officeDocument/2006/math">
                    <m:f>
                      <m:fPr>
                        <m:ctrlPr>
                          <a:rPr lang="en-US" sz="2400" i="1">
                            <a:latin typeface="Cambria Math" panose="02040503050406030204" pitchFamily="18" charset="0"/>
                          </a:rPr>
                        </m:ctrlPr>
                      </m:fPr>
                      <m:num>
                        <m:r>
                          <m:rPr>
                            <m:nor/>
                          </m:rPr>
                          <a:rPr lang="pt-BR" sz="2400" dirty="0"/>
                          <m:t>P</m:t>
                        </m:r>
                        <m:r>
                          <m:rPr>
                            <m:nor/>
                          </m:rPr>
                          <a:rPr lang="pt-BR" sz="2400" dirty="0"/>
                          <m:t>(</m:t>
                        </m:r>
                        <m:r>
                          <m:rPr>
                            <m:nor/>
                          </m:rPr>
                          <a:rPr lang="en-US" sz="2400" b="0" i="0" dirty="0" smtClean="0"/>
                          <m:t>H</m:t>
                        </m:r>
                        <m:r>
                          <m:rPr>
                            <m:nor/>
                          </m:rPr>
                          <a:rPr lang="pt-BR" sz="2400" dirty="0"/>
                          <m:t> </m:t>
                        </m:r>
                        <m:r>
                          <m:rPr>
                            <m:nor/>
                          </m:rPr>
                          <a:rPr lang="pt-BR" sz="2400" dirty="0"/>
                          <m:t>AND</m:t>
                        </m:r>
                        <m:r>
                          <m:rPr>
                            <m:nor/>
                          </m:rPr>
                          <a:rPr lang="pt-BR" sz="2400" dirty="0"/>
                          <m:t> </m:t>
                        </m:r>
                        <m:r>
                          <m:rPr>
                            <m:nor/>
                          </m:rPr>
                          <a:rPr lang="en-US" sz="2400" b="0" i="0" dirty="0" smtClean="0"/>
                          <m:t>G</m:t>
                        </m:r>
                        <m:r>
                          <m:rPr>
                            <m:nor/>
                          </m:rPr>
                          <a:rPr lang="pt-BR" sz="2400" dirty="0"/>
                          <m:t>)</m:t>
                        </m:r>
                      </m:num>
                      <m:den>
                        <m:r>
                          <m:rPr>
                            <m:nor/>
                          </m:rPr>
                          <a:rPr lang="pt-BR" sz="2400" dirty="0"/>
                          <m:t>P</m:t>
                        </m:r>
                        <m:r>
                          <m:rPr>
                            <m:nor/>
                          </m:rPr>
                          <a:rPr lang="pt-BR" sz="2400" dirty="0"/>
                          <m:t>(</m:t>
                        </m:r>
                        <m:r>
                          <m:rPr>
                            <m:nor/>
                          </m:rPr>
                          <a:rPr lang="en-US" sz="2400" b="0" i="0" dirty="0" smtClean="0"/>
                          <m:t>G</m:t>
                        </m:r>
                        <m:r>
                          <m:rPr>
                            <m:nor/>
                          </m:rPr>
                          <a:rPr lang="pt-BR" sz="2400" dirty="0"/>
                          <m:t>)</m:t>
                        </m:r>
                      </m:den>
                    </m:f>
                    <m:r>
                      <a:rPr lang="en-US" sz="2400">
                        <a:latin typeface="Cambria Math" panose="02040503050406030204" pitchFamily="18" charset="0"/>
                      </a:rPr>
                      <m:t> </m:t>
                    </m:r>
                  </m:oMath>
                </a14:m>
                <a:r>
                  <a:rPr lang="pt-BR" sz="2400" dirty="0"/>
                  <a:t>=</a:t>
                </a:r>
                <a14:m>
                  <m:oMath xmlns:m="http://schemas.openxmlformats.org/officeDocument/2006/math">
                    <m:f>
                      <m:fPr>
                        <m:ctrlPr>
                          <a:rPr lang="pt-BR" sz="2400" i="1">
                            <a:latin typeface="Cambria Math" panose="02040503050406030204" pitchFamily="18" charset="0"/>
                          </a:rPr>
                        </m:ctrlPr>
                      </m:fPr>
                      <m:num>
                        <m:r>
                          <m:rPr>
                            <m:nor/>
                          </m:rPr>
                          <a:rPr lang="pt-BR" sz="2400" dirty="0"/>
                          <m:t>0.3</m:t>
                        </m:r>
                      </m:num>
                      <m:den>
                        <m:r>
                          <m:rPr>
                            <m:nor/>
                          </m:rPr>
                          <a:rPr lang="pt-BR" sz="2400" dirty="0"/>
                          <m:t>0.</m:t>
                        </m:r>
                        <m:r>
                          <m:rPr>
                            <m:nor/>
                          </m:rPr>
                          <a:rPr lang="en-US" sz="2400" b="0" i="1" dirty="0" smtClean="0"/>
                          <m:t>6</m:t>
                        </m:r>
                      </m:den>
                    </m:f>
                  </m:oMath>
                </a14:m>
                <a:r>
                  <a:rPr lang="pt-BR" sz="2400" dirty="0"/>
                  <a:t> = 0.5 =P(H)</a:t>
                </a:r>
                <a:endParaRPr lang="en-US" sz="2400" dirty="0"/>
              </a:p>
              <a:p>
                <a:r>
                  <a:rPr lang="en-US" sz="2400" dirty="0"/>
                  <a:t>• P(G AND H) =P(G)P(H)  is the same as:</a:t>
                </a:r>
              </a:p>
              <a:p>
                <a:r>
                  <a:rPr lang="en-US" sz="2400" dirty="0"/>
                  <a:t>   </a:t>
                </a:r>
                <a:r>
                  <a:rPr lang="pt-BR" sz="2400" dirty="0"/>
                  <a:t>P(G)P(H) = (0.6)(0.5) = 0.3 =P(G AND H) </a:t>
                </a:r>
                <a:endParaRPr lang="en-US" sz="2400" dirty="0"/>
              </a:p>
              <a:p>
                <a:endParaRPr lang="en-US" dirty="0"/>
              </a:p>
              <a:p>
                <a:r>
                  <a:rPr lang="en-US" sz="2800" b="1" dirty="0"/>
                  <a:t>They are independent since one or more is true.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24128" y="1393371"/>
                <a:ext cx="9720073" cy="4915989"/>
              </a:xfrm>
              <a:blipFill rotWithShape="0">
                <a:blip r:embed="rId2"/>
                <a:stretch>
                  <a:fillRect l="-752" t="-1737"/>
                </a:stretch>
              </a:blipFill>
            </p:spPr>
            <p:txBody>
              <a:bodyPr/>
              <a:lstStyle/>
              <a:p>
                <a:r>
                  <a:rPr lang="en-US">
                    <a:noFill/>
                  </a:rPr>
                  <a:t> </a:t>
                </a:r>
              </a:p>
            </p:txBody>
          </p:sp>
        </mc:Fallback>
      </mc:AlternateContent>
    </p:spTree>
    <p:extLst>
      <p:ext uri="{BB962C8B-B14F-4D97-AF65-F5344CB8AC3E}">
        <p14:creationId xmlns:p14="http://schemas.microsoft.com/office/powerpoint/2010/main" val="4258246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3.3 Two Basic Rules of Probability </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70468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Section 3.1 </a:t>
            </a:r>
            <a:br>
              <a:rPr lang="en-US" dirty="0"/>
            </a:br>
            <a:r>
              <a:rPr lang="en-US" dirty="0"/>
              <a:t>terminology</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59175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025870"/>
          </a:xfrm>
        </p:spPr>
        <p:txBody>
          <a:bodyPr/>
          <a:lstStyle/>
          <a:p>
            <a:r>
              <a:rPr lang="en-US" dirty="0"/>
              <a:t>The Multiplication Rule “And”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24128" y="1785257"/>
                <a:ext cx="9720073" cy="4524103"/>
              </a:xfrm>
            </p:spPr>
            <p:txBody>
              <a:bodyPr>
                <a:normAutofit lnSpcReduction="10000"/>
              </a:bodyPr>
              <a:lstStyle/>
              <a:p>
                <a:r>
                  <a:rPr lang="en-US" sz="2800" dirty="0"/>
                  <a:t>If A and B are two events defined on a sample space, </a:t>
                </a:r>
              </a:p>
              <a:p>
                <a:r>
                  <a:rPr lang="en-US" sz="2800" dirty="0"/>
                  <a:t>then: P(A AND B) =P(B) P(A|B).</a:t>
                </a:r>
              </a:p>
              <a:p>
                <a:endParaRPr lang="en-US" dirty="0"/>
              </a:p>
              <a:p>
                <a:r>
                  <a:rPr lang="en-US" sz="2800" dirty="0"/>
                  <a:t>This rule may also be written as: P(A|B) = </a:t>
                </a:r>
                <a14:m>
                  <m:oMath xmlns:m="http://schemas.openxmlformats.org/officeDocument/2006/math">
                    <m:f>
                      <m:fPr>
                        <m:ctrlPr>
                          <a:rPr lang="en-US" sz="2800" i="1">
                            <a:latin typeface="Cambria Math" panose="02040503050406030204" pitchFamily="18" charset="0"/>
                          </a:rPr>
                        </m:ctrlPr>
                      </m:fPr>
                      <m:num>
                        <m:r>
                          <a:rPr lang="en-US" sz="2800" i="1">
                            <a:latin typeface="Cambria Math" panose="02040503050406030204" pitchFamily="18" charset="0"/>
                          </a:rPr>
                          <m:t>𝑃</m:t>
                        </m:r>
                        <m:r>
                          <a:rPr lang="en-US" sz="2800" i="1">
                            <a:latin typeface="Cambria Math" panose="02040503050406030204" pitchFamily="18" charset="0"/>
                          </a:rPr>
                          <m:t>(</m:t>
                        </m:r>
                        <m:r>
                          <a:rPr lang="en-US" sz="2800" i="1">
                            <a:latin typeface="Cambria Math" panose="02040503050406030204" pitchFamily="18" charset="0"/>
                          </a:rPr>
                          <m:t>𝐴</m:t>
                        </m:r>
                        <m:r>
                          <a:rPr lang="en-US" sz="2800" i="1">
                            <a:latin typeface="Cambria Math" panose="02040503050406030204" pitchFamily="18" charset="0"/>
                          </a:rPr>
                          <m:t> </m:t>
                        </m:r>
                        <m:r>
                          <a:rPr lang="en-US" sz="2800" i="1">
                            <a:latin typeface="Cambria Math" panose="02040503050406030204" pitchFamily="18" charset="0"/>
                          </a:rPr>
                          <m:t>𝑎𝑛𝑑</m:t>
                        </m:r>
                        <m:r>
                          <a:rPr lang="en-US" sz="2800" i="1">
                            <a:latin typeface="Cambria Math" panose="02040503050406030204" pitchFamily="18" charset="0"/>
                          </a:rPr>
                          <m:t> </m:t>
                        </m:r>
                        <m:r>
                          <a:rPr lang="en-US" sz="2800" i="1">
                            <a:latin typeface="Cambria Math" panose="02040503050406030204" pitchFamily="18" charset="0"/>
                          </a:rPr>
                          <m:t>𝐵</m:t>
                        </m:r>
                        <m:r>
                          <a:rPr lang="en-US" sz="2800" i="1">
                            <a:latin typeface="Cambria Math" panose="02040503050406030204" pitchFamily="18" charset="0"/>
                          </a:rPr>
                          <m:t>)</m:t>
                        </m:r>
                      </m:num>
                      <m:den>
                        <m:r>
                          <a:rPr lang="en-US" sz="2800" i="1">
                            <a:latin typeface="Cambria Math" panose="02040503050406030204" pitchFamily="18" charset="0"/>
                          </a:rPr>
                          <m:t>𝑃</m:t>
                        </m:r>
                        <m:r>
                          <a:rPr lang="en-US" sz="2800" i="1">
                            <a:latin typeface="Cambria Math" panose="02040503050406030204" pitchFamily="18" charset="0"/>
                          </a:rPr>
                          <m:t>(</m:t>
                        </m:r>
                        <m:r>
                          <a:rPr lang="en-US" sz="2800" i="1">
                            <a:latin typeface="Cambria Math" panose="02040503050406030204" pitchFamily="18" charset="0"/>
                          </a:rPr>
                          <m:t>𝐵</m:t>
                        </m:r>
                        <m:r>
                          <a:rPr lang="en-US" sz="2800" i="1">
                            <a:latin typeface="Cambria Math" panose="02040503050406030204" pitchFamily="18" charset="0"/>
                          </a:rPr>
                          <m:t>)</m:t>
                        </m:r>
                      </m:den>
                    </m:f>
                  </m:oMath>
                </a14:m>
                <a:endParaRPr lang="en-US" sz="2800" dirty="0"/>
              </a:p>
              <a:p>
                <a:endParaRPr lang="en-US" sz="2800" dirty="0"/>
              </a:p>
              <a:p>
                <a:r>
                  <a:rPr lang="en-US" sz="2800" dirty="0"/>
                  <a:t>If A and B are i</a:t>
                </a:r>
                <a:r>
                  <a:rPr lang="en-US" sz="2800" b="1" dirty="0"/>
                  <a:t>ndependent</a:t>
                </a:r>
                <a:r>
                  <a:rPr lang="en-US" sz="2800" dirty="0"/>
                  <a:t>, then P(A|B) =P(A). </a:t>
                </a:r>
              </a:p>
              <a:p>
                <a:endParaRPr lang="en-US" sz="2800" dirty="0"/>
              </a:p>
              <a:p>
                <a:r>
                  <a:rPr lang="en-US" sz="2800" dirty="0"/>
                  <a:t>Then P(A AND B) =P(A|B)P(B) becomes P(A AND B) =P(A)P(B).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24128" y="1785257"/>
                <a:ext cx="9720073" cy="4524103"/>
              </a:xfrm>
              <a:blipFill rotWithShape="0">
                <a:blip r:embed="rId2"/>
                <a:stretch>
                  <a:fillRect l="-752" t="-3235"/>
                </a:stretch>
              </a:blipFill>
            </p:spPr>
            <p:txBody>
              <a:bodyPr/>
              <a:lstStyle/>
              <a:p>
                <a:r>
                  <a:rPr lang="en-US">
                    <a:noFill/>
                  </a:rPr>
                  <a:t> </a:t>
                </a:r>
              </a:p>
            </p:txBody>
          </p:sp>
        </mc:Fallback>
      </mc:AlternateContent>
    </p:spTree>
    <p:extLst>
      <p:ext uri="{BB962C8B-B14F-4D97-AF65-F5344CB8AC3E}">
        <p14:creationId xmlns:p14="http://schemas.microsoft.com/office/powerpoint/2010/main" val="240151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Addition Rule “or”</a:t>
            </a:r>
          </a:p>
        </p:txBody>
      </p:sp>
      <p:sp>
        <p:nvSpPr>
          <p:cNvPr id="3" name="Content Placeholder 2"/>
          <p:cNvSpPr>
            <a:spLocks noGrp="1"/>
          </p:cNvSpPr>
          <p:nvPr>
            <p:ph idx="1"/>
          </p:nvPr>
        </p:nvSpPr>
        <p:spPr/>
        <p:txBody>
          <a:bodyPr/>
          <a:lstStyle/>
          <a:p>
            <a:r>
              <a:rPr lang="en-US" sz="2800" dirty="0"/>
              <a:t>If A and Bare defined on a sample space, </a:t>
            </a:r>
          </a:p>
          <a:p>
            <a:r>
              <a:rPr lang="en-US" sz="2800" dirty="0"/>
              <a:t>then: P(A OR B) =P(A) +P(B) - P(A AND B). </a:t>
            </a:r>
          </a:p>
          <a:p>
            <a:endParaRPr lang="en-US" sz="2800" dirty="0"/>
          </a:p>
          <a:p>
            <a:r>
              <a:rPr lang="en-US" sz="2800" dirty="0"/>
              <a:t>If A and B are </a:t>
            </a:r>
            <a:r>
              <a:rPr lang="en-US" sz="2800" b="1" dirty="0"/>
              <a:t>mutually exclusive</a:t>
            </a:r>
            <a:r>
              <a:rPr lang="en-US" sz="2800" dirty="0"/>
              <a:t>, then P(A AND B) = 0. </a:t>
            </a:r>
          </a:p>
          <a:p>
            <a:r>
              <a:rPr lang="en-US" sz="2800" dirty="0"/>
              <a:t>Then P(A OR B)=P(A)+P(B)-P(A AND B)</a:t>
            </a:r>
          </a:p>
          <a:p>
            <a:r>
              <a:rPr lang="en-US" sz="2800" dirty="0"/>
              <a:t>Becomes P(A OR B)=P(A) +P(B).</a:t>
            </a:r>
          </a:p>
          <a:p>
            <a:endParaRPr lang="en-US" sz="2800" dirty="0"/>
          </a:p>
          <a:p>
            <a:endParaRPr lang="en-US" dirty="0"/>
          </a:p>
        </p:txBody>
      </p:sp>
    </p:spTree>
    <p:extLst>
      <p:ext uri="{BB962C8B-B14F-4D97-AF65-F5344CB8AC3E}">
        <p14:creationId xmlns:p14="http://schemas.microsoft.com/office/powerpoint/2010/main" val="40173234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677527"/>
          </a:xfrm>
        </p:spPr>
        <p:txBody>
          <a:bodyPr>
            <a:normAutofit fontScale="90000"/>
          </a:bodyPr>
          <a:lstStyle/>
          <a:p>
            <a:r>
              <a:rPr lang="en-US" dirty="0"/>
              <a:t>Example 1</a:t>
            </a:r>
          </a:p>
        </p:txBody>
      </p:sp>
      <p:sp>
        <p:nvSpPr>
          <p:cNvPr id="3" name="Content Placeholder 2"/>
          <p:cNvSpPr>
            <a:spLocks noGrp="1"/>
          </p:cNvSpPr>
          <p:nvPr>
            <p:ph idx="1"/>
          </p:nvPr>
        </p:nvSpPr>
        <p:spPr>
          <a:xfrm>
            <a:off x="1024128" y="1436914"/>
            <a:ext cx="9720073" cy="4872446"/>
          </a:xfrm>
        </p:spPr>
        <p:txBody>
          <a:bodyPr/>
          <a:lstStyle/>
          <a:p>
            <a:r>
              <a:rPr lang="en-US" dirty="0"/>
              <a:t>Felicity attends Modesto JC in Modesto, CA. The probability that Felicity enrolls in a math class is 0.2 and the probability that she enrolls in a speech class is 0.65. The probability that she enrolls in a math class GIVEN that she enrolls in speech class is 0.25. </a:t>
            </a:r>
          </a:p>
          <a:p>
            <a:r>
              <a:rPr lang="en-US" dirty="0"/>
              <a:t>Let: M= math class, S= speech class, M|S= math given speech</a:t>
            </a:r>
          </a:p>
          <a:p>
            <a:r>
              <a:rPr lang="en-US" dirty="0"/>
              <a:t>a. What is the probability that Felicity enrolls in math and speech?  </a:t>
            </a:r>
          </a:p>
          <a:p>
            <a:r>
              <a:rPr lang="en-US" dirty="0"/>
              <a:t>Find P(M AND S) =P(M|S) P(S). </a:t>
            </a:r>
          </a:p>
          <a:p>
            <a:r>
              <a:rPr lang="en-US" dirty="0"/>
              <a:t>b. What is the probability that Felicity enrolls in math or speech classes?              Find P(M OR S) =P(M) +P(S) -P(M AND S). </a:t>
            </a:r>
          </a:p>
          <a:p>
            <a:r>
              <a:rPr lang="en-US" dirty="0"/>
              <a:t>c. Are M and S independent? Is P(M|S) =P(M)? </a:t>
            </a:r>
          </a:p>
          <a:p>
            <a:r>
              <a:rPr lang="en-US" dirty="0"/>
              <a:t>d. Are M and S mutually exclusive? Is P(M AND S) = 0?</a:t>
            </a:r>
          </a:p>
        </p:txBody>
      </p:sp>
    </p:spTree>
    <p:extLst>
      <p:ext uri="{BB962C8B-B14F-4D97-AF65-F5344CB8AC3E}">
        <p14:creationId xmlns:p14="http://schemas.microsoft.com/office/powerpoint/2010/main" val="1004409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677527"/>
          </a:xfrm>
        </p:spPr>
        <p:txBody>
          <a:bodyPr>
            <a:normAutofit fontScale="90000"/>
          </a:bodyPr>
          <a:lstStyle/>
          <a:p>
            <a:r>
              <a:rPr lang="en-US" dirty="0"/>
              <a:t>Example 1</a:t>
            </a:r>
          </a:p>
        </p:txBody>
      </p:sp>
      <p:sp>
        <p:nvSpPr>
          <p:cNvPr id="3" name="Content Placeholder 2"/>
          <p:cNvSpPr>
            <a:spLocks noGrp="1"/>
          </p:cNvSpPr>
          <p:nvPr>
            <p:ph idx="1"/>
          </p:nvPr>
        </p:nvSpPr>
        <p:spPr>
          <a:xfrm>
            <a:off x="1024128" y="1436914"/>
            <a:ext cx="9720073" cy="4872446"/>
          </a:xfrm>
        </p:spPr>
        <p:txBody>
          <a:bodyPr>
            <a:normAutofit/>
          </a:bodyPr>
          <a:lstStyle/>
          <a:p>
            <a:r>
              <a:rPr lang="en-US" sz="2400" dirty="0"/>
              <a:t>Let: M= math class (0.2) , S= speech class (0.65) , M|S= math given speech (0.25)</a:t>
            </a:r>
          </a:p>
          <a:p>
            <a:endParaRPr lang="en-US" sz="2400" dirty="0"/>
          </a:p>
          <a:p>
            <a:r>
              <a:rPr lang="en-US" sz="2400" dirty="0"/>
              <a:t>a. What is the probability that Felicity enrolls in math and speech?  </a:t>
            </a:r>
          </a:p>
          <a:p>
            <a:pPr marL="0" indent="0">
              <a:buNone/>
            </a:pPr>
            <a:r>
              <a:rPr lang="en-US" sz="2400" dirty="0"/>
              <a:t>  Find P(M AND S) =P(M|S) P(S).  </a:t>
            </a:r>
          </a:p>
          <a:p>
            <a:r>
              <a:rPr lang="en-US" sz="2400" dirty="0"/>
              <a:t>P(M AND S) = 0.25 * 0.65 = 0.1625</a:t>
            </a:r>
          </a:p>
          <a:p>
            <a:endParaRPr lang="en-US" sz="2400" dirty="0"/>
          </a:p>
          <a:p>
            <a:r>
              <a:rPr lang="en-US" sz="2400" dirty="0"/>
              <a:t>b. What is the probability that Felicity enrolls in math or speech classes? </a:t>
            </a:r>
          </a:p>
          <a:p>
            <a:r>
              <a:rPr lang="en-US" sz="2400" dirty="0"/>
              <a:t>Find P(M OR S) =P(M) +P(S) -P(M AND S). </a:t>
            </a:r>
          </a:p>
          <a:p>
            <a:r>
              <a:rPr lang="en-US" sz="2400" dirty="0"/>
              <a:t>P(M OR S) = 0.2 + 0.65 – 0.1625 = 0.6875</a:t>
            </a:r>
          </a:p>
        </p:txBody>
      </p:sp>
    </p:spTree>
    <p:extLst>
      <p:ext uri="{BB962C8B-B14F-4D97-AF65-F5344CB8AC3E}">
        <p14:creationId xmlns:p14="http://schemas.microsoft.com/office/powerpoint/2010/main" val="39225240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677527"/>
          </a:xfrm>
        </p:spPr>
        <p:txBody>
          <a:bodyPr>
            <a:normAutofit fontScale="90000"/>
          </a:bodyPr>
          <a:lstStyle/>
          <a:p>
            <a:r>
              <a:rPr lang="en-US" dirty="0"/>
              <a:t>Example 1</a:t>
            </a:r>
          </a:p>
        </p:txBody>
      </p:sp>
      <p:sp>
        <p:nvSpPr>
          <p:cNvPr id="3" name="Content Placeholder 2"/>
          <p:cNvSpPr>
            <a:spLocks noGrp="1"/>
          </p:cNvSpPr>
          <p:nvPr>
            <p:ph idx="1"/>
          </p:nvPr>
        </p:nvSpPr>
        <p:spPr>
          <a:xfrm>
            <a:off x="1024128" y="1436914"/>
            <a:ext cx="9720073" cy="4872446"/>
          </a:xfrm>
        </p:spPr>
        <p:txBody>
          <a:bodyPr/>
          <a:lstStyle/>
          <a:p>
            <a:r>
              <a:rPr lang="en-US" sz="2400" dirty="0"/>
              <a:t>Let: M= math class (0.2) , S= speech class (0.65) , M|S= math given speech (0.25)</a:t>
            </a:r>
          </a:p>
          <a:p>
            <a:endParaRPr lang="en-US" sz="2400" dirty="0"/>
          </a:p>
          <a:p>
            <a:r>
              <a:rPr lang="en-US" sz="2400" dirty="0"/>
              <a:t>c. Are M and S independent? Is P(M|S) =P(M)? </a:t>
            </a:r>
          </a:p>
          <a:p>
            <a:r>
              <a:rPr lang="en-US" sz="2400" dirty="0"/>
              <a:t> </a:t>
            </a:r>
          </a:p>
          <a:p>
            <a:r>
              <a:rPr lang="en-US" sz="2400" dirty="0"/>
              <a:t>0.25 ≠ 0.2 so No</a:t>
            </a:r>
          </a:p>
          <a:p>
            <a:endParaRPr lang="en-US" sz="2400" dirty="0"/>
          </a:p>
          <a:p>
            <a:endParaRPr lang="en-US" sz="2400" dirty="0"/>
          </a:p>
          <a:p>
            <a:r>
              <a:rPr lang="en-US" sz="2400" dirty="0"/>
              <a:t>d. Are M and S mutually exclusive? Is P(M AND S) = 0?</a:t>
            </a:r>
          </a:p>
          <a:p>
            <a:r>
              <a:rPr lang="en-US" sz="2400" dirty="0"/>
              <a:t>P(M AND S) = 0.25 * 0.65 = 0.1625 which doesn’t equal 0 so No</a:t>
            </a:r>
          </a:p>
          <a:p>
            <a:pPr marL="0" indent="0">
              <a:buNone/>
            </a:pPr>
            <a:endParaRPr lang="en-US" dirty="0"/>
          </a:p>
          <a:p>
            <a:endParaRPr lang="en-US" dirty="0"/>
          </a:p>
        </p:txBody>
      </p:sp>
    </p:spTree>
    <p:extLst>
      <p:ext uri="{BB962C8B-B14F-4D97-AF65-F5344CB8AC3E}">
        <p14:creationId xmlns:p14="http://schemas.microsoft.com/office/powerpoint/2010/main" val="1384561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dirty="0"/>
              <a:t>Probability is a measure that is associated with how certain we are of outcomes of a particular experiment or activity. </a:t>
            </a:r>
          </a:p>
          <a:p>
            <a:r>
              <a:rPr lang="en-US" dirty="0"/>
              <a:t>An </a:t>
            </a:r>
            <a:r>
              <a:rPr lang="en-US" b="1" dirty="0"/>
              <a:t>experiment</a:t>
            </a:r>
            <a:r>
              <a:rPr lang="en-US" dirty="0"/>
              <a:t> is a planned operation carried out under controlled conditions. If the result is not predetermined, then the experiment is said to be a chance experiment. </a:t>
            </a:r>
          </a:p>
          <a:p>
            <a:r>
              <a:rPr lang="en-US" dirty="0"/>
              <a:t>Flipping one fair coin twice is an example of an experiment. </a:t>
            </a:r>
          </a:p>
          <a:p>
            <a:r>
              <a:rPr lang="en-US" dirty="0"/>
              <a:t>A result of an experiment is called an </a:t>
            </a:r>
            <a:r>
              <a:rPr lang="en-US" b="1" dirty="0"/>
              <a:t>outcome</a:t>
            </a:r>
            <a:r>
              <a:rPr lang="en-US" dirty="0"/>
              <a:t>. </a:t>
            </a:r>
          </a:p>
          <a:p>
            <a:r>
              <a:rPr lang="en-US" dirty="0"/>
              <a:t>An </a:t>
            </a:r>
            <a:r>
              <a:rPr lang="en-US" b="1" dirty="0"/>
              <a:t>event</a:t>
            </a:r>
            <a:r>
              <a:rPr lang="en-US" dirty="0"/>
              <a:t> is any combination of outcomes. Uppercase letters like A and B represent events. For example, if the experiment is to flip one fair coin, event A might be getting at most one head. The probability of an event A is written P(A). </a:t>
            </a:r>
          </a:p>
        </p:txBody>
      </p:sp>
    </p:spTree>
    <p:extLst>
      <p:ext uri="{BB962C8B-B14F-4D97-AF65-F5344CB8AC3E}">
        <p14:creationId xmlns:p14="http://schemas.microsoft.com/office/powerpoint/2010/main" val="210603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space</a:t>
            </a:r>
          </a:p>
        </p:txBody>
      </p:sp>
      <p:sp>
        <p:nvSpPr>
          <p:cNvPr id="3" name="Content Placeholder 2"/>
          <p:cNvSpPr>
            <a:spLocks noGrp="1"/>
          </p:cNvSpPr>
          <p:nvPr>
            <p:ph idx="1"/>
          </p:nvPr>
        </p:nvSpPr>
        <p:spPr>
          <a:xfrm>
            <a:off x="1024128" y="1959429"/>
            <a:ext cx="9720073" cy="4349931"/>
          </a:xfrm>
        </p:spPr>
        <p:txBody>
          <a:bodyPr>
            <a:normAutofit/>
          </a:bodyPr>
          <a:lstStyle/>
          <a:p>
            <a:r>
              <a:rPr lang="en-US" dirty="0"/>
              <a:t>The </a:t>
            </a:r>
            <a:r>
              <a:rPr lang="en-US" b="1" dirty="0"/>
              <a:t>sample space</a:t>
            </a:r>
            <a:r>
              <a:rPr lang="en-US" dirty="0"/>
              <a:t> of an experiment is the set of all possible outcomes. </a:t>
            </a:r>
          </a:p>
          <a:p>
            <a:r>
              <a:rPr lang="en-US" dirty="0"/>
              <a:t>Three ways to represent a sample space are: </a:t>
            </a:r>
          </a:p>
          <a:p>
            <a:pPr marL="457200" indent="-457200">
              <a:buFont typeface="+mj-lt"/>
              <a:buAutoNum type="arabicPeriod"/>
            </a:pPr>
            <a:r>
              <a:rPr lang="en-US" dirty="0"/>
              <a:t>to list the possible outcomes</a:t>
            </a:r>
          </a:p>
          <a:p>
            <a:pPr marL="457200" indent="-457200">
              <a:buFont typeface="+mj-lt"/>
              <a:buAutoNum type="arabicPeriod"/>
            </a:pPr>
            <a:r>
              <a:rPr lang="en-US" dirty="0"/>
              <a:t>to create a tree diagram</a:t>
            </a:r>
          </a:p>
          <a:p>
            <a:pPr marL="457200" indent="-457200">
              <a:buFont typeface="+mj-lt"/>
              <a:buAutoNum type="arabicPeriod"/>
            </a:pPr>
            <a:r>
              <a:rPr lang="en-US" dirty="0"/>
              <a:t>to create a Venn diagram</a:t>
            </a:r>
          </a:p>
          <a:p>
            <a:pPr marL="0" indent="0">
              <a:buNone/>
            </a:pPr>
            <a:r>
              <a:rPr lang="en-US" dirty="0"/>
              <a:t>The upper case letter S is used to denote the sample space. For example, if you flip one fair coin, </a:t>
            </a:r>
          </a:p>
          <a:p>
            <a:pPr marL="0" indent="0">
              <a:buNone/>
            </a:pPr>
            <a:r>
              <a:rPr lang="en-US" dirty="0"/>
              <a:t>S={H,T} where H= heads and T= tails are the outcomes.</a:t>
            </a:r>
          </a:p>
        </p:txBody>
      </p:sp>
    </p:spTree>
    <p:extLst>
      <p:ext uri="{BB962C8B-B14F-4D97-AF65-F5344CB8AC3E}">
        <p14:creationId xmlns:p14="http://schemas.microsoft.com/office/powerpoint/2010/main" val="235442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Probability rules</a:t>
            </a:r>
          </a:p>
        </p:txBody>
      </p:sp>
      <p:sp>
        <p:nvSpPr>
          <p:cNvPr id="3" name="Content Placeholder 2"/>
          <p:cNvSpPr>
            <a:spLocks noGrp="1"/>
          </p:cNvSpPr>
          <p:nvPr>
            <p:ph idx="1"/>
          </p:nvPr>
        </p:nvSpPr>
        <p:spPr/>
        <p:txBody>
          <a:bodyPr/>
          <a:lstStyle/>
          <a:p>
            <a:r>
              <a:rPr lang="en-US" dirty="0"/>
              <a:t>The probability of any outcome is the long-term relative frequency of that outcome. Probabilities are between zero and one, inclusive (that is, zero and one and all numbers between these values). </a:t>
            </a:r>
          </a:p>
          <a:p>
            <a:r>
              <a:rPr lang="en-US" dirty="0"/>
              <a:t>P(A) = 0 means the event A can never happen. </a:t>
            </a:r>
          </a:p>
          <a:p>
            <a:r>
              <a:rPr lang="en-US" dirty="0"/>
              <a:t>P(A) = 1 means the event A always happens.</a:t>
            </a:r>
          </a:p>
          <a:p>
            <a:r>
              <a:rPr lang="en-US" dirty="0"/>
              <a:t> P(A) = 0.5 means the event A is equally likely to occur or not to occur.</a:t>
            </a:r>
          </a:p>
          <a:p>
            <a:r>
              <a:rPr lang="en-US" dirty="0"/>
              <a:t> For example, if you flip one fair coin repeatedly (from 20 to 2,000 to 20,000 times) the relative frequency of heads approaches 0.5 (the probability of heads). </a:t>
            </a:r>
          </a:p>
        </p:txBody>
      </p:sp>
    </p:spTree>
    <p:extLst>
      <p:ext uri="{BB962C8B-B14F-4D97-AF65-F5344CB8AC3E}">
        <p14:creationId xmlns:p14="http://schemas.microsoft.com/office/powerpoint/2010/main" val="3512295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Equally Likely</a:t>
            </a:r>
          </a:p>
        </p:txBody>
      </p:sp>
      <p:sp>
        <p:nvSpPr>
          <p:cNvPr id="3" name="Content Placeholder 2"/>
          <p:cNvSpPr>
            <a:spLocks noGrp="1"/>
          </p:cNvSpPr>
          <p:nvPr>
            <p:ph idx="1"/>
          </p:nvPr>
        </p:nvSpPr>
        <p:spPr/>
        <p:txBody>
          <a:bodyPr/>
          <a:lstStyle/>
          <a:p>
            <a:r>
              <a:rPr lang="en-US" b="1" dirty="0"/>
              <a:t>Equally likely </a:t>
            </a:r>
            <a:r>
              <a:rPr lang="en-US" dirty="0"/>
              <a:t>means that each outcome of an experiment occurs with equal probability. </a:t>
            </a:r>
          </a:p>
          <a:p>
            <a:r>
              <a:rPr lang="en-US" dirty="0"/>
              <a:t>For example, if you toss a fair, six-sided die, each face (1, 2, 3, 4, 5, or 6) is as likely to occur as any other face.</a:t>
            </a:r>
          </a:p>
          <a:p>
            <a:r>
              <a:rPr lang="en-US" dirty="0"/>
              <a:t> If you toss a fair coin, a Head (H) and a Tail (T) are equally likely to occur. </a:t>
            </a:r>
          </a:p>
          <a:p>
            <a:r>
              <a:rPr lang="en-US" dirty="0"/>
              <a:t>If you randomly guess the answer to a true/false question on an exam, you are equally likely to select a correct answer or an incorrect answer. </a:t>
            </a:r>
          </a:p>
        </p:txBody>
      </p:sp>
    </p:spTree>
    <p:extLst>
      <p:ext uri="{BB962C8B-B14F-4D97-AF65-F5344CB8AC3E}">
        <p14:creationId xmlns:p14="http://schemas.microsoft.com/office/powerpoint/2010/main" val="108308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Probability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endParaRPr lang="en-US" dirty="0"/>
              </a:p>
              <a:p>
                <a:r>
                  <a:rPr lang="en-US" dirty="0"/>
                  <a:t>To calculate the probability of an event A when all outcomes in the sample space are equally likely, count the number of outcomes for event A and divide by the total number of outcomes in the sample space. </a:t>
                </a:r>
              </a:p>
              <a:p>
                <a:r>
                  <a:rPr lang="en-US" dirty="0"/>
                  <a:t>For example, if you toss a fair dime and a fair nickel, the sample space is {HH, TH, HT, TT} where T = tails and H = heads. </a:t>
                </a:r>
              </a:p>
              <a:p>
                <a:r>
                  <a:rPr lang="en-US" dirty="0"/>
                  <a:t>The sample space has four outcomes. A= getting one head. There are two outcomes </a:t>
                </a:r>
              </a:p>
              <a:p>
                <a:r>
                  <a:rPr lang="en-US" dirty="0"/>
                  <a:t>that meet this condition {HT,TH}, so P(A)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4</m:t>
                        </m:r>
                      </m:den>
                    </m:f>
                  </m:oMath>
                </a14:m>
                <a:r>
                  <a:rPr lang="en-US" dirty="0"/>
                  <a:t> = 0.5.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313" r="-1191"/>
                </a:stretch>
              </a:blipFill>
            </p:spPr>
            <p:txBody>
              <a:bodyPr/>
              <a:lstStyle/>
              <a:p>
                <a:r>
                  <a:rPr lang="en-US">
                    <a:noFill/>
                  </a:rPr>
                  <a:t> </a:t>
                </a:r>
              </a:p>
            </p:txBody>
          </p:sp>
        </mc:Fallback>
      </mc:AlternateContent>
    </p:spTree>
    <p:extLst>
      <p:ext uri="{BB962C8B-B14F-4D97-AF65-F5344CB8AC3E}">
        <p14:creationId xmlns:p14="http://schemas.microsoft.com/office/powerpoint/2010/main" val="2554141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of Large numbers</a:t>
            </a:r>
          </a:p>
        </p:txBody>
      </p:sp>
      <p:sp>
        <p:nvSpPr>
          <p:cNvPr id="3" name="Content Placeholder 2"/>
          <p:cNvSpPr>
            <a:spLocks noGrp="1"/>
          </p:cNvSpPr>
          <p:nvPr>
            <p:ph idx="1"/>
          </p:nvPr>
        </p:nvSpPr>
        <p:spPr/>
        <p:txBody>
          <a:bodyPr/>
          <a:lstStyle/>
          <a:p>
            <a:r>
              <a:rPr lang="en-US" dirty="0"/>
              <a:t>This important characteristic of probability experiments is known as </a:t>
            </a:r>
            <a:r>
              <a:rPr lang="en-US" b="1" dirty="0"/>
              <a:t>the law of large numbers</a:t>
            </a:r>
            <a:r>
              <a:rPr lang="en-US" dirty="0"/>
              <a:t> which states that as the number of repetitions of an experiment is increased, the relative frequency obtained in the experiment tends to become closer and closer to the theoretical probability. Even though the outcomes do not happen according to any set pattern or order, overall, the long-term observed relative frequency will approach the theoretical probability. (The word empirical is often used instead of the word observed.) </a:t>
            </a:r>
          </a:p>
          <a:p>
            <a:r>
              <a:rPr lang="en-US" dirty="0"/>
              <a:t>It is important to realize that in many situations, the outcomes are not equally likely. A coin or die maybe </a:t>
            </a:r>
            <a:r>
              <a:rPr lang="en-US" b="1" dirty="0"/>
              <a:t>unfair</a:t>
            </a:r>
            <a:r>
              <a:rPr lang="en-US" dirty="0"/>
              <a:t> or </a:t>
            </a:r>
            <a:r>
              <a:rPr lang="en-US" b="1" dirty="0"/>
              <a:t>biased.</a:t>
            </a:r>
          </a:p>
          <a:p>
            <a:endParaRPr lang="en-US" dirty="0"/>
          </a:p>
        </p:txBody>
      </p:sp>
    </p:spTree>
    <p:extLst>
      <p:ext uri="{BB962C8B-B14F-4D97-AF65-F5344CB8AC3E}">
        <p14:creationId xmlns:p14="http://schemas.microsoft.com/office/powerpoint/2010/main" val="33263543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386</TotalTime>
  <Words>3178</Words>
  <Application>Microsoft Office PowerPoint</Application>
  <PresentationFormat>Widescreen</PresentationFormat>
  <Paragraphs>233</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Cambria Math</vt:lpstr>
      <vt:lpstr>Tw Cen MT</vt:lpstr>
      <vt:lpstr>Tw Cen MT Condensed</vt:lpstr>
      <vt:lpstr>Wingdings 3</vt:lpstr>
      <vt:lpstr>Integral</vt:lpstr>
      <vt:lpstr>Chapter 3: Probability Topics </vt:lpstr>
      <vt:lpstr>Outline</vt:lpstr>
      <vt:lpstr>Section 3.1  terminology</vt:lpstr>
      <vt:lpstr>Introduction</vt:lpstr>
      <vt:lpstr>Sample space</vt:lpstr>
      <vt:lpstr>Probability rules</vt:lpstr>
      <vt:lpstr>Equally Likely</vt:lpstr>
      <vt:lpstr>Probability</vt:lpstr>
      <vt:lpstr>Law of Large numbers</vt:lpstr>
      <vt:lpstr>“Or” Events</vt:lpstr>
      <vt:lpstr>“AND” event</vt:lpstr>
      <vt:lpstr>Complement (‘)</vt:lpstr>
      <vt:lpstr>conditional probability</vt:lpstr>
      <vt:lpstr>Examples</vt:lpstr>
      <vt:lpstr>Example answers explained</vt:lpstr>
      <vt:lpstr>Example answers explained</vt:lpstr>
      <vt:lpstr>Example answers explained</vt:lpstr>
      <vt:lpstr>Example answers explained</vt:lpstr>
      <vt:lpstr>Another Example</vt:lpstr>
      <vt:lpstr>Another example</vt:lpstr>
      <vt:lpstr>Answers</vt:lpstr>
      <vt:lpstr>3.2 Independent and Mutually Exclusive Events </vt:lpstr>
      <vt:lpstr>3.2 Independent and Mutually Exclusive Events </vt:lpstr>
      <vt:lpstr>3.2 Independent and Mutually Exclusive Events </vt:lpstr>
      <vt:lpstr>replacement</vt:lpstr>
      <vt:lpstr>Mutually exclusive events</vt:lpstr>
      <vt:lpstr>Example</vt:lpstr>
      <vt:lpstr>Example answers</vt:lpstr>
      <vt:lpstr>3.3 Two Basic Rules of Probability </vt:lpstr>
      <vt:lpstr>The Multiplication Rule “And”</vt:lpstr>
      <vt:lpstr>The Addition Rule “or”</vt:lpstr>
      <vt:lpstr>Example 1</vt:lpstr>
      <vt:lpstr>Example 1</vt:lpstr>
      <vt:lpstr>Example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Probability Topics</dc:title>
  <dc:creator>Camille Pace</dc:creator>
  <cp:lastModifiedBy>Danielle</cp:lastModifiedBy>
  <cp:revision>25</cp:revision>
  <dcterms:created xsi:type="dcterms:W3CDTF">2016-06-08T15:47:47Z</dcterms:created>
  <dcterms:modified xsi:type="dcterms:W3CDTF">2021-09-04T15:31:05Z</dcterms:modified>
</cp:coreProperties>
</file>