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7"/>
  </p:notesMasterIdLst>
  <p:handoutMasterIdLst>
    <p:handoutMasterId r:id="rId38"/>
  </p:handoutMasterIdLst>
  <p:sldIdLst>
    <p:sldId id="307" r:id="rId2"/>
    <p:sldId id="291" r:id="rId3"/>
    <p:sldId id="308" r:id="rId4"/>
    <p:sldId id="680" r:id="rId5"/>
    <p:sldId id="292" r:id="rId6"/>
    <p:sldId id="323" r:id="rId7"/>
    <p:sldId id="293" r:id="rId8"/>
    <p:sldId id="334" r:id="rId9"/>
    <p:sldId id="310" r:id="rId10"/>
    <p:sldId id="681" r:id="rId11"/>
    <p:sldId id="294" r:id="rId12"/>
    <p:sldId id="296" r:id="rId13"/>
    <p:sldId id="324" r:id="rId14"/>
    <p:sldId id="311" r:id="rId15"/>
    <p:sldId id="325" r:id="rId16"/>
    <p:sldId id="312" r:id="rId17"/>
    <p:sldId id="326" r:id="rId18"/>
    <p:sldId id="313" r:id="rId19"/>
    <p:sldId id="299" r:id="rId20"/>
    <p:sldId id="298" r:id="rId21"/>
    <p:sldId id="314" r:id="rId22"/>
    <p:sldId id="682" r:id="rId23"/>
    <p:sldId id="300" r:id="rId24"/>
    <p:sldId id="315" r:id="rId25"/>
    <p:sldId id="304" r:id="rId26"/>
    <p:sldId id="328" r:id="rId27"/>
    <p:sldId id="327" r:id="rId28"/>
    <p:sldId id="329" r:id="rId29"/>
    <p:sldId id="305" r:id="rId30"/>
    <p:sldId id="317" r:id="rId31"/>
    <p:sldId id="330" r:id="rId32"/>
    <p:sldId id="331" r:id="rId33"/>
    <p:sldId id="306" r:id="rId34"/>
    <p:sldId id="318" r:id="rId35"/>
    <p:sldId id="33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04" autoAdjust="0"/>
    <p:restoredTop sz="94600" autoAdjust="0"/>
  </p:normalViewPr>
  <p:slideViewPr>
    <p:cSldViewPr snapToGrid="0" snapToObjects="1">
      <p:cViewPr varScale="1">
        <p:scale>
          <a:sx n="108" d="100"/>
          <a:sy n="108" d="100"/>
        </p:scale>
        <p:origin x="130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9/10/2021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73FD60-6EE4-4809-83D6-16E0F3F9FFD0}" type="datetimeFigureOut">
              <a:rPr lang="en-US" smtClean="0"/>
              <a:t>9/10/2021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A635B-1A1C-42B3-BE35-F0174545FF8C}" type="slidenum">
              <a:rPr lang="en-US" smtClean="0"/>
              <a:t>‹#›</a:t>
            </a:fld>
            <a:endParaRPr lang="en-US"/>
          </a:p>
        </p:txBody>
      </p:sp>
    </p:spTree>
    <p:extLst>
      <p:ext uri="{BB962C8B-B14F-4D97-AF65-F5344CB8AC3E}">
        <p14:creationId xmlns:p14="http://schemas.microsoft.com/office/powerpoint/2010/main" val="2331627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99986263-3FA6-4165-9760-0009035FFC6B}" type="datetime4">
              <a:rPr lang="en-US" smtClean="0"/>
              <a:t>September 10, 2021</a:t>
            </a:fld>
            <a:endParaRPr lang="en-US"/>
          </a:p>
        </p:txBody>
      </p:sp>
      <p:sp>
        <p:nvSpPr>
          <p:cNvPr id="6" name="Footer Placeholder 5"/>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010528A-9A5A-4707-A1B4-C31B03BF86D4}" type="datetime4">
              <a:rPr lang="en-US" smtClean="0"/>
              <a:t>September 10, 2021</a:t>
            </a:fld>
            <a:endParaRPr lang="en-US"/>
          </a:p>
        </p:txBody>
      </p:sp>
      <p:sp>
        <p:nvSpPr>
          <p:cNvPr id="5" name="Footer Placeholder 4"/>
          <p:cNvSpPr>
            <a:spLocks noGrp="1"/>
          </p:cNvSpPr>
          <p:nvPr>
            <p:ph type="ftr" sz="quarter" idx="11"/>
          </p:nvPr>
        </p:nvSpPr>
        <p:spPr/>
        <p:txBody>
          <a:bodyPr/>
          <a:lstStyle/>
          <a:p>
            <a:r>
              <a:rPr lang="en-US"/>
              <a:t>Prepared for OpenStax Introductory Statistics by River Parishes Community College under CC BY-SA 4.0</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0E4604F9-5A01-4C34-84EB-DFA8A7EBA073}" type="datetime4">
              <a:rPr lang="en-US" smtClean="0"/>
              <a:t>September 10, 2021</a:t>
            </a:fld>
            <a:endParaRPr lang="en-US"/>
          </a:p>
        </p:txBody>
      </p:sp>
      <p:sp>
        <p:nvSpPr>
          <p:cNvPr id="6" name="Footer Placeholder 5"/>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F32936E-AA9C-432E-8B5E-965858CC61B4}" type="datetime4">
              <a:rPr lang="en-US" smtClean="0"/>
              <a:t>September 10, 2021</a:t>
            </a:fld>
            <a:endParaRPr lang="en-US" dirty="0"/>
          </a:p>
        </p:txBody>
      </p:sp>
      <p:sp>
        <p:nvSpPr>
          <p:cNvPr id="5" name="Footer Placeholder 4"/>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F3A575A-D52D-4882-BCD6-B8B5B49BE611}" type="datetime4">
              <a:rPr lang="en-US" smtClean="0"/>
              <a:t>September 10, 2021</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a:t>Prepared for OpenStax Introductory Statistics by River Parishes Community College under CC BY-SA 4.0</a:t>
            </a:r>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cnx.org/contents/MBiUQmmY@23.30:J3nUH8pG@15/4-2-Mean-or-Expected-Value-and-Standard-Deviation#example1.8"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0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hyperlink" Target="https://www.openstaxcollege.org/"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4</a:t>
            </a:r>
            <a:br>
              <a:rPr lang="en-US" sz="4000" b="1" cap="none" dirty="0">
                <a:solidFill>
                  <a:srgbClr val="212F62"/>
                </a:solidFill>
              </a:rPr>
            </a:br>
            <a:br>
              <a:rPr lang="en-US" sz="4000" b="1" cap="none" dirty="0">
                <a:solidFill>
                  <a:srgbClr val="212F62"/>
                </a:solidFill>
              </a:rPr>
            </a:br>
            <a:r>
              <a:rPr lang="en-US" sz="4000" b="1" dirty="0">
                <a:solidFill>
                  <a:srgbClr val="212F62"/>
                </a:solidFill>
              </a:rPr>
              <a:t>discrete random variables</a:t>
            </a:r>
            <a:endParaRPr lang="en-US" sz="4000" dirty="0"/>
          </a:p>
        </p:txBody>
      </p:sp>
      <p:sp>
        <p:nvSpPr>
          <p:cNvPr id="5" name="Title 4"/>
          <p:cNvSpPr txBox="1">
            <a:spLocks/>
          </p:cNvSpPr>
          <p:nvPr/>
        </p:nvSpPr>
        <p:spPr>
          <a:xfrm>
            <a:off x="845052" y="3697089"/>
            <a:ext cx="7287208" cy="659535"/>
          </a:xfrm>
          <a:prstGeom prst="rect">
            <a:avLst/>
          </a:prstGeom>
        </p:spPr>
        <p:txBody>
          <a:bodyPr vert="horz" lIns="91440" tIns="45720" rIns="91440" bIns="45720" rtlCol="0" anchor="b">
            <a:normAutofit fontScale="92500" lnSpcReduction="20000"/>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Introduction to Random variable notation</a:t>
            </a:r>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2489487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4.2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1477328"/>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Calculate the expected value of a discrete probability distribution</a:t>
            </a:r>
          </a:p>
          <a:p>
            <a:pPr marL="285750" indent="-285750">
              <a:buFont typeface="Arial" panose="020B0604020202020204" pitchFamily="34" charset="0"/>
              <a:buChar char="•"/>
            </a:pPr>
            <a:r>
              <a:rPr lang="en-US" dirty="0"/>
              <a:t>Calculate the variance of a discrete probability distribution</a:t>
            </a:r>
          </a:p>
          <a:p>
            <a:pPr marL="285750" indent="-285750">
              <a:buFont typeface="Arial" panose="020B0604020202020204" pitchFamily="34" charset="0"/>
              <a:buChar char="•"/>
            </a:pPr>
            <a:r>
              <a:rPr lang="en-US" dirty="0"/>
              <a:t>Calculate the standard deviation of a discrete probability distribution</a:t>
            </a:r>
          </a:p>
        </p:txBody>
      </p:sp>
    </p:spTree>
    <p:extLst>
      <p:ext uri="{BB962C8B-B14F-4D97-AF65-F5344CB8AC3E}">
        <p14:creationId xmlns:p14="http://schemas.microsoft.com/office/powerpoint/2010/main" val="739437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a:t>
            </a:r>
            <a:endParaRPr lang="en-US" dirty="0"/>
          </a:p>
        </p:txBody>
      </p:sp>
      <p:sp>
        <p:nvSpPr>
          <p:cNvPr id="7" name="Text Placeholder 6"/>
          <p:cNvSpPr>
            <a:spLocks noGrp="1"/>
          </p:cNvSpPr>
          <p:nvPr>
            <p:ph type="body" sz="quarter" idx="14"/>
          </p:nvPr>
        </p:nvSpPr>
        <p:spPr>
          <a:xfrm>
            <a:off x="457200" y="1296955"/>
            <a:ext cx="8062912" cy="4713409"/>
          </a:xfrm>
        </p:spPr>
        <p:txBody>
          <a:bodyPr>
            <a:normAutofit/>
          </a:bodyPr>
          <a:lstStyle/>
          <a:p>
            <a:r>
              <a:rPr lang="en-US" dirty="0"/>
              <a:t>The </a:t>
            </a:r>
            <a:r>
              <a:rPr lang="en-US" b="1" dirty="0"/>
              <a:t>expected value </a:t>
            </a:r>
            <a:r>
              <a:rPr lang="en-US" dirty="0"/>
              <a:t>is often referred to as the </a:t>
            </a:r>
            <a:r>
              <a:rPr lang="en-US" b="1" dirty="0"/>
              <a:t>"long-term" average or mean</a:t>
            </a:r>
            <a:r>
              <a:rPr lang="en-US" dirty="0"/>
              <a:t>. </a:t>
            </a:r>
          </a:p>
          <a:p>
            <a:endParaRPr lang="en-US" dirty="0"/>
          </a:p>
          <a:p>
            <a:r>
              <a:rPr lang="en-US" dirty="0"/>
              <a:t>This means that over the long term of doing an experiment over and over, you would </a:t>
            </a:r>
            <a:r>
              <a:rPr lang="en-US" b="1" dirty="0"/>
              <a:t>expect </a:t>
            </a:r>
            <a:r>
              <a:rPr lang="en-US" dirty="0"/>
              <a:t>this average.</a:t>
            </a:r>
          </a:p>
          <a:p>
            <a:endParaRPr lang="en-US" sz="1600" dirty="0"/>
          </a:p>
          <a:p>
            <a:r>
              <a:rPr lang="en-US" b="1" dirty="0"/>
              <a:t>The Law of Large Numbers </a:t>
            </a:r>
            <a:r>
              <a:rPr lang="en-US" dirty="0"/>
              <a:t>states that, as the number of trials in a probability experiment increases, the difference between the theoretical probability of an event and the relative frequency approaches zero </a:t>
            </a:r>
            <a:r>
              <a:rPr lang="en-US" b="1" dirty="0"/>
              <a:t>(the theoretical probability and the relative frequency get closer and closer together)</a:t>
            </a:r>
            <a:r>
              <a:rPr lang="en-US" dirty="0"/>
              <a:t>. </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680476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 (cont.)</a:t>
            </a:r>
            <a:endParaRPr lang="en-US" dirty="0"/>
          </a:p>
        </p:txBody>
      </p:sp>
      <p:sp>
        <p:nvSpPr>
          <p:cNvPr id="7" name="Text Placeholder 6"/>
          <p:cNvSpPr>
            <a:spLocks noGrp="1"/>
          </p:cNvSpPr>
          <p:nvPr>
            <p:ph type="body" sz="quarter" idx="14"/>
          </p:nvPr>
        </p:nvSpPr>
        <p:spPr>
          <a:xfrm>
            <a:off x="457200" y="1296955"/>
            <a:ext cx="8062912" cy="4991877"/>
          </a:xfrm>
        </p:spPr>
        <p:txBody>
          <a:bodyPr>
            <a:normAutofit lnSpcReduction="10000"/>
          </a:bodyPr>
          <a:lstStyle/>
          <a:p>
            <a:r>
              <a:rPr lang="en-US" dirty="0"/>
              <a:t>When evaluating the long-term results of statistical experiments, we often want to know the “average” outcome. </a:t>
            </a:r>
          </a:p>
          <a:p>
            <a:endParaRPr lang="en-US" dirty="0"/>
          </a:p>
          <a:p>
            <a:r>
              <a:rPr lang="en-US" dirty="0"/>
              <a:t>This “long-term average” is known as the </a:t>
            </a:r>
            <a:r>
              <a:rPr lang="en-US" b="1" dirty="0"/>
              <a:t>mean </a:t>
            </a:r>
            <a:r>
              <a:rPr lang="en-US" dirty="0"/>
              <a:t>or </a:t>
            </a:r>
            <a:r>
              <a:rPr lang="en-US" b="1" dirty="0"/>
              <a:t>expected value </a:t>
            </a:r>
            <a:r>
              <a:rPr lang="en-US" dirty="0"/>
              <a:t>of the experiment and is denoted by the Greek letter </a:t>
            </a:r>
            <a:r>
              <a:rPr lang="en-US" i="1" dirty="0"/>
              <a:t>μ</a:t>
            </a:r>
            <a:r>
              <a:rPr lang="en-US" dirty="0"/>
              <a:t>. </a:t>
            </a:r>
          </a:p>
          <a:p>
            <a:endParaRPr lang="en-US" dirty="0"/>
          </a:p>
          <a:p>
            <a:r>
              <a:rPr lang="en-US" dirty="0"/>
              <a:t>In other words, after conducting many trials of an experiment, you would expect this average value.</a:t>
            </a:r>
          </a:p>
          <a:p>
            <a:endParaRPr lang="en-US" dirty="0"/>
          </a:p>
          <a:p>
            <a:r>
              <a:rPr lang="en-US" b="1" dirty="0"/>
              <a:t>NOTE</a:t>
            </a:r>
          </a:p>
          <a:p>
            <a:r>
              <a:rPr lang="en-US" dirty="0"/>
              <a:t>To find the expected value or long term average, </a:t>
            </a:r>
            <a:r>
              <a:rPr lang="en-US" i="1" dirty="0"/>
              <a:t>μ</a:t>
            </a:r>
            <a:r>
              <a:rPr lang="en-US" dirty="0"/>
              <a:t>, simply multiply each value of the random variable by its probability and add the products.</a:t>
            </a:r>
          </a:p>
          <a:p>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350473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 example</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700BF300-6CE8-4066-9459-6F7A8487C34A}"/>
              </a:ext>
            </a:extLst>
          </p:cNvPr>
          <p:cNvSpPr>
            <a:spLocks noGrp="1"/>
          </p:cNvSpPr>
          <p:nvPr>
            <p:ph type="body" sz="quarter" idx="14"/>
          </p:nvPr>
        </p:nvSpPr>
        <p:spPr>
          <a:xfrm>
            <a:off x="457200" y="1296955"/>
            <a:ext cx="8062912" cy="4991877"/>
          </a:xfrm>
        </p:spPr>
        <p:txBody>
          <a:bodyPr>
            <a:normAutofit fontScale="92500" lnSpcReduction="20000"/>
          </a:bodyPr>
          <a:lstStyle/>
          <a:p>
            <a:r>
              <a:rPr lang="en-US" sz="1400" b="1" dirty="0"/>
              <a:t>Example 4.3 </a:t>
            </a:r>
          </a:p>
          <a:p>
            <a:r>
              <a:rPr lang="en-US" sz="1400" dirty="0"/>
              <a:t>A men's soccer team plays soccer zero, one, or two days a week. The probability that they play zero days is 0.2, the probability that they play one day is 0.5, and the probability that they play two days is 0.3. Find the long-term average or expected value, </a:t>
            </a:r>
            <a:r>
              <a:rPr lang="en-US" sz="1400" i="1" dirty="0"/>
              <a:t>μ</a:t>
            </a:r>
            <a:r>
              <a:rPr lang="en-US" sz="1400" dirty="0"/>
              <a:t>, of the number of days per week the men's soccer team plays soccer.</a:t>
            </a:r>
          </a:p>
          <a:p>
            <a:r>
              <a:rPr lang="en-US" sz="1400" dirty="0"/>
              <a:t>To do the problem, first let the random variable </a:t>
            </a:r>
            <a:r>
              <a:rPr lang="en-US" sz="1400" i="1" dirty="0"/>
              <a:t>X</a:t>
            </a:r>
            <a:r>
              <a:rPr lang="en-US" sz="1400" dirty="0"/>
              <a:t> = the number of days the men's soccer team plays soccer per week. </a:t>
            </a:r>
            <a:r>
              <a:rPr lang="en-US" sz="1400" i="1" dirty="0"/>
              <a:t>X</a:t>
            </a:r>
            <a:r>
              <a:rPr lang="en-US" sz="1400" dirty="0"/>
              <a:t> takes on the values 0, 1, 2. Construct a PDF table adding a column </a:t>
            </a:r>
            <a:r>
              <a:rPr lang="en-US" sz="1400" i="1" dirty="0"/>
              <a:t>x</a:t>
            </a:r>
            <a:r>
              <a:rPr lang="en-US" sz="1400" dirty="0"/>
              <a:t>*</a:t>
            </a:r>
            <a:r>
              <a:rPr lang="en-US" sz="1400" i="1" dirty="0"/>
              <a:t>P</a:t>
            </a:r>
            <a:r>
              <a:rPr lang="en-US" sz="1400" dirty="0"/>
              <a:t>(</a:t>
            </a:r>
            <a:r>
              <a:rPr lang="en-US" sz="1400" i="1" dirty="0"/>
              <a:t>x</a:t>
            </a:r>
            <a:r>
              <a:rPr lang="en-US" sz="1400" dirty="0"/>
              <a:t>). In this column, you will multiply each </a:t>
            </a:r>
            <a:r>
              <a:rPr lang="en-US" sz="1400" i="1" dirty="0"/>
              <a:t>x</a:t>
            </a:r>
            <a:r>
              <a:rPr lang="en-US" sz="1400" dirty="0"/>
              <a:t> value by its probability.</a:t>
            </a:r>
          </a:p>
          <a:p>
            <a:endParaRPr lang="en-US" sz="1400" dirty="0"/>
          </a:p>
          <a:p>
            <a:r>
              <a:rPr lang="en-US" sz="1400" dirty="0"/>
              <a:t>Add the last column </a:t>
            </a:r>
            <a:r>
              <a:rPr lang="en-US" sz="1400" i="1" dirty="0"/>
              <a:t>x</a:t>
            </a:r>
            <a:r>
              <a:rPr lang="en-US" sz="1400" dirty="0"/>
              <a:t>*</a:t>
            </a:r>
            <a:r>
              <a:rPr lang="en-US" sz="1400" i="1" dirty="0"/>
              <a:t>P</a:t>
            </a:r>
            <a:r>
              <a:rPr lang="en-US" sz="1400" dirty="0"/>
              <a:t>(</a:t>
            </a:r>
            <a:r>
              <a:rPr lang="en-US" sz="1400" i="1" dirty="0"/>
              <a:t>x</a:t>
            </a:r>
            <a:r>
              <a:rPr lang="en-US" sz="1400" dirty="0"/>
              <a:t>) to find the long term average or </a:t>
            </a:r>
          </a:p>
          <a:p>
            <a:r>
              <a:rPr lang="en-US" sz="1400" dirty="0"/>
              <a:t>expected value: (0)(0.2) + (1)(0.5) + (2)(0.3) = 0 + 0.5 + 0.6 = 1.1.</a:t>
            </a:r>
          </a:p>
          <a:p>
            <a:endParaRPr lang="en-US" sz="1400" dirty="0"/>
          </a:p>
          <a:p>
            <a:r>
              <a:rPr lang="en-US" sz="1400" dirty="0"/>
              <a:t>The expected value is 1.1. </a:t>
            </a:r>
          </a:p>
          <a:p>
            <a:endParaRPr lang="en-US" sz="1400" dirty="0"/>
          </a:p>
          <a:p>
            <a:r>
              <a:rPr lang="en-US" sz="1400" dirty="0"/>
              <a:t>The men's soccer team would, on the average, expect to play soccer </a:t>
            </a:r>
          </a:p>
          <a:p>
            <a:r>
              <a:rPr lang="en-US" sz="1400" dirty="0"/>
              <a:t>1.1 days per week. </a:t>
            </a:r>
          </a:p>
          <a:p>
            <a:r>
              <a:rPr lang="en-US" sz="1400" dirty="0"/>
              <a:t>The number 1.1 is the long-term average or expected value if the </a:t>
            </a:r>
          </a:p>
          <a:p>
            <a:r>
              <a:rPr lang="en-US" sz="1400" dirty="0"/>
              <a:t>men's soccer team plays soccer week after week after week. </a:t>
            </a:r>
          </a:p>
          <a:p>
            <a:endParaRPr lang="en-US" sz="1400" dirty="0"/>
          </a:p>
          <a:p>
            <a:r>
              <a:rPr lang="en-US" sz="1400" dirty="0"/>
              <a:t>We say </a:t>
            </a:r>
            <a:r>
              <a:rPr lang="en-US" sz="1400" i="1" dirty="0"/>
              <a:t>μ</a:t>
            </a:r>
            <a:r>
              <a:rPr lang="en-US" sz="1400" dirty="0"/>
              <a:t> = 1.1.</a:t>
            </a:r>
          </a:p>
        </p:txBody>
      </p:sp>
      <p:pic>
        <p:nvPicPr>
          <p:cNvPr id="4" name="Picture 3" descr="Table 4.5 Expected Value Table This table is called an expected value table. The table helps you calculate the expected value or long-term average.">
            <a:extLst>
              <a:ext uri="{FF2B5EF4-FFF2-40B4-BE49-F238E27FC236}">
                <a16:creationId xmlns:a16="http://schemas.microsoft.com/office/drawing/2014/main" id="{3849E5A2-FD36-487F-A0E2-C21D2CD1B0B2}"/>
              </a:ext>
            </a:extLst>
          </p:cNvPr>
          <p:cNvPicPr>
            <a:picLocks noChangeAspect="1"/>
          </p:cNvPicPr>
          <p:nvPr/>
        </p:nvPicPr>
        <p:blipFill rotWithShape="1">
          <a:blip r:embed="rId3"/>
          <a:srcRect l="36927" t="30652" r="37150" b="23862"/>
          <a:stretch/>
        </p:blipFill>
        <p:spPr>
          <a:xfrm>
            <a:off x="6064898" y="3042780"/>
            <a:ext cx="2380569" cy="3348073"/>
          </a:xfrm>
          <a:prstGeom prst="rect">
            <a:avLst/>
          </a:prstGeom>
        </p:spPr>
      </p:pic>
    </p:spTree>
    <p:extLst>
      <p:ext uri="{BB962C8B-B14F-4D97-AF65-F5344CB8AC3E}">
        <p14:creationId xmlns:p14="http://schemas.microsoft.com/office/powerpoint/2010/main" val="4104285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 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3" name="Picture 2" descr="Table 4.7"/>
          <p:cNvPicPr>
            <a:picLocks noChangeAspect="1"/>
          </p:cNvPicPr>
          <p:nvPr/>
        </p:nvPicPr>
        <p:blipFill rotWithShape="1">
          <a:blip r:embed="rId3"/>
          <a:srcRect l="39603" t="24513" r="38639" b="10693"/>
          <a:stretch/>
        </p:blipFill>
        <p:spPr>
          <a:xfrm>
            <a:off x="6562455" y="2864498"/>
            <a:ext cx="1660849" cy="3461657"/>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E7CA4949-70FB-4FE7-9E15-4E43FD65BCB3}"/>
              </a:ext>
            </a:extLst>
          </p:cNvPr>
          <p:cNvSpPr>
            <a:spLocks noGrp="1"/>
          </p:cNvSpPr>
          <p:nvPr>
            <p:ph type="body" sz="quarter" idx="14"/>
          </p:nvPr>
        </p:nvSpPr>
        <p:spPr>
          <a:xfrm>
            <a:off x="457200" y="1296955"/>
            <a:ext cx="8062912" cy="1399592"/>
          </a:xfrm>
        </p:spPr>
        <p:txBody>
          <a:bodyPr>
            <a:normAutofit/>
          </a:bodyPr>
          <a:lstStyle/>
          <a:p>
            <a:r>
              <a:rPr lang="en-US" sz="1600" b="1" dirty="0"/>
              <a:t>Try It 4.4</a:t>
            </a:r>
          </a:p>
          <a:p>
            <a:r>
              <a:rPr lang="en-US" sz="1600" dirty="0"/>
              <a:t>A hospital researcher is interested in the number of times the average post-op patient will ring the nurse during a 12-hour shift. For a random sample of 50 patients, the following information was obtained. What is the expected value?</a:t>
            </a:r>
          </a:p>
        </p:txBody>
      </p:sp>
    </p:spTree>
    <p:extLst>
      <p:ext uri="{BB962C8B-B14F-4D97-AF65-F5344CB8AC3E}">
        <p14:creationId xmlns:p14="http://schemas.microsoft.com/office/powerpoint/2010/main" val="270937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 example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B725E887-AC93-4FEF-B17D-18B3219038DD}"/>
              </a:ext>
            </a:extLst>
          </p:cNvPr>
          <p:cNvSpPr>
            <a:spLocks noGrp="1"/>
          </p:cNvSpPr>
          <p:nvPr>
            <p:ph type="body" sz="quarter" idx="14"/>
          </p:nvPr>
        </p:nvSpPr>
        <p:spPr>
          <a:xfrm>
            <a:off x="457200" y="1296956"/>
            <a:ext cx="8062912" cy="3626737"/>
          </a:xfrm>
        </p:spPr>
        <p:txBody>
          <a:bodyPr>
            <a:normAutofit/>
          </a:bodyPr>
          <a:lstStyle/>
          <a:p>
            <a:r>
              <a:rPr lang="en-US" sz="1600" b="1" dirty="0"/>
              <a:t>Example 4.5 </a:t>
            </a:r>
          </a:p>
          <a:p>
            <a:r>
              <a:rPr lang="en-US" sz="1600" dirty="0"/>
              <a:t>Suppose you play a game of chance in which five numbers are chosen from 0, 1, 2, 3, 4, 5, 6, 7, 8, 9. A computer randomly selects five numbers from zero to nine with replacement. You pay $2 to play and could profit $100,000 if you match all five numbers in order (you get your $2 back plus $100,000). Over the long term, what is your </a:t>
            </a:r>
            <a:r>
              <a:rPr lang="en-US" sz="1600" b="1" dirty="0"/>
              <a:t>expected</a:t>
            </a:r>
            <a:r>
              <a:rPr lang="en-US" sz="1600" dirty="0"/>
              <a:t> profit of playing the game?</a:t>
            </a:r>
          </a:p>
        </p:txBody>
      </p:sp>
    </p:spTree>
    <p:extLst>
      <p:ext uri="{BB962C8B-B14F-4D97-AF65-F5344CB8AC3E}">
        <p14:creationId xmlns:p14="http://schemas.microsoft.com/office/powerpoint/2010/main" val="1706806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 try it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4B54FC8A-8FFB-4143-8713-6C0E7B77C567}"/>
              </a:ext>
            </a:extLst>
          </p:cNvPr>
          <p:cNvSpPr>
            <a:spLocks noGrp="1"/>
          </p:cNvSpPr>
          <p:nvPr>
            <p:ph type="body" sz="quarter" idx="14"/>
          </p:nvPr>
        </p:nvSpPr>
        <p:spPr>
          <a:xfrm>
            <a:off x="457200" y="1296956"/>
            <a:ext cx="8062912" cy="3626737"/>
          </a:xfrm>
        </p:spPr>
        <p:txBody>
          <a:bodyPr>
            <a:normAutofit/>
          </a:bodyPr>
          <a:lstStyle/>
          <a:p>
            <a:r>
              <a:rPr lang="en-US" sz="1600" b="1" dirty="0"/>
              <a:t>Try It 4.5</a:t>
            </a:r>
          </a:p>
          <a:p>
            <a:r>
              <a:rPr lang="en-US" sz="1600" dirty="0"/>
              <a:t>You are playing a game of chance in which four cards are drawn from a standard deck of 52 cards. You guess the suit of each card before it is drawn. The cards are replaced in the deck on each draw. You pay $1 to play. If you guess the right suit every time, you get your money back and $256. What is your expected profit of playing the game over the long term?</a:t>
            </a:r>
          </a:p>
        </p:txBody>
      </p:sp>
    </p:spTree>
    <p:extLst>
      <p:ext uri="{BB962C8B-B14F-4D97-AF65-F5344CB8AC3E}">
        <p14:creationId xmlns:p14="http://schemas.microsoft.com/office/powerpoint/2010/main" val="23183829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 example 3</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6A7B14A2-243C-4182-B961-095A03913686}"/>
              </a:ext>
            </a:extLst>
          </p:cNvPr>
          <p:cNvSpPr>
            <a:spLocks noGrp="1"/>
          </p:cNvSpPr>
          <p:nvPr>
            <p:ph type="body" sz="quarter" idx="14"/>
          </p:nvPr>
        </p:nvSpPr>
        <p:spPr>
          <a:xfrm>
            <a:off x="457200" y="1296956"/>
            <a:ext cx="8062912" cy="3626737"/>
          </a:xfrm>
        </p:spPr>
        <p:txBody>
          <a:bodyPr>
            <a:normAutofit/>
          </a:bodyPr>
          <a:lstStyle/>
          <a:p>
            <a:r>
              <a:rPr lang="en-US" sz="1600" b="1" dirty="0"/>
              <a:t>Example 4.6 </a:t>
            </a:r>
          </a:p>
          <a:p>
            <a:r>
              <a:rPr lang="en-US" sz="1600" dirty="0"/>
              <a:t>Suppose you play a game with a biased coin. You play each game by tossing the coin once. </a:t>
            </a:r>
            <a:r>
              <a:rPr lang="en-US" sz="1600" i="1" dirty="0"/>
              <a:t>P</a:t>
            </a:r>
            <a:r>
              <a:rPr lang="en-US" sz="1600" dirty="0"/>
              <a:t>(heads) = 2/3 and </a:t>
            </a:r>
            <a:r>
              <a:rPr lang="en-US" sz="1600" i="1" dirty="0"/>
              <a:t>P</a:t>
            </a:r>
            <a:r>
              <a:rPr lang="en-US" sz="1600" dirty="0"/>
              <a:t>(tails) = 1/3. If you toss a head, you pay $6. If you toss a tail, you win $10. If you play this game many times, will you come out ahead?</a:t>
            </a:r>
          </a:p>
          <a:p>
            <a:r>
              <a:rPr lang="en-US" sz="1600" dirty="0"/>
              <a:t>a. Define a random variable </a:t>
            </a:r>
            <a:r>
              <a:rPr lang="en-US" sz="1600" i="1" dirty="0"/>
              <a:t>X</a:t>
            </a:r>
            <a:r>
              <a:rPr lang="en-US" sz="1600" dirty="0"/>
              <a:t>.</a:t>
            </a:r>
          </a:p>
          <a:p>
            <a:r>
              <a:rPr lang="en-US" sz="1600" dirty="0"/>
              <a:t>b. Complete an expected value table.</a:t>
            </a:r>
          </a:p>
          <a:p>
            <a:r>
              <a:rPr lang="en-US" sz="1600" dirty="0"/>
              <a:t>c. What is the expected value, </a:t>
            </a:r>
            <a:r>
              <a:rPr lang="en-US" sz="1600" i="1" dirty="0"/>
              <a:t>μ</a:t>
            </a:r>
            <a:r>
              <a:rPr lang="en-US" sz="1600" dirty="0"/>
              <a:t>? Do you come out ahead?</a:t>
            </a:r>
          </a:p>
          <a:p>
            <a:endParaRPr lang="en-US" sz="1600" dirty="0"/>
          </a:p>
        </p:txBody>
      </p:sp>
    </p:spTree>
    <p:extLst>
      <p:ext uri="{BB962C8B-B14F-4D97-AF65-F5344CB8AC3E}">
        <p14:creationId xmlns:p14="http://schemas.microsoft.com/office/powerpoint/2010/main" val="2758239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Mean or Expected Value try it 3</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2" name="Picture 1" descr="Table 4.11"/>
          <p:cNvPicPr>
            <a:picLocks noChangeAspect="1"/>
          </p:cNvPicPr>
          <p:nvPr/>
        </p:nvPicPr>
        <p:blipFill rotWithShape="1">
          <a:blip r:embed="rId3"/>
          <a:srcRect l="37057" t="40130" r="37164" b="13267"/>
          <a:stretch/>
        </p:blipFill>
        <p:spPr>
          <a:xfrm>
            <a:off x="3070187" y="2997817"/>
            <a:ext cx="2836937" cy="2777834"/>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371D2744-DC7B-46E1-BD68-88AA17A29B8D}"/>
              </a:ext>
            </a:extLst>
          </p:cNvPr>
          <p:cNvSpPr>
            <a:spLocks noGrp="1"/>
          </p:cNvSpPr>
          <p:nvPr>
            <p:ph type="body" sz="quarter" idx="14"/>
          </p:nvPr>
        </p:nvSpPr>
        <p:spPr>
          <a:xfrm>
            <a:off x="457200" y="1296956"/>
            <a:ext cx="8062912" cy="3626737"/>
          </a:xfrm>
        </p:spPr>
        <p:txBody>
          <a:bodyPr>
            <a:normAutofit/>
          </a:bodyPr>
          <a:lstStyle/>
          <a:p>
            <a:r>
              <a:rPr lang="en-US" sz="1600" b="1" dirty="0"/>
              <a:t>Try It 4.6</a:t>
            </a:r>
          </a:p>
          <a:p>
            <a:r>
              <a:rPr lang="en-US" sz="1600" dirty="0"/>
              <a:t>Suppose you play a game with a spinner. You play each game by spinning the spinner once. </a:t>
            </a:r>
            <a:r>
              <a:rPr lang="en-US" sz="1600" i="1" dirty="0"/>
              <a:t>P</a:t>
            </a:r>
            <a:r>
              <a:rPr lang="en-US" sz="1600" dirty="0"/>
              <a:t>(red) = 2/5, </a:t>
            </a:r>
            <a:r>
              <a:rPr lang="en-US" sz="1600" i="1" dirty="0"/>
              <a:t>P</a:t>
            </a:r>
            <a:r>
              <a:rPr lang="en-US" sz="1600" dirty="0"/>
              <a:t>(blue) = 2/5, and </a:t>
            </a:r>
            <a:r>
              <a:rPr lang="en-US" sz="1600" i="1" dirty="0"/>
              <a:t>P</a:t>
            </a:r>
            <a:r>
              <a:rPr lang="en-US" sz="1600" dirty="0"/>
              <a:t>(green) = 1/5. If you land on red, you pay $10. If you land on blue, you don't pay or win anything. If you land on green, you win $10.</a:t>
            </a:r>
          </a:p>
          <a:p>
            <a:r>
              <a:rPr lang="en-US" sz="1600" dirty="0"/>
              <a:t> Complete the following expected value table.</a:t>
            </a:r>
          </a:p>
        </p:txBody>
      </p:sp>
    </p:spTree>
    <p:extLst>
      <p:ext uri="{BB962C8B-B14F-4D97-AF65-F5344CB8AC3E}">
        <p14:creationId xmlns:p14="http://schemas.microsoft.com/office/powerpoint/2010/main" val="2423779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Mean and Standard Deviation Using the calculator</a:t>
            </a:r>
            <a:endParaRPr lang="en-US" dirty="0"/>
          </a:p>
        </p:txBody>
      </p:sp>
      <p:sp>
        <p:nvSpPr>
          <p:cNvPr id="7" name="Text Placeholder 6"/>
          <p:cNvSpPr>
            <a:spLocks noGrp="1"/>
          </p:cNvSpPr>
          <p:nvPr>
            <p:ph type="body" sz="quarter" idx="14"/>
          </p:nvPr>
        </p:nvSpPr>
        <p:spPr>
          <a:xfrm>
            <a:off x="457200" y="1296956"/>
            <a:ext cx="8062912" cy="3626737"/>
          </a:xfrm>
        </p:spPr>
        <p:txBody>
          <a:bodyPr>
            <a:normAutofit/>
          </a:bodyPr>
          <a:lstStyle/>
          <a:p>
            <a:r>
              <a:rPr lang="en-US" sz="1600" dirty="0"/>
              <a:t>Generally for probability distributions, we use a calculator or a computer to calculate </a:t>
            </a:r>
            <a:r>
              <a:rPr lang="en-US" sz="1600" i="1" dirty="0"/>
              <a:t>μ </a:t>
            </a:r>
            <a:r>
              <a:rPr lang="en-US" sz="1600" dirty="0"/>
              <a:t>and </a:t>
            </a:r>
            <a:r>
              <a:rPr lang="en-US" sz="1600" i="1" dirty="0"/>
              <a:t>σ </a:t>
            </a:r>
            <a:r>
              <a:rPr lang="en-US" sz="1600" dirty="0"/>
              <a:t>to reduce roundoff error. </a:t>
            </a:r>
          </a:p>
          <a:p>
            <a:endParaRPr lang="en-US" sz="1600" dirty="0"/>
          </a:p>
          <a:p>
            <a:r>
              <a:rPr lang="en-US" sz="1600" dirty="0"/>
              <a:t>Type the </a:t>
            </a:r>
            <a:r>
              <a:rPr lang="en-US" sz="1600" b="1" dirty="0"/>
              <a:t>x values in L1 </a:t>
            </a:r>
            <a:r>
              <a:rPr lang="en-US" sz="1600" dirty="0"/>
              <a:t>and the </a:t>
            </a:r>
            <a:r>
              <a:rPr lang="en-US" sz="1600" b="1" dirty="0"/>
              <a:t>probabilities in L2</a:t>
            </a:r>
            <a:r>
              <a:rPr lang="en-US" sz="1600" dirty="0"/>
              <a:t>.  </a:t>
            </a:r>
          </a:p>
          <a:p>
            <a:endParaRPr lang="en-US" sz="1600" dirty="0"/>
          </a:p>
          <a:p>
            <a:pPr lvl="0"/>
            <a:r>
              <a:rPr lang="en-US" sz="1600" dirty="0"/>
              <a:t>Press </a:t>
            </a:r>
            <a:r>
              <a:rPr lang="en-US" sz="1600" b="1" dirty="0"/>
              <a:t>STAT</a:t>
            </a:r>
            <a:r>
              <a:rPr lang="en-US" sz="1600" dirty="0"/>
              <a:t>, cursor over to </a:t>
            </a:r>
            <a:r>
              <a:rPr lang="en-US" sz="1600" b="1" dirty="0"/>
              <a:t>CALC</a:t>
            </a:r>
            <a:r>
              <a:rPr lang="en-US" sz="1600" dirty="0"/>
              <a:t> and select </a:t>
            </a:r>
            <a:r>
              <a:rPr lang="en-US" sz="1600" b="1" dirty="0"/>
              <a:t>1: 1-VarStats</a:t>
            </a:r>
            <a:r>
              <a:rPr lang="en-US" sz="1600" dirty="0"/>
              <a:t>.</a:t>
            </a:r>
          </a:p>
          <a:p>
            <a:pPr lvl="0"/>
            <a:endParaRPr lang="en-US" sz="1600" dirty="0"/>
          </a:p>
          <a:p>
            <a:pPr lvl="0"/>
            <a:r>
              <a:rPr lang="en-US" sz="1600" dirty="0"/>
              <a:t>With 1-VarStats on the home screen, type </a:t>
            </a:r>
            <a:r>
              <a:rPr lang="en-US" sz="1600" b="1" dirty="0"/>
              <a:t>L1</a:t>
            </a:r>
            <a:r>
              <a:rPr lang="en-US" sz="1600" dirty="0"/>
              <a:t>, </a:t>
            </a:r>
            <a:r>
              <a:rPr lang="en-US" sz="1600" b="1" dirty="0"/>
              <a:t>L2</a:t>
            </a:r>
            <a:r>
              <a:rPr lang="en-US" sz="1600" dirty="0"/>
              <a:t> and press </a:t>
            </a:r>
            <a:r>
              <a:rPr lang="en-US" sz="1600" b="1" dirty="0"/>
              <a:t>ENTER</a:t>
            </a:r>
            <a:r>
              <a:rPr lang="en-US" sz="1600" dirty="0"/>
              <a:t>.</a:t>
            </a:r>
          </a:p>
          <a:p>
            <a:pPr lvl="0"/>
            <a:endParaRPr lang="en-US" sz="1600" dirty="0"/>
          </a:p>
          <a:p>
            <a:r>
              <a:rPr lang="en-US" sz="1600" dirty="0"/>
              <a:t>You will find that your mean and standard deviation is listed for you.</a:t>
            </a:r>
          </a:p>
          <a:p>
            <a:pPr lvl="0"/>
            <a:endParaRPr lang="en-US" sz="1600"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8" name="Picture 7" title="Calculator Screen Image"/>
          <p:cNvPicPr/>
          <p:nvPr/>
        </p:nvPicPr>
        <p:blipFill>
          <a:blip r:embed="rId3"/>
          <a:stretch>
            <a:fillRect/>
          </a:stretch>
        </p:blipFill>
        <p:spPr>
          <a:xfrm>
            <a:off x="774052" y="5079634"/>
            <a:ext cx="1866900" cy="1257300"/>
          </a:xfrm>
          <a:prstGeom prst="rect">
            <a:avLst/>
          </a:prstGeom>
        </p:spPr>
      </p:pic>
      <p:pic>
        <p:nvPicPr>
          <p:cNvPr id="9" name="Picture 8" title="Calculator Screen Image"/>
          <p:cNvPicPr/>
          <p:nvPr/>
        </p:nvPicPr>
        <p:blipFill>
          <a:blip r:embed="rId4"/>
          <a:stretch>
            <a:fillRect/>
          </a:stretch>
        </p:blipFill>
        <p:spPr>
          <a:xfrm>
            <a:off x="3395954" y="5079634"/>
            <a:ext cx="1866900" cy="1257300"/>
          </a:xfrm>
          <a:prstGeom prst="rect">
            <a:avLst/>
          </a:prstGeom>
        </p:spPr>
      </p:pic>
      <p:pic>
        <p:nvPicPr>
          <p:cNvPr id="10" name="Picture 9" title="Calculator Screen Image"/>
          <p:cNvPicPr/>
          <p:nvPr/>
        </p:nvPicPr>
        <p:blipFill>
          <a:blip r:embed="rId5"/>
          <a:stretch>
            <a:fillRect/>
          </a:stretch>
        </p:blipFill>
        <p:spPr>
          <a:xfrm>
            <a:off x="6017856" y="5079634"/>
            <a:ext cx="1866900" cy="1257300"/>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1461156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t>Random Variable Notation</a:t>
            </a:r>
            <a:endParaRPr lang="en-US" dirty="0"/>
          </a:p>
        </p:txBody>
      </p:sp>
      <p:sp>
        <p:nvSpPr>
          <p:cNvPr id="7" name="Text Placeholder 6"/>
          <p:cNvSpPr>
            <a:spLocks noGrp="1"/>
          </p:cNvSpPr>
          <p:nvPr>
            <p:ph type="body" sz="quarter" idx="14"/>
          </p:nvPr>
        </p:nvSpPr>
        <p:spPr>
          <a:xfrm>
            <a:off x="457200" y="1296955"/>
            <a:ext cx="8062912" cy="4713409"/>
          </a:xfrm>
        </p:spPr>
        <p:txBody>
          <a:bodyPr>
            <a:normAutofit fontScale="92500" lnSpcReduction="20000"/>
          </a:bodyPr>
          <a:lstStyle/>
          <a:p>
            <a:r>
              <a:rPr lang="en-US" sz="1800" dirty="0"/>
              <a:t>A </a:t>
            </a:r>
            <a:r>
              <a:rPr lang="en-US" sz="1800" b="1" dirty="0"/>
              <a:t>random variable </a:t>
            </a:r>
            <a:r>
              <a:rPr lang="en-US" sz="1800" dirty="0"/>
              <a:t>describes the outcomes of a statistical experiment in words. The values of a random variable can vary with each repetition of an experiment.</a:t>
            </a:r>
          </a:p>
          <a:p>
            <a:endParaRPr lang="en-US" sz="1800" dirty="0"/>
          </a:p>
          <a:p>
            <a:r>
              <a:rPr lang="en-US" sz="1800" dirty="0"/>
              <a:t>Upper case letters such as </a:t>
            </a:r>
            <a:r>
              <a:rPr lang="en-US" sz="1800" i="1" dirty="0"/>
              <a:t>X </a:t>
            </a:r>
            <a:r>
              <a:rPr lang="en-US" sz="1800" dirty="0"/>
              <a:t>or </a:t>
            </a:r>
            <a:r>
              <a:rPr lang="en-US" sz="1800" i="1" dirty="0"/>
              <a:t>Y </a:t>
            </a:r>
            <a:r>
              <a:rPr lang="en-US" sz="1800" dirty="0"/>
              <a:t>denote a random variable. Lower case letters like </a:t>
            </a:r>
            <a:r>
              <a:rPr lang="en-US" sz="1800" i="1" dirty="0"/>
              <a:t>x </a:t>
            </a:r>
            <a:r>
              <a:rPr lang="en-US" sz="1800" dirty="0"/>
              <a:t>or </a:t>
            </a:r>
            <a:r>
              <a:rPr lang="en-US" sz="1800" i="1" dirty="0"/>
              <a:t>y </a:t>
            </a:r>
            <a:r>
              <a:rPr lang="en-US" sz="1800" dirty="0"/>
              <a:t>denote the value of a random variable. </a:t>
            </a:r>
          </a:p>
          <a:p>
            <a:endParaRPr lang="en-US" sz="1800" dirty="0"/>
          </a:p>
          <a:p>
            <a:r>
              <a:rPr lang="en-US" sz="1800" dirty="0"/>
              <a:t>If </a:t>
            </a:r>
            <a:r>
              <a:rPr lang="en-US" sz="1800" b="1" i="1" dirty="0"/>
              <a:t>X </a:t>
            </a:r>
            <a:r>
              <a:rPr lang="en-US" sz="1800" b="1" dirty="0"/>
              <a:t>is a random variable, then </a:t>
            </a:r>
            <a:r>
              <a:rPr lang="en-US" sz="1800" b="1" i="1" dirty="0"/>
              <a:t>X </a:t>
            </a:r>
            <a:r>
              <a:rPr lang="en-US" sz="1800" b="1" dirty="0"/>
              <a:t>is written in words, and </a:t>
            </a:r>
            <a:r>
              <a:rPr lang="en-US" sz="1800" b="1" i="1" dirty="0"/>
              <a:t>x </a:t>
            </a:r>
            <a:r>
              <a:rPr lang="en-US" sz="1800" b="1" dirty="0"/>
              <a:t>is given as a number.</a:t>
            </a:r>
          </a:p>
          <a:p>
            <a:endParaRPr lang="en-US" sz="1800" i="1" dirty="0"/>
          </a:p>
          <a:p>
            <a:r>
              <a:rPr lang="en-US" sz="1800" i="1" dirty="0"/>
              <a:t>For example, let X = the number of heads you get when you toss three fair coins. The sample space for the toss of three fair coins is TTT; THH; HTH; HHT; HTT; THT; TTH; HHH. Then, x = 0, 1, 2, 3. X is in words and x is a number. </a:t>
            </a:r>
          </a:p>
          <a:p>
            <a:endParaRPr lang="en-US" sz="1800" dirty="0"/>
          </a:p>
          <a:p>
            <a:r>
              <a:rPr lang="en-US" sz="1800" dirty="0"/>
              <a:t>Notice that for this example, the </a:t>
            </a:r>
            <a:r>
              <a:rPr lang="en-US" sz="1800" i="1" dirty="0"/>
              <a:t>x </a:t>
            </a:r>
            <a:r>
              <a:rPr lang="en-US" sz="1800" dirty="0"/>
              <a:t>values are countable outcomes. Because you can count the possible values that </a:t>
            </a:r>
            <a:r>
              <a:rPr lang="en-US" sz="1800" i="1" dirty="0"/>
              <a:t>X </a:t>
            </a:r>
            <a:r>
              <a:rPr lang="en-US" sz="1800" dirty="0"/>
              <a:t>can take on and the outcomes are random (the </a:t>
            </a:r>
            <a:r>
              <a:rPr lang="en-US" sz="1800" i="1" dirty="0"/>
              <a:t>x </a:t>
            </a:r>
            <a:r>
              <a:rPr lang="en-US" sz="1800" dirty="0"/>
              <a:t>values 0, 1, 2, 3), </a:t>
            </a:r>
            <a:r>
              <a:rPr lang="en-US" sz="1800" i="1" dirty="0"/>
              <a:t>X </a:t>
            </a:r>
            <a:r>
              <a:rPr lang="en-US" sz="1800" dirty="0"/>
              <a:t>is a discrete random variable.</a:t>
            </a:r>
            <a:endParaRPr lang="en-US" sz="1400"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218757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Standard Deviation</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6BAE8D1C-9351-4FA2-8FFF-EA6EAC22C5E8}"/>
              </a:ext>
            </a:extLst>
          </p:cNvPr>
          <p:cNvSpPr>
            <a:spLocks noGrp="1"/>
          </p:cNvSpPr>
          <p:nvPr>
            <p:ph type="body" sz="quarter" idx="14"/>
          </p:nvPr>
        </p:nvSpPr>
        <p:spPr>
          <a:xfrm>
            <a:off x="457200" y="1296956"/>
            <a:ext cx="8062912" cy="3626737"/>
          </a:xfrm>
        </p:spPr>
        <p:txBody>
          <a:bodyPr>
            <a:normAutofit/>
          </a:bodyPr>
          <a:lstStyle/>
          <a:p>
            <a:r>
              <a:rPr lang="en-US" sz="1600" b="1" dirty="0"/>
              <a:t>Try It 4.8</a:t>
            </a:r>
          </a:p>
          <a:p>
            <a:r>
              <a:rPr lang="en-US" sz="1600" dirty="0"/>
              <a:t>On May 11, 2013 at 9:30 PM, the probability that moderate seismic activity (one moderate earthquake) would occur in the next 48 hours in Japan was about 1.08%. As in </a:t>
            </a:r>
            <a:r>
              <a:rPr lang="en-US" sz="1600" dirty="0">
                <a:hlinkClick r:id="rId3"/>
              </a:rPr>
              <a:t>Example 4.8</a:t>
            </a:r>
            <a:r>
              <a:rPr lang="en-US" sz="1600" dirty="0"/>
              <a:t>, you bet that a moderate earthquake will occur in Japan during this period. If you win the bet, you win $100. If you lose the bet, you pay $10. Let </a:t>
            </a:r>
            <a:r>
              <a:rPr lang="en-US" sz="1600" i="1" dirty="0"/>
              <a:t>X</a:t>
            </a:r>
            <a:r>
              <a:rPr lang="en-US" sz="1600" dirty="0"/>
              <a:t> = the amount of profit from a bet. Find the mean and standard deviation of </a:t>
            </a:r>
            <a:r>
              <a:rPr lang="en-US" sz="1600" i="1" dirty="0"/>
              <a:t>X</a:t>
            </a:r>
            <a:r>
              <a:rPr lang="en-US" sz="1600" dirty="0"/>
              <a:t>.</a:t>
            </a:r>
          </a:p>
        </p:txBody>
      </p:sp>
    </p:spTree>
    <p:extLst>
      <p:ext uri="{BB962C8B-B14F-4D97-AF65-F5344CB8AC3E}">
        <p14:creationId xmlns:p14="http://schemas.microsoft.com/office/powerpoint/2010/main" val="1374397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4</a:t>
            </a:r>
            <a:br>
              <a:rPr lang="en-US" sz="4000" b="1" cap="none" dirty="0">
                <a:solidFill>
                  <a:srgbClr val="212F62"/>
                </a:solidFill>
              </a:rPr>
            </a:br>
            <a:br>
              <a:rPr lang="en-US" sz="4000" b="1" cap="none" dirty="0">
                <a:solidFill>
                  <a:srgbClr val="212F62"/>
                </a:solidFill>
              </a:rPr>
            </a:br>
            <a:r>
              <a:rPr lang="en-US" sz="4000" b="1" dirty="0">
                <a:solidFill>
                  <a:srgbClr val="212F62"/>
                </a:solidFill>
              </a:rPr>
              <a:t>discrete random variables</a:t>
            </a:r>
            <a:endParaRPr lang="en-US" sz="4000" dirty="0"/>
          </a:p>
        </p:txBody>
      </p:sp>
      <p:sp>
        <p:nvSpPr>
          <p:cNvPr id="5" name="Title 4"/>
          <p:cNvSpPr txBox="1">
            <a:spLocks/>
          </p:cNvSpPr>
          <p:nvPr/>
        </p:nvSpPr>
        <p:spPr>
          <a:xfrm>
            <a:off x="845052" y="3697089"/>
            <a:ext cx="7287208" cy="567001"/>
          </a:xfrm>
          <a:prstGeom prst="rect">
            <a:avLst/>
          </a:prstGeom>
        </p:spPr>
        <p:txBody>
          <a:bodyPr vert="horz" lIns="91440" tIns="45720" rIns="91440" bIns="45720" rtlCol="0" anchor="b">
            <a:norm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4.3 – </a:t>
            </a:r>
            <a:r>
              <a:rPr lang="en-US" b="1" dirty="0"/>
              <a:t>Binomial Distribution</a:t>
            </a:r>
            <a:endParaRPr lang="en-US" dirty="0"/>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3670580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4.3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2031325"/>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Graph discrete probability distributions</a:t>
            </a:r>
          </a:p>
          <a:p>
            <a:pPr marL="285750" indent="-285750">
              <a:buFont typeface="Arial" panose="020B0604020202020204" pitchFamily="34" charset="0"/>
              <a:buChar char="•"/>
            </a:pPr>
            <a:r>
              <a:rPr lang="en-US" dirty="0"/>
              <a:t>Compute binomial probabilities using the Binomial Probability formula, a binomial distribution table and/or graphing calculator.</a:t>
            </a:r>
          </a:p>
          <a:p>
            <a:pPr marL="285750" indent="-285750">
              <a:buFont typeface="Arial" panose="020B0604020202020204" pitchFamily="34" charset="0"/>
              <a:buChar char="•"/>
            </a:pPr>
            <a:r>
              <a:rPr lang="en-US" dirty="0"/>
              <a:t>Use the binomial probability distribution to solve real-world applications.</a:t>
            </a:r>
          </a:p>
          <a:p>
            <a:pPr marL="285750" indent="-285750">
              <a:buFont typeface="Arial" panose="020B0604020202020204" pitchFamily="34" charset="0"/>
              <a:buChar char="•"/>
            </a:pPr>
            <a:r>
              <a:rPr lang="en-US" dirty="0"/>
              <a:t>Compute mean and standard deviation for a binomial distribution</a:t>
            </a:r>
          </a:p>
        </p:txBody>
      </p:sp>
    </p:spTree>
    <p:extLst>
      <p:ext uri="{BB962C8B-B14F-4D97-AF65-F5344CB8AC3E}">
        <p14:creationId xmlns:p14="http://schemas.microsoft.com/office/powerpoint/2010/main" val="4050636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Binomial Distribution</a:t>
            </a:r>
            <a:endParaRPr lang="en-US" dirty="0"/>
          </a:p>
        </p:txBody>
      </p:sp>
      <p:sp>
        <p:nvSpPr>
          <p:cNvPr id="7" name="Text Placeholder 6"/>
          <p:cNvSpPr>
            <a:spLocks noGrp="1"/>
          </p:cNvSpPr>
          <p:nvPr>
            <p:ph type="body" sz="quarter" idx="14"/>
          </p:nvPr>
        </p:nvSpPr>
        <p:spPr>
          <a:xfrm>
            <a:off x="457200" y="1296955"/>
            <a:ext cx="8062912" cy="4713409"/>
          </a:xfrm>
        </p:spPr>
        <p:txBody>
          <a:bodyPr>
            <a:normAutofit fontScale="92500" lnSpcReduction="10000"/>
          </a:bodyPr>
          <a:lstStyle/>
          <a:p>
            <a:r>
              <a:rPr lang="en-US" dirty="0"/>
              <a:t>There are three characteristics of a binomial experiment.</a:t>
            </a:r>
          </a:p>
          <a:p>
            <a:endParaRPr lang="en-US" dirty="0"/>
          </a:p>
          <a:p>
            <a:r>
              <a:rPr lang="en-US" dirty="0"/>
              <a:t>1. </a:t>
            </a:r>
            <a:r>
              <a:rPr lang="en-US" b="1" dirty="0"/>
              <a:t>There are a fixed number of trials</a:t>
            </a:r>
            <a:r>
              <a:rPr lang="en-US" dirty="0"/>
              <a:t>. Think of trials as repetitions of an experiment. The letter </a:t>
            </a:r>
            <a:r>
              <a:rPr lang="en-US" b="1" i="1" dirty="0"/>
              <a:t>n</a:t>
            </a:r>
            <a:r>
              <a:rPr lang="en-US" i="1" dirty="0"/>
              <a:t> </a:t>
            </a:r>
            <a:r>
              <a:rPr lang="en-US" dirty="0"/>
              <a:t>denotes the number of trials.</a:t>
            </a:r>
          </a:p>
          <a:p>
            <a:endParaRPr lang="en-US" dirty="0"/>
          </a:p>
          <a:p>
            <a:r>
              <a:rPr lang="en-US" dirty="0"/>
              <a:t>2. There are only two possible outcomes, called "success" and "failure," for each trial. The letter </a:t>
            </a:r>
            <a:r>
              <a:rPr lang="en-US" b="1" i="1" dirty="0"/>
              <a:t>p </a:t>
            </a:r>
            <a:r>
              <a:rPr lang="en-US" b="1" dirty="0"/>
              <a:t>denotes the probability of a success on one trial</a:t>
            </a:r>
            <a:r>
              <a:rPr lang="en-US" dirty="0"/>
              <a:t>, and </a:t>
            </a:r>
            <a:r>
              <a:rPr lang="en-US" i="1" dirty="0"/>
              <a:t>q </a:t>
            </a:r>
            <a:r>
              <a:rPr lang="en-US" dirty="0"/>
              <a:t>denotes the probability of a failure on one trial. </a:t>
            </a:r>
            <a:r>
              <a:rPr lang="en-US" i="1" dirty="0"/>
              <a:t>p </a:t>
            </a:r>
            <a:r>
              <a:rPr lang="en-US" dirty="0"/>
              <a:t>+ </a:t>
            </a:r>
            <a:r>
              <a:rPr lang="en-US" i="1" dirty="0"/>
              <a:t>q </a:t>
            </a:r>
            <a:r>
              <a:rPr lang="en-US" dirty="0"/>
              <a:t>= 1.</a:t>
            </a:r>
          </a:p>
          <a:p>
            <a:endParaRPr lang="en-US" dirty="0"/>
          </a:p>
          <a:p>
            <a:r>
              <a:rPr lang="en-US" dirty="0"/>
              <a:t>3. The </a:t>
            </a:r>
            <a:r>
              <a:rPr lang="en-US" i="1" dirty="0"/>
              <a:t>n </a:t>
            </a:r>
            <a:r>
              <a:rPr lang="en-US" dirty="0"/>
              <a:t>trials are independent and are repeated using identical conditions. Because the </a:t>
            </a:r>
            <a:r>
              <a:rPr lang="en-US" i="1" dirty="0"/>
              <a:t>n </a:t>
            </a:r>
            <a:r>
              <a:rPr lang="en-US" dirty="0"/>
              <a:t>trials are independent, the outcome of one trial does not help in predicting the outcome of another trial. Another way of saying this is that for each individual trial, the probability, </a:t>
            </a:r>
            <a:r>
              <a:rPr lang="en-US" i="1" dirty="0"/>
              <a:t>p</a:t>
            </a:r>
            <a:r>
              <a:rPr lang="en-US" dirty="0"/>
              <a:t>, of a success and probability, </a:t>
            </a:r>
            <a:r>
              <a:rPr lang="en-US" i="1" dirty="0"/>
              <a:t>q</a:t>
            </a:r>
            <a:r>
              <a:rPr lang="en-US" dirty="0"/>
              <a:t>, of a failure remain the same.</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4373090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Binomial Distribution try its</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10" name="Text Placeholder 6">
            <a:extLst>
              <a:ext uri="{FF2B5EF4-FFF2-40B4-BE49-F238E27FC236}">
                <a16:creationId xmlns:a16="http://schemas.microsoft.com/office/drawing/2014/main" id="{9FA27605-E3DE-4989-B4CC-8D6E81734BF5}"/>
              </a:ext>
            </a:extLst>
          </p:cNvPr>
          <p:cNvSpPr>
            <a:spLocks noGrp="1"/>
          </p:cNvSpPr>
          <p:nvPr>
            <p:ph type="body" sz="quarter" idx="14"/>
          </p:nvPr>
        </p:nvSpPr>
        <p:spPr>
          <a:xfrm>
            <a:off x="457200" y="1296955"/>
            <a:ext cx="8062912" cy="4713409"/>
          </a:xfrm>
        </p:spPr>
        <p:txBody>
          <a:bodyPr>
            <a:normAutofit fontScale="85000" lnSpcReduction="20000"/>
          </a:bodyPr>
          <a:lstStyle/>
          <a:p>
            <a:r>
              <a:rPr lang="en-US" b="1" dirty="0"/>
              <a:t>Try It 4.9</a:t>
            </a:r>
          </a:p>
          <a:p>
            <a:r>
              <a:rPr lang="en-US" dirty="0"/>
              <a:t>The state health board is concerned about the amount of fruit available in school lunches. Forty-eight percent of schools in the state offer fruit in their lunches every day. This implies that 52% do not. What would a "success" be in this case?</a:t>
            </a:r>
          </a:p>
          <a:p>
            <a:endParaRPr lang="en-US" dirty="0"/>
          </a:p>
          <a:p>
            <a:r>
              <a:rPr lang="en-US" b="1" dirty="0"/>
              <a:t>Try It 4.12</a:t>
            </a:r>
          </a:p>
          <a:p>
            <a:r>
              <a:rPr lang="en-US" dirty="0"/>
              <a:t>Sixty-five percent of people pass the state driver’s exam on the first try. A group of 50 individuals who have taken the driver’s exam is randomly selected. Give two reasons why this is a binomial problem.</a:t>
            </a:r>
          </a:p>
          <a:p>
            <a:endParaRPr lang="en-US" dirty="0"/>
          </a:p>
          <a:p>
            <a:r>
              <a:rPr lang="en-US" b="1" dirty="0"/>
              <a:t>Try It 4.16</a:t>
            </a:r>
          </a:p>
          <a:p>
            <a:r>
              <a:rPr lang="en-US" dirty="0"/>
              <a:t>A lacrosse team is selecting a captain. The names of all the seniors are put into a hat, and the first three that are drawn will be the captains. The names are not replaced once they are drawn (one person cannot be two captains). You want to see if the captains all play the same position. State whether this is binomial or not and state why.</a:t>
            </a:r>
          </a:p>
        </p:txBody>
      </p:sp>
    </p:spTree>
    <p:extLst>
      <p:ext uri="{BB962C8B-B14F-4D97-AF65-F5344CB8AC3E}">
        <p14:creationId xmlns:p14="http://schemas.microsoft.com/office/powerpoint/2010/main" val="850726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Notation for the Binomial: </a:t>
            </a:r>
            <a:r>
              <a:rPr lang="en-US" b="1" i="1" dirty="0"/>
              <a:t>B </a:t>
            </a:r>
            <a:r>
              <a:rPr lang="en-US" b="1" dirty="0"/>
              <a:t>= Binomial Probability Distribution Function</a:t>
            </a:r>
            <a:endParaRPr lang="en-US" dirty="0"/>
          </a:p>
        </p:txBody>
      </p:sp>
      <p:sp>
        <p:nvSpPr>
          <p:cNvPr id="7" name="Text Placeholder 6"/>
          <p:cNvSpPr>
            <a:spLocks noGrp="1"/>
          </p:cNvSpPr>
          <p:nvPr>
            <p:ph type="body" sz="quarter" idx="14"/>
          </p:nvPr>
        </p:nvSpPr>
        <p:spPr>
          <a:xfrm>
            <a:off x="457200" y="1296955"/>
            <a:ext cx="8062912" cy="4713409"/>
          </a:xfrm>
        </p:spPr>
        <p:txBody>
          <a:bodyPr>
            <a:normAutofit fontScale="92500" lnSpcReduction="20000"/>
          </a:bodyPr>
          <a:lstStyle/>
          <a:p>
            <a:r>
              <a:rPr lang="en-US" dirty="0"/>
              <a:t>The outcomes of a binomial experiment fit a </a:t>
            </a:r>
            <a:r>
              <a:rPr lang="en-US" b="1" dirty="0"/>
              <a:t>binomial probability distribution</a:t>
            </a:r>
            <a:r>
              <a:rPr lang="en-US" dirty="0"/>
              <a:t>. </a:t>
            </a:r>
          </a:p>
          <a:p>
            <a:endParaRPr lang="en-US" dirty="0"/>
          </a:p>
          <a:p>
            <a:r>
              <a:rPr lang="en-US" dirty="0"/>
              <a:t>The random variable </a:t>
            </a:r>
            <a:r>
              <a:rPr lang="en-US" i="1" dirty="0"/>
              <a:t>X </a:t>
            </a:r>
            <a:r>
              <a:rPr lang="en-US" dirty="0"/>
              <a:t>= the number of successes obtained in the </a:t>
            </a:r>
            <a:r>
              <a:rPr lang="en-US" i="1" dirty="0"/>
              <a:t>n </a:t>
            </a:r>
            <a:r>
              <a:rPr lang="en-US" dirty="0"/>
              <a:t>independent trials.</a:t>
            </a:r>
          </a:p>
          <a:p>
            <a:endParaRPr lang="en-US" i="1" dirty="0"/>
          </a:p>
          <a:p>
            <a:r>
              <a:rPr lang="en-US" i="1" dirty="0"/>
              <a:t>X </a:t>
            </a:r>
            <a:r>
              <a:rPr lang="en-US" dirty="0"/>
              <a:t>~ </a:t>
            </a:r>
            <a:r>
              <a:rPr lang="en-US" i="1" dirty="0"/>
              <a:t>B</a:t>
            </a:r>
            <a:r>
              <a:rPr lang="en-US" dirty="0"/>
              <a:t>(</a:t>
            </a:r>
            <a:r>
              <a:rPr lang="en-US" i="1" dirty="0"/>
              <a:t>n</a:t>
            </a:r>
            <a:r>
              <a:rPr lang="en-US" dirty="0"/>
              <a:t>, </a:t>
            </a:r>
            <a:r>
              <a:rPr lang="en-US" i="1" dirty="0"/>
              <a:t>p</a:t>
            </a:r>
            <a:r>
              <a:rPr lang="en-US" dirty="0"/>
              <a:t>)</a:t>
            </a:r>
          </a:p>
          <a:p>
            <a:r>
              <a:rPr lang="en-US" dirty="0"/>
              <a:t>Read this as "</a:t>
            </a:r>
            <a:r>
              <a:rPr lang="en-US" i="1" dirty="0"/>
              <a:t>X </a:t>
            </a:r>
            <a:r>
              <a:rPr lang="en-US" dirty="0"/>
              <a:t>is a random variable with a binomial distribution." </a:t>
            </a:r>
          </a:p>
          <a:p>
            <a:endParaRPr lang="en-US" dirty="0"/>
          </a:p>
          <a:p>
            <a:r>
              <a:rPr lang="en-US" dirty="0"/>
              <a:t>The parameters are </a:t>
            </a:r>
            <a:r>
              <a:rPr lang="en-US" i="1" dirty="0"/>
              <a:t>n </a:t>
            </a:r>
            <a:r>
              <a:rPr lang="en-US" dirty="0"/>
              <a:t>and </a:t>
            </a:r>
            <a:r>
              <a:rPr lang="en-US" i="1" dirty="0"/>
              <a:t>p:</a:t>
            </a:r>
            <a:endParaRPr lang="en-US" dirty="0"/>
          </a:p>
          <a:p>
            <a:r>
              <a:rPr lang="en-US" i="1" dirty="0"/>
              <a:t>n </a:t>
            </a:r>
            <a:r>
              <a:rPr lang="en-US" dirty="0"/>
              <a:t>= number of trials, </a:t>
            </a:r>
            <a:r>
              <a:rPr lang="en-US" i="1" dirty="0"/>
              <a:t>p </a:t>
            </a:r>
            <a:r>
              <a:rPr lang="en-US" dirty="0"/>
              <a:t>= probability of a success on each trial.</a:t>
            </a:r>
          </a:p>
          <a:p>
            <a:endParaRPr lang="en-US" dirty="0"/>
          </a:p>
          <a:p>
            <a:r>
              <a:rPr lang="en-US" dirty="0"/>
              <a:t>Binomial probabilities are found by using the binomial distribution function. Stating the probability question mathematically is the start. </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4225096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Binomial Distribution example</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80A98F00-CC03-4FC0-BDEB-45E28CDB4201}"/>
              </a:ext>
            </a:extLst>
          </p:cNvPr>
          <p:cNvSpPr>
            <a:spLocks noGrp="1"/>
          </p:cNvSpPr>
          <p:nvPr>
            <p:ph type="body" sz="quarter" idx="14"/>
          </p:nvPr>
        </p:nvSpPr>
        <p:spPr>
          <a:xfrm>
            <a:off x="457200" y="1296955"/>
            <a:ext cx="8062912" cy="4713409"/>
          </a:xfrm>
        </p:spPr>
        <p:txBody>
          <a:bodyPr>
            <a:normAutofit/>
          </a:bodyPr>
          <a:lstStyle/>
          <a:p>
            <a:r>
              <a:rPr lang="en-US" b="1" dirty="0"/>
              <a:t>Example 4.11 </a:t>
            </a:r>
          </a:p>
          <a:p>
            <a:r>
              <a:rPr lang="en-US" dirty="0"/>
              <a:t>A fair coin is flipped 15 times. Each flip is independent. What is the probability of getting more than ten heads? Let </a:t>
            </a:r>
            <a:r>
              <a:rPr lang="en-US" i="1" dirty="0"/>
              <a:t>X</a:t>
            </a:r>
            <a:r>
              <a:rPr lang="en-US" dirty="0"/>
              <a:t> = the number of heads in 15 flips of the fair coin. </a:t>
            </a:r>
            <a:r>
              <a:rPr lang="en-US" i="1" dirty="0"/>
              <a:t>X</a:t>
            </a:r>
            <a:r>
              <a:rPr lang="en-US" dirty="0"/>
              <a:t> takes on the values 0, 1, 2, 3, ..., 15. Since the coin is fair, </a:t>
            </a:r>
            <a:r>
              <a:rPr lang="en-US" i="1" dirty="0"/>
              <a:t>p</a:t>
            </a:r>
            <a:r>
              <a:rPr lang="en-US" dirty="0"/>
              <a:t> = 0.5 and </a:t>
            </a:r>
            <a:r>
              <a:rPr lang="en-US" i="1" dirty="0"/>
              <a:t>q</a:t>
            </a:r>
            <a:r>
              <a:rPr lang="en-US" dirty="0"/>
              <a:t> = 0.5. The number of trials is </a:t>
            </a:r>
            <a:r>
              <a:rPr lang="en-US" i="1" dirty="0"/>
              <a:t>n</a:t>
            </a:r>
            <a:r>
              <a:rPr lang="en-US" dirty="0"/>
              <a:t> = 15. State the probability question mathematically.</a:t>
            </a:r>
          </a:p>
        </p:txBody>
      </p:sp>
    </p:spTree>
    <p:extLst>
      <p:ext uri="{BB962C8B-B14F-4D97-AF65-F5344CB8AC3E}">
        <p14:creationId xmlns:p14="http://schemas.microsoft.com/office/powerpoint/2010/main" val="38190971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Binomial Distribution try its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9" name="Text Placeholder 6">
            <a:extLst>
              <a:ext uri="{FF2B5EF4-FFF2-40B4-BE49-F238E27FC236}">
                <a16:creationId xmlns:a16="http://schemas.microsoft.com/office/drawing/2014/main" id="{3437C87D-591F-447B-8017-F28E4D67309C}"/>
              </a:ext>
            </a:extLst>
          </p:cNvPr>
          <p:cNvSpPr>
            <a:spLocks noGrp="1"/>
          </p:cNvSpPr>
          <p:nvPr>
            <p:ph type="body" sz="quarter" idx="14"/>
          </p:nvPr>
        </p:nvSpPr>
        <p:spPr>
          <a:xfrm>
            <a:off x="457200" y="1296955"/>
            <a:ext cx="8062912" cy="4713409"/>
          </a:xfrm>
        </p:spPr>
        <p:txBody>
          <a:bodyPr>
            <a:normAutofit/>
          </a:bodyPr>
          <a:lstStyle/>
          <a:p>
            <a:r>
              <a:rPr lang="en-US" b="1" dirty="0"/>
              <a:t>Try It 4.10</a:t>
            </a:r>
          </a:p>
          <a:p>
            <a:r>
              <a:rPr lang="en-US" dirty="0"/>
              <a:t>A trainer is teaching a dolphin to do tricks. The probability that the dolphin successfully performs the trick is 35%, and the probability that the dolphin does not successfully perform the trick is 65%. Out of 20 attempts, you want to find the probability that the dolphin succeeds 12 times. State the probability question mathematically.</a:t>
            </a:r>
          </a:p>
          <a:p>
            <a:endParaRPr lang="en-US" dirty="0"/>
          </a:p>
          <a:p>
            <a:r>
              <a:rPr lang="en-US" b="1" dirty="0"/>
              <a:t>Try It 4.11</a:t>
            </a:r>
          </a:p>
          <a:p>
            <a:r>
              <a:rPr lang="en-US" dirty="0"/>
              <a:t>A fair, six-sided die is rolled ten times. Each roll is independent. You want to find the probability of rolling a one more than three times. State the probability question mathematically.</a:t>
            </a:r>
          </a:p>
        </p:txBody>
      </p:sp>
    </p:spTree>
    <p:extLst>
      <p:ext uri="{BB962C8B-B14F-4D97-AF65-F5344CB8AC3E}">
        <p14:creationId xmlns:p14="http://schemas.microsoft.com/office/powerpoint/2010/main" val="3077269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i="1" dirty="0"/>
              <a:t>B </a:t>
            </a:r>
            <a:r>
              <a:rPr lang="en-US" b="1" dirty="0"/>
              <a:t>= Binomial Probability Distribution Function on the calculator</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A8A29AF1-1212-4BFF-BF05-8B673147E90A}"/>
              </a:ext>
            </a:extLst>
          </p:cNvPr>
          <p:cNvSpPr>
            <a:spLocks noGrp="1"/>
          </p:cNvSpPr>
          <p:nvPr>
            <p:ph type="body" sz="quarter" idx="14"/>
          </p:nvPr>
        </p:nvSpPr>
        <p:spPr>
          <a:xfrm>
            <a:off x="457200" y="1296955"/>
            <a:ext cx="8062912" cy="4713409"/>
          </a:xfrm>
        </p:spPr>
        <p:txBody>
          <a:bodyPr>
            <a:normAutofit/>
          </a:bodyPr>
          <a:lstStyle/>
          <a:p>
            <a:r>
              <a:rPr lang="en-US" b="1" dirty="0"/>
              <a:t>Using the TI-83, 83+, 84, 84+ Calculator</a:t>
            </a:r>
          </a:p>
          <a:p>
            <a:r>
              <a:rPr lang="en-US" dirty="0"/>
              <a:t>Go into 2</a:t>
            </a:r>
            <a:r>
              <a:rPr lang="en-US" baseline="30000" dirty="0"/>
              <a:t>nd</a:t>
            </a:r>
            <a:r>
              <a:rPr lang="en-US" dirty="0"/>
              <a:t> DISTR. The syntax for the instructions are as follows:</a:t>
            </a:r>
          </a:p>
          <a:p>
            <a:r>
              <a:rPr lang="en-US" b="1" dirty="0"/>
              <a:t>To calculate (</a:t>
            </a:r>
            <a:r>
              <a:rPr lang="en-US" b="1" i="1" dirty="0"/>
              <a:t>x</a:t>
            </a:r>
            <a:r>
              <a:rPr lang="en-US" b="1" dirty="0"/>
              <a:t> = value): </a:t>
            </a:r>
            <a:r>
              <a:rPr lang="en-US" b="1" dirty="0" err="1"/>
              <a:t>binompdf</a:t>
            </a:r>
            <a:r>
              <a:rPr lang="en-US" b="1" dirty="0"/>
              <a:t>(</a:t>
            </a:r>
            <a:r>
              <a:rPr lang="en-US" b="1" i="1" dirty="0"/>
              <a:t>n</a:t>
            </a:r>
            <a:r>
              <a:rPr lang="en-US" b="1" dirty="0"/>
              <a:t>, </a:t>
            </a:r>
            <a:r>
              <a:rPr lang="en-US" b="1" i="1" dirty="0"/>
              <a:t>p</a:t>
            </a:r>
            <a:r>
              <a:rPr lang="en-US" b="1" dirty="0"/>
              <a:t>, number)</a:t>
            </a:r>
            <a:r>
              <a:rPr lang="en-US" dirty="0"/>
              <a:t> if "number" is left out, the result is the binomial probability table. </a:t>
            </a:r>
            <a:br>
              <a:rPr lang="en-US" dirty="0"/>
            </a:br>
            <a:r>
              <a:rPr lang="en-US" b="1" dirty="0"/>
              <a:t>To calculate </a:t>
            </a:r>
            <a:r>
              <a:rPr lang="en-US" b="1" i="1" dirty="0"/>
              <a:t>P</a:t>
            </a:r>
            <a:r>
              <a:rPr lang="en-US" b="1" dirty="0"/>
              <a:t>(</a:t>
            </a:r>
            <a:r>
              <a:rPr lang="en-US" b="1" i="1" dirty="0"/>
              <a:t>x</a:t>
            </a:r>
            <a:r>
              <a:rPr lang="en-US" b="1" dirty="0"/>
              <a:t> ≤ value): </a:t>
            </a:r>
            <a:r>
              <a:rPr lang="en-US" b="1" dirty="0" err="1"/>
              <a:t>binomcdf</a:t>
            </a:r>
            <a:r>
              <a:rPr lang="en-US" b="1" dirty="0"/>
              <a:t>(</a:t>
            </a:r>
            <a:r>
              <a:rPr lang="en-US" b="1" i="1" dirty="0"/>
              <a:t>n</a:t>
            </a:r>
            <a:r>
              <a:rPr lang="en-US" b="1" dirty="0"/>
              <a:t>, </a:t>
            </a:r>
            <a:r>
              <a:rPr lang="en-US" b="1" i="1" dirty="0"/>
              <a:t>p</a:t>
            </a:r>
            <a:r>
              <a:rPr lang="en-US" b="1" dirty="0"/>
              <a:t>, number)</a:t>
            </a:r>
            <a:r>
              <a:rPr lang="en-US" dirty="0"/>
              <a:t> if "number" is left out, the result is the cumulative binomial probability table. </a:t>
            </a:r>
            <a:br>
              <a:rPr lang="en-US" dirty="0"/>
            </a:br>
            <a:endParaRPr lang="en-US" dirty="0"/>
          </a:p>
          <a:p>
            <a:endParaRPr lang="en-US" b="1" dirty="0"/>
          </a:p>
          <a:p>
            <a:r>
              <a:rPr lang="en-US" b="1" dirty="0"/>
              <a:t>NOTE</a:t>
            </a:r>
          </a:p>
          <a:p>
            <a:r>
              <a:rPr lang="en-US" dirty="0"/>
              <a:t>If you want to find </a:t>
            </a:r>
            <a:r>
              <a:rPr lang="en-US" i="1" dirty="0"/>
              <a:t>P</a:t>
            </a:r>
            <a:r>
              <a:rPr lang="en-US" dirty="0"/>
              <a:t>(</a:t>
            </a:r>
            <a:r>
              <a:rPr lang="en-US" i="1" dirty="0"/>
              <a:t>x</a:t>
            </a:r>
            <a:r>
              <a:rPr lang="en-US" dirty="0"/>
              <a:t> = 12), use the pdf (</a:t>
            </a:r>
            <a:r>
              <a:rPr lang="en-US" dirty="0" err="1"/>
              <a:t>binompdf</a:t>
            </a:r>
            <a:r>
              <a:rPr lang="en-US" dirty="0"/>
              <a:t>). If you want to find </a:t>
            </a:r>
            <a:r>
              <a:rPr lang="en-US" i="1" dirty="0"/>
              <a:t>P</a:t>
            </a:r>
            <a:r>
              <a:rPr lang="en-US" dirty="0"/>
              <a:t>(</a:t>
            </a:r>
            <a:r>
              <a:rPr lang="en-US" i="1" dirty="0"/>
              <a:t>x</a:t>
            </a:r>
            <a:r>
              <a:rPr lang="en-US" dirty="0"/>
              <a:t> &gt; 12), use 1 - </a:t>
            </a:r>
            <a:r>
              <a:rPr lang="en-US" dirty="0" err="1"/>
              <a:t>binomcdf</a:t>
            </a:r>
            <a:r>
              <a:rPr lang="en-US" dirty="0"/>
              <a:t>(n,p,12).</a:t>
            </a:r>
          </a:p>
        </p:txBody>
      </p:sp>
    </p:spTree>
    <p:extLst>
      <p:ext uri="{BB962C8B-B14F-4D97-AF65-F5344CB8AC3E}">
        <p14:creationId xmlns:p14="http://schemas.microsoft.com/office/powerpoint/2010/main" val="22550672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i="1" dirty="0"/>
              <a:t>B </a:t>
            </a:r>
            <a:r>
              <a:rPr lang="en-US" b="1" dirty="0"/>
              <a:t>= Binomial Probability Distribution Function on the calculator example</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30162F54-7205-4E9B-9251-544E312E0EA4}"/>
              </a:ext>
            </a:extLst>
          </p:cNvPr>
          <p:cNvSpPr>
            <a:spLocks noGrp="1"/>
          </p:cNvSpPr>
          <p:nvPr>
            <p:ph type="body" sz="quarter" idx="14"/>
          </p:nvPr>
        </p:nvSpPr>
        <p:spPr>
          <a:xfrm>
            <a:off x="457200" y="1296955"/>
            <a:ext cx="8062912" cy="4713409"/>
          </a:xfrm>
        </p:spPr>
        <p:txBody>
          <a:bodyPr>
            <a:normAutofit/>
          </a:bodyPr>
          <a:lstStyle/>
          <a:p>
            <a:r>
              <a:rPr lang="en-US" b="1" dirty="0"/>
              <a:t>Example 4.13 </a:t>
            </a:r>
          </a:p>
          <a:p>
            <a:r>
              <a:rPr lang="en-US" dirty="0"/>
              <a:t>It has been stated that about 41% of adult workers have a high school diploma but do not pursue any further education. If 20 adult workers are randomly selected, find the probability that at most 12 of them have a high school diploma but do not pursue any further education. </a:t>
            </a:r>
          </a:p>
          <a:p>
            <a:r>
              <a:rPr lang="en-US" dirty="0"/>
              <a:t>How many adult workers do you expect to have a high school diploma but do not pursue any further education?</a:t>
            </a:r>
          </a:p>
          <a:p>
            <a:r>
              <a:rPr lang="en-US" dirty="0"/>
              <a:t>Let </a:t>
            </a:r>
            <a:r>
              <a:rPr lang="en-US" i="1" dirty="0"/>
              <a:t>X</a:t>
            </a:r>
            <a:r>
              <a:rPr lang="en-US" dirty="0"/>
              <a:t> = the number of workers who have a high school diploma but do not pursue any further education.</a:t>
            </a:r>
          </a:p>
          <a:p>
            <a:r>
              <a:rPr lang="en-US" i="1" dirty="0"/>
              <a:t>X</a:t>
            </a:r>
            <a:r>
              <a:rPr lang="en-US" dirty="0"/>
              <a:t> takes on the values 0, 1, 2, ..., 20 where </a:t>
            </a:r>
            <a:r>
              <a:rPr lang="en-US" i="1" dirty="0"/>
              <a:t>n</a:t>
            </a:r>
            <a:r>
              <a:rPr lang="en-US" dirty="0"/>
              <a:t> = 20, </a:t>
            </a:r>
            <a:r>
              <a:rPr lang="en-US" i="1" dirty="0"/>
              <a:t>p</a:t>
            </a:r>
            <a:r>
              <a:rPr lang="en-US" dirty="0"/>
              <a:t> = 0.41, and </a:t>
            </a:r>
            <a:r>
              <a:rPr lang="en-US" i="1" dirty="0"/>
              <a:t>q</a:t>
            </a:r>
            <a:r>
              <a:rPr lang="en-US" dirty="0"/>
              <a:t> = 1 – 0.41 = 0.59. </a:t>
            </a:r>
            <a:r>
              <a:rPr lang="en-US" i="1" dirty="0"/>
              <a:t>X</a:t>
            </a:r>
            <a:r>
              <a:rPr lang="en-US" dirty="0"/>
              <a:t> ~ </a:t>
            </a:r>
            <a:r>
              <a:rPr lang="en-US" i="1" dirty="0"/>
              <a:t>B</a:t>
            </a:r>
            <a:r>
              <a:rPr lang="en-US" dirty="0"/>
              <a:t>(20, 0.41)</a:t>
            </a:r>
          </a:p>
          <a:p>
            <a:r>
              <a:rPr lang="en-US" dirty="0"/>
              <a:t>Find </a:t>
            </a:r>
            <a:r>
              <a:rPr lang="en-US" i="1" dirty="0"/>
              <a:t>P</a:t>
            </a:r>
            <a:r>
              <a:rPr lang="en-US" dirty="0"/>
              <a:t>(</a:t>
            </a:r>
            <a:r>
              <a:rPr lang="en-US" i="1" dirty="0"/>
              <a:t>x</a:t>
            </a:r>
            <a:r>
              <a:rPr lang="en-US" dirty="0"/>
              <a:t> ≤ 12). </a:t>
            </a:r>
            <a:r>
              <a:rPr lang="en-US" i="1" dirty="0"/>
              <a:t>P</a:t>
            </a:r>
            <a:r>
              <a:rPr lang="en-US" dirty="0"/>
              <a:t>(</a:t>
            </a:r>
            <a:r>
              <a:rPr lang="en-US" i="1" dirty="0"/>
              <a:t>x</a:t>
            </a:r>
            <a:r>
              <a:rPr lang="en-US" dirty="0"/>
              <a:t> ≤ 12) = 0.9738. (calculator or computer)</a:t>
            </a:r>
          </a:p>
        </p:txBody>
      </p:sp>
    </p:spTree>
    <p:extLst>
      <p:ext uri="{BB962C8B-B14F-4D97-AF65-F5344CB8AC3E}">
        <p14:creationId xmlns:p14="http://schemas.microsoft.com/office/powerpoint/2010/main" val="290066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4</a:t>
            </a:r>
            <a:br>
              <a:rPr lang="en-US" sz="4000" b="1" cap="none" dirty="0">
                <a:solidFill>
                  <a:srgbClr val="212F62"/>
                </a:solidFill>
              </a:rPr>
            </a:br>
            <a:br>
              <a:rPr lang="en-US" sz="4000" b="1" cap="none" dirty="0">
                <a:solidFill>
                  <a:srgbClr val="212F62"/>
                </a:solidFill>
              </a:rPr>
            </a:br>
            <a:r>
              <a:rPr lang="en-US" sz="4000" b="1" dirty="0">
                <a:solidFill>
                  <a:srgbClr val="212F62"/>
                </a:solidFill>
              </a:rPr>
              <a:t>discrete random variables</a:t>
            </a:r>
            <a:endParaRPr lang="en-US" sz="4000" dirty="0"/>
          </a:p>
        </p:txBody>
      </p:sp>
      <p:sp>
        <p:nvSpPr>
          <p:cNvPr id="5" name="Title 4"/>
          <p:cNvSpPr txBox="1">
            <a:spLocks/>
          </p:cNvSpPr>
          <p:nvPr/>
        </p:nvSpPr>
        <p:spPr>
          <a:xfrm>
            <a:off x="845052" y="3697089"/>
            <a:ext cx="7287208" cy="1266797"/>
          </a:xfrm>
          <a:prstGeom prst="rect">
            <a:avLst/>
          </a:prstGeom>
        </p:spPr>
        <p:txBody>
          <a:bodyPr vert="horz" lIns="91440" tIns="45720" rIns="91440" bIns="45720" rtlCol="0" anchor="b">
            <a:norm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4.1 – </a:t>
            </a:r>
            <a:r>
              <a:rPr lang="en-US" b="1" dirty="0"/>
              <a:t>Probability Distribution Function (PDF) for a Discrete</a:t>
            </a:r>
          </a:p>
          <a:p>
            <a:pPr algn="ctr"/>
            <a:r>
              <a:rPr lang="en-US" b="1" dirty="0"/>
              <a:t>Random Variable</a:t>
            </a:r>
            <a:endParaRPr lang="en-US" dirty="0"/>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2511927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i="1" dirty="0"/>
              <a:t>B </a:t>
            </a:r>
            <a:r>
              <a:rPr lang="en-US" b="1" dirty="0"/>
              <a:t>= Binomial Probability Distribution Function on the calculator 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82235B59-9D28-4395-BAC2-DE784B14C880}"/>
              </a:ext>
            </a:extLst>
          </p:cNvPr>
          <p:cNvSpPr>
            <a:spLocks noGrp="1"/>
          </p:cNvSpPr>
          <p:nvPr>
            <p:ph type="body" sz="quarter" idx="14"/>
          </p:nvPr>
        </p:nvSpPr>
        <p:spPr>
          <a:xfrm>
            <a:off x="457200" y="1296955"/>
            <a:ext cx="8062912" cy="4713409"/>
          </a:xfrm>
        </p:spPr>
        <p:txBody>
          <a:bodyPr>
            <a:normAutofit/>
          </a:bodyPr>
          <a:lstStyle/>
          <a:p>
            <a:r>
              <a:rPr lang="en-US" b="1" dirty="0"/>
              <a:t>Try It 4.13</a:t>
            </a:r>
          </a:p>
          <a:p>
            <a:r>
              <a:rPr lang="en-US" dirty="0"/>
              <a:t>About 32% of students participate in a community volunteer program outside of school. If 30 students are selected at random, find the probability that at most 14 of them participate in a community volunteer program outside of school. Use the TI-83+ or TI-84 calculator to find the answer.</a:t>
            </a:r>
          </a:p>
        </p:txBody>
      </p:sp>
    </p:spTree>
    <p:extLst>
      <p:ext uri="{BB962C8B-B14F-4D97-AF65-F5344CB8AC3E}">
        <p14:creationId xmlns:p14="http://schemas.microsoft.com/office/powerpoint/2010/main" val="3707933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a:bodyPr>
          <a:lstStyle/>
          <a:p>
            <a:r>
              <a:rPr lang="en-US" b="1" dirty="0"/>
              <a:t>Binomial Distribution formulas</a:t>
            </a:r>
            <a:endParaRPr lang="en-US" dirty="0"/>
          </a:p>
        </p:txBody>
      </p:sp>
      <mc:AlternateContent xmlns:mc="http://schemas.openxmlformats.org/markup-compatibility/2006" xmlns:a14="http://schemas.microsoft.com/office/drawing/2010/main">
        <mc:Choice Requires="a14">
          <p:sp>
            <p:nvSpPr>
              <p:cNvPr id="7" name="Text Placeholder 6"/>
              <p:cNvSpPr>
                <a:spLocks noGrp="1"/>
              </p:cNvSpPr>
              <p:nvPr>
                <p:ph type="body" sz="quarter" idx="14"/>
              </p:nvPr>
            </p:nvSpPr>
            <p:spPr>
              <a:xfrm>
                <a:off x="457200" y="1296955"/>
                <a:ext cx="8062912" cy="4713409"/>
              </a:xfrm>
            </p:spPr>
            <p:txBody>
              <a:bodyPr>
                <a:normAutofit/>
              </a:bodyPr>
              <a:lstStyle/>
              <a:p>
                <a:r>
                  <a:rPr lang="en-US" dirty="0"/>
                  <a:t>The mean, </a:t>
                </a:r>
                <a:r>
                  <a:rPr lang="en-US" i="1" dirty="0"/>
                  <a:t>μ</a:t>
                </a:r>
                <a:r>
                  <a:rPr lang="en-US" dirty="0"/>
                  <a:t>, for the binomial probability distribution is </a:t>
                </a:r>
                <a:r>
                  <a:rPr lang="en-US" i="1" dirty="0"/>
                  <a:t>μ </a:t>
                </a:r>
                <a:r>
                  <a:rPr lang="en-US" dirty="0"/>
                  <a:t>= </a:t>
                </a:r>
                <a:r>
                  <a:rPr lang="en-US" i="1" dirty="0"/>
                  <a:t>np</a:t>
                </a:r>
                <a:endParaRPr lang="en-US" dirty="0"/>
              </a:p>
              <a:p>
                <a:endParaRPr lang="en-US" dirty="0"/>
              </a:p>
              <a:p>
                <a:r>
                  <a:rPr lang="en-US" dirty="0"/>
                  <a:t>The standard deviation, </a:t>
                </a:r>
                <a:r>
                  <a:rPr lang="en-US" i="1" dirty="0"/>
                  <a:t>σ</a:t>
                </a:r>
                <a:r>
                  <a:rPr lang="en-US" dirty="0"/>
                  <a:t>, is then </a:t>
                </a:r>
                <a14:m>
                  <m:oMath xmlns:m="http://schemas.openxmlformats.org/officeDocument/2006/math">
                    <m:r>
                      <a:rPr lang="en-US" i="1" smtClean="0">
                        <a:latin typeface="Cambria Math" panose="02040503050406030204" pitchFamily="18" charset="0"/>
                        <a:ea typeface="Cambria Math" panose="02040503050406030204" pitchFamily="18" charset="0"/>
                      </a:rPr>
                      <m:t>𝜎</m:t>
                    </m:r>
                    <m:r>
                      <a:rPr lang="en-US" b="0" i="1" smtClean="0">
                        <a:latin typeface="Cambria Math" panose="02040503050406030204" pitchFamily="18" charset="0"/>
                        <a:ea typeface="Cambria Math" panose="02040503050406030204" pitchFamily="18" charset="0"/>
                      </a:rPr>
                      <m:t>=</m:t>
                    </m:r>
                    <m:rad>
                      <m:radPr>
                        <m:degHide m:val="on"/>
                        <m:ctrlPr>
                          <a:rPr lang="en-US" b="0" i="1" smtClean="0">
                            <a:latin typeface="Cambria Math" panose="02040503050406030204" pitchFamily="18" charset="0"/>
                            <a:ea typeface="Cambria Math" panose="02040503050406030204" pitchFamily="18" charset="0"/>
                          </a:rPr>
                        </m:ctrlPr>
                      </m:radPr>
                      <m:deg/>
                      <m:e>
                        <m:r>
                          <a:rPr lang="en-US" b="0" i="1" smtClean="0">
                            <a:latin typeface="Cambria Math" panose="02040503050406030204" pitchFamily="18" charset="0"/>
                            <a:ea typeface="Cambria Math" panose="02040503050406030204" pitchFamily="18" charset="0"/>
                          </a:rPr>
                          <m:t>𝑛𝑝𝑞</m:t>
                        </m:r>
                      </m:e>
                    </m:rad>
                  </m:oMath>
                </a14:m>
                <a:endParaRPr lang="en-US" dirty="0"/>
              </a:p>
            </p:txBody>
          </p:sp>
        </mc:Choice>
        <mc:Fallback xmlns="">
          <p:sp>
            <p:nvSpPr>
              <p:cNvPr id="7" name="Text Placeholder 6"/>
              <p:cNvSpPr>
                <a:spLocks noGrp="1" noRot="1" noChangeAspect="1" noMove="1" noResize="1" noEditPoints="1" noAdjustHandles="1" noChangeArrowheads="1" noChangeShapeType="1" noTextEdit="1"/>
              </p:cNvSpPr>
              <p:nvPr>
                <p:ph type="body" sz="quarter" idx="14"/>
              </p:nvPr>
            </p:nvSpPr>
            <p:spPr>
              <a:xfrm>
                <a:off x="457200" y="1296955"/>
                <a:ext cx="8062912" cy="4713409"/>
              </a:xfrm>
              <a:blipFill>
                <a:blip r:embed="rId2"/>
                <a:stretch>
                  <a:fillRect l="-756" t="-647"/>
                </a:stretch>
              </a:blipFill>
            </p:spPr>
            <p:txBody>
              <a:bodyPr/>
              <a:lstStyle/>
              <a:p>
                <a:r>
                  <a:rPr lang="en-US">
                    <a:noFill/>
                  </a:rPr>
                  <a:t> </a:t>
                </a:r>
              </a:p>
            </p:txBody>
          </p:sp>
        </mc:Fallback>
      </mc:AlternateContent>
      <p:pic>
        <p:nvPicPr>
          <p:cNvPr id="6" name="Picture 5" descr="OSX-Stacked-TM-RGB-300dpi-2016.jpg" title="&quot; &quot;"/>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1172705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i="1" dirty="0"/>
              <a:t>B </a:t>
            </a:r>
            <a:r>
              <a:rPr lang="en-US" b="1" dirty="0"/>
              <a:t>= Binomial Probability Distribution Function</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C5CB0FDA-688E-457B-8126-35D2C2CEEC21}"/>
              </a:ext>
            </a:extLst>
          </p:cNvPr>
          <p:cNvSpPr>
            <a:spLocks noGrp="1"/>
          </p:cNvSpPr>
          <p:nvPr>
            <p:ph type="body" sz="quarter" idx="14"/>
          </p:nvPr>
        </p:nvSpPr>
        <p:spPr>
          <a:xfrm>
            <a:off x="457200" y="1296955"/>
            <a:ext cx="8062912" cy="4713409"/>
          </a:xfrm>
        </p:spPr>
        <p:txBody>
          <a:bodyPr>
            <a:normAutofit/>
          </a:bodyPr>
          <a:lstStyle/>
          <a:p>
            <a:r>
              <a:rPr lang="en-US" b="1" dirty="0"/>
              <a:t>Example 4.14 </a:t>
            </a:r>
          </a:p>
          <a:p>
            <a:r>
              <a:rPr lang="en-US" dirty="0"/>
              <a:t>In the 2013 </a:t>
            </a:r>
            <a:r>
              <a:rPr lang="en-US" i="1" dirty="0"/>
              <a:t>Jerry’s </a:t>
            </a:r>
            <a:r>
              <a:rPr lang="en-US" i="1" dirty="0" err="1"/>
              <a:t>Artarama</a:t>
            </a:r>
            <a:r>
              <a:rPr lang="en-US" dirty="0"/>
              <a:t> art supplies catalog, there are 560 pages. Eight of the pages feature signature artists. Suppose we randomly sample 100 pages. Let </a:t>
            </a:r>
            <a:r>
              <a:rPr lang="en-US" i="1" dirty="0"/>
              <a:t>X</a:t>
            </a:r>
            <a:r>
              <a:rPr lang="en-US" dirty="0"/>
              <a:t> = the number of pages that feature signature artists.</a:t>
            </a:r>
          </a:p>
          <a:p>
            <a:r>
              <a:rPr lang="en-US" dirty="0"/>
              <a:t>What values does </a:t>
            </a:r>
            <a:r>
              <a:rPr lang="en-US" i="1" dirty="0"/>
              <a:t>x</a:t>
            </a:r>
            <a:r>
              <a:rPr lang="en-US" dirty="0"/>
              <a:t> take on?</a:t>
            </a:r>
          </a:p>
          <a:p>
            <a:r>
              <a:rPr lang="en-US" dirty="0"/>
              <a:t>What is the probability distribution? Find the following probabilities: </a:t>
            </a:r>
          </a:p>
          <a:p>
            <a:pPr lvl="1"/>
            <a:r>
              <a:rPr lang="en-US" dirty="0"/>
              <a:t>the probability that two pages feature signature artists</a:t>
            </a:r>
          </a:p>
          <a:p>
            <a:pPr lvl="1"/>
            <a:r>
              <a:rPr lang="en-US" dirty="0"/>
              <a:t>the probability that at most six pages feature signature artists</a:t>
            </a:r>
          </a:p>
          <a:p>
            <a:pPr lvl="1"/>
            <a:r>
              <a:rPr lang="en-US" dirty="0"/>
              <a:t>the probability that more than three pages feature signature artists.</a:t>
            </a:r>
          </a:p>
          <a:p>
            <a:r>
              <a:rPr lang="en-US" dirty="0"/>
              <a:t>Using the formulas, calculate the (</a:t>
            </a:r>
            <a:r>
              <a:rPr lang="en-US" dirty="0" err="1"/>
              <a:t>i</a:t>
            </a:r>
            <a:r>
              <a:rPr lang="en-US" dirty="0"/>
              <a:t>) mean and (ii) standard deviation.</a:t>
            </a:r>
          </a:p>
        </p:txBody>
      </p:sp>
    </p:spTree>
    <p:extLst>
      <p:ext uri="{BB962C8B-B14F-4D97-AF65-F5344CB8AC3E}">
        <p14:creationId xmlns:p14="http://schemas.microsoft.com/office/powerpoint/2010/main" val="33032731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i="1" dirty="0"/>
              <a:t>B </a:t>
            </a:r>
            <a:r>
              <a:rPr lang="en-US" b="1" dirty="0"/>
              <a:t>= Binomial Probability Distribution Function 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68B0C26F-14FF-4D81-ABDC-AD5584F054CE}"/>
              </a:ext>
            </a:extLst>
          </p:cNvPr>
          <p:cNvSpPr>
            <a:spLocks noGrp="1"/>
          </p:cNvSpPr>
          <p:nvPr>
            <p:ph type="body" sz="quarter" idx="14"/>
          </p:nvPr>
        </p:nvSpPr>
        <p:spPr>
          <a:xfrm>
            <a:off x="457200" y="1296955"/>
            <a:ext cx="8062912" cy="4713409"/>
          </a:xfrm>
        </p:spPr>
        <p:txBody>
          <a:bodyPr>
            <a:normAutofit/>
          </a:bodyPr>
          <a:lstStyle/>
          <a:p>
            <a:r>
              <a:rPr lang="en-US" b="1" dirty="0"/>
              <a:t>Try It 4.14</a:t>
            </a:r>
          </a:p>
          <a:p>
            <a:r>
              <a:rPr lang="en-US" dirty="0"/>
              <a:t>According to a Gallup poll, 60% of American adults prefer saving over spending. Let </a:t>
            </a:r>
            <a:r>
              <a:rPr lang="en-US" i="1" dirty="0"/>
              <a:t>X</a:t>
            </a:r>
            <a:r>
              <a:rPr lang="en-US" dirty="0"/>
              <a:t> = the number of American adults out of a random sample of 50 who prefer saving to spending.</a:t>
            </a:r>
          </a:p>
          <a:p>
            <a:r>
              <a:rPr lang="en-US" dirty="0"/>
              <a:t>What is the probability distribution for </a:t>
            </a:r>
            <a:r>
              <a:rPr lang="en-US" i="1" dirty="0"/>
              <a:t>X</a:t>
            </a:r>
            <a:r>
              <a:rPr lang="en-US" dirty="0"/>
              <a:t>?</a:t>
            </a:r>
          </a:p>
          <a:p>
            <a:r>
              <a:rPr lang="en-US" dirty="0"/>
              <a:t>Use your calculator to find the following probabilities: </a:t>
            </a:r>
          </a:p>
          <a:p>
            <a:pPr lvl="1"/>
            <a:r>
              <a:rPr lang="en-US" dirty="0"/>
              <a:t>the probability that 25 adults in the sample prefer saving over spending</a:t>
            </a:r>
          </a:p>
          <a:p>
            <a:pPr lvl="1"/>
            <a:r>
              <a:rPr lang="en-US" dirty="0"/>
              <a:t>the probability that at most 20 adults prefer saving</a:t>
            </a:r>
          </a:p>
          <a:p>
            <a:pPr lvl="1"/>
            <a:r>
              <a:rPr lang="en-US" dirty="0"/>
              <a:t>the probability that more than 30 adults prefer saving</a:t>
            </a:r>
          </a:p>
          <a:p>
            <a:r>
              <a:rPr lang="en-US" dirty="0"/>
              <a:t>Using the formulas, calculate the (</a:t>
            </a:r>
            <a:r>
              <a:rPr lang="en-US" dirty="0" err="1"/>
              <a:t>i</a:t>
            </a:r>
            <a:r>
              <a:rPr lang="en-US" dirty="0"/>
              <a:t>) mean and (ii) standard deviation of </a:t>
            </a:r>
            <a:r>
              <a:rPr lang="en-US" i="1" dirty="0"/>
              <a:t>X</a:t>
            </a:r>
            <a:r>
              <a:rPr lang="en-US" dirty="0"/>
              <a:t>.</a:t>
            </a:r>
          </a:p>
        </p:txBody>
      </p:sp>
    </p:spTree>
    <p:extLst>
      <p:ext uri="{BB962C8B-B14F-4D97-AF65-F5344CB8AC3E}">
        <p14:creationId xmlns:p14="http://schemas.microsoft.com/office/powerpoint/2010/main" val="16909473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i="1" dirty="0"/>
              <a:t>B </a:t>
            </a:r>
            <a:r>
              <a:rPr lang="en-US" b="1" dirty="0"/>
              <a:t>= Binomial Probability Distribution Function try it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7550C482-B532-49C6-B0DD-AA8D55196676}"/>
              </a:ext>
            </a:extLst>
          </p:cNvPr>
          <p:cNvSpPr>
            <a:spLocks noGrp="1"/>
          </p:cNvSpPr>
          <p:nvPr>
            <p:ph type="body" sz="quarter" idx="14"/>
          </p:nvPr>
        </p:nvSpPr>
        <p:spPr>
          <a:xfrm>
            <a:off x="457200" y="1296955"/>
            <a:ext cx="8062912" cy="4713409"/>
          </a:xfrm>
        </p:spPr>
        <p:txBody>
          <a:bodyPr>
            <a:normAutofit lnSpcReduction="10000"/>
          </a:bodyPr>
          <a:lstStyle/>
          <a:p>
            <a:r>
              <a:rPr lang="en-US" b="1" dirty="0"/>
              <a:t>Try It 4.15</a:t>
            </a:r>
          </a:p>
          <a:p>
            <a:r>
              <a:rPr lang="en-US" dirty="0"/>
              <a:t>During the 2013 regular NBA season, DeAndre Jordan of the Los Angeles Clippers had the highest field goal completion rate in the league. DeAndre scored with 61.3% of his shots. Suppose you choose a random sample of 80 shots made by DeAndre during the 2013 season. Let </a:t>
            </a:r>
            <a:r>
              <a:rPr lang="en-US" i="1" dirty="0"/>
              <a:t>X</a:t>
            </a:r>
            <a:r>
              <a:rPr lang="en-US" dirty="0"/>
              <a:t> = the number of shots that scored points.</a:t>
            </a:r>
          </a:p>
          <a:p>
            <a:r>
              <a:rPr lang="en-US" dirty="0"/>
              <a:t>What is the probability distribution for </a:t>
            </a:r>
            <a:r>
              <a:rPr lang="en-US" i="1" dirty="0"/>
              <a:t>X</a:t>
            </a:r>
            <a:r>
              <a:rPr lang="en-US" dirty="0"/>
              <a:t>?</a:t>
            </a:r>
          </a:p>
          <a:p>
            <a:r>
              <a:rPr lang="en-US" dirty="0"/>
              <a:t>Using the formulas, calculate the (</a:t>
            </a:r>
            <a:r>
              <a:rPr lang="en-US" dirty="0" err="1"/>
              <a:t>i</a:t>
            </a:r>
            <a:r>
              <a:rPr lang="en-US" dirty="0"/>
              <a:t>) mean and (ii) standard deviation of </a:t>
            </a:r>
            <a:r>
              <a:rPr lang="en-US" i="1" dirty="0"/>
              <a:t>X</a:t>
            </a:r>
            <a:r>
              <a:rPr lang="en-US" dirty="0"/>
              <a:t>.</a:t>
            </a:r>
          </a:p>
          <a:p>
            <a:r>
              <a:rPr lang="en-US" dirty="0"/>
              <a:t>Use your calculator to find the probability that DeAndre scored with 60 of these shots.</a:t>
            </a:r>
          </a:p>
          <a:p>
            <a:r>
              <a:rPr lang="en-US" dirty="0"/>
              <a:t>Find the probability that DeAndre scored with more than 50 of these shots.</a:t>
            </a:r>
          </a:p>
        </p:txBody>
      </p:sp>
    </p:spTree>
    <p:extLst>
      <p:ext uri="{BB962C8B-B14F-4D97-AF65-F5344CB8AC3E}">
        <p14:creationId xmlns:p14="http://schemas.microsoft.com/office/powerpoint/2010/main" val="22924915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Acknowledgments</a:t>
            </a:r>
          </a:p>
        </p:txBody>
      </p:sp>
      <p:sp>
        <p:nvSpPr>
          <p:cNvPr id="7" name="Text Placeholder 6"/>
          <p:cNvSpPr>
            <a:spLocks noGrp="1"/>
          </p:cNvSpPr>
          <p:nvPr>
            <p:ph type="body" sz="quarter" idx="14"/>
          </p:nvPr>
        </p:nvSpPr>
        <p:spPr>
          <a:xfrm>
            <a:off x="457200" y="1306286"/>
            <a:ext cx="8062912" cy="5019100"/>
          </a:xfrm>
        </p:spPr>
        <p:txBody>
          <a:bodyPr>
            <a:normAutofit/>
          </a:bodyPr>
          <a:lstStyle/>
          <a:p>
            <a:r>
              <a:rPr lang="en-US" sz="1600" dirty="0"/>
              <a:t>The original PowerPoint file is copyright 2011-2015, Rice University. All Rights Reserved.</a:t>
            </a:r>
          </a:p>
          <a:p>
            <a:endParaRPr lang="en-US" sz="1600" dirty="0"/>
          </a:p>
          <a:p>
            <a:r>
              <a:rPr lang="en-US" sz="1600" dirty="0"/>
              <a:t>This work is a derivative of a text by </a:t>
            </a:r>
            <a:r>
              <a:rPr lang="en-US" sz="1600" u="sng" dirty="0">
                <a:hlinkClick r:id="rId2"/>
              </a:rPr>
              <a:t>OpenStax</a:t>
            </a:r>
            <a:r>
              <a:rPr lang="en-US" sz="1600" dirty="0"/>
              <a:t>, which is licensed under a </a:t>
            </a:r>
            <a:r>
              <a:rPr lang="en-US" sz="1600" dirty="0">
                <a:hlinkClick r:id="rId3"/>
              </a:rPr>
              <a:t>Creative Commons Attribution License 4.0</a:t>
            </a:r>
            <a:r>
              <a:rPr lang="en-US" sz="1600" dirty="0"/>
              <a:t> license.</a:t>
            </a:r>
            <a:endParaRPr lang="en-US" sz="1600" dirty="0">
              <a:solidFill>
                <a:schemeClr val="tx1"/>
              </a:solidFill>
            </a:endParaRPr>
          </a:p>
          <a:p>
            <a:endParaRPr lang="en-US" sz="1600" dirty="0"/>
          </a:p>
          <a:p>
            <a:r>
              <a:rPr lang="en-US" sz="1600" dirty="0">
                <a:solidFill>
                  <a:schemeClr val="tx1"/>
                </a:solidFill>
              </a:rPr>
              <a:t>Material on this PowerPoint was adapted from </a:t>
            </a:r>
            <a:r>
              <a:rPr lang="en-US" sz="1600" i="1" dirty="0" err="1">
                <a:solidFill>
                  <a:schemeClr val="tx1"/>
                </a:solidFill>
              </a:rPr>
              <a:t>Illowsky</a:t>
            </a:r>
            <a:r>
              <a:rPr lang="en-US" sz="1600" i="1" dirty="0">
                <a:solidFill>
                  <a:schemeClr val="tx1"/>
                </a:solidFill>
              </a:rPr>
              <a:t>, Barbara and Dean, Susan. “Chapter 4. Discrete Random Variables.” Introductory Statistics. </a:t>
            </a:r>
            <a:r>
              <a:rPr lang="en-US" sz="1600" dirty="0"/>
              <a:t>OpenStax, Introductory Statistics. OpenStax CNX. May 13, 2019 http://cnx.org/contents/30189442-6998-4686-ac05-ed152b91b9de@23.30. </a:t>
            </a:r>
          </a:p>
          <a:p>
            <a:endParaRPr lang="en-US" sz="1600" dirty="0">
              <a:solidFill>
                <a:schemeClr val="tx1"/>
              </a:solidFill>
            </a:endParaRPr>
          </a:p>
          <a:p>
            <a:r>
              <a:rPr lang="en-US" sz="1600" b="1" i="1" dirty="0">
                <a:solidFill>
                  <a:schemeClr val="tx1"/>
                </a:solidFill>
              </a:rPr>
              <a:t>This document has been reviewed for </a:t>
            </a:r>
            <a:r>
              <a:rPr lang="en-US" sz="1600" b="1" i="1">
                <a:solidFill>
                  <a:schemeClr val="tx1"/>
                </a:solidFill>
              </a:rPr>
              <a:t>accessibility.</a:t>
            </a:r>
            <a:endParaRPr lang="en-US" sz="1600" b="1" i="1" dirty="0">
              <a:solidFill>
                <a:schemeClr val="tx1"/>
              </a:solidFill>
            </a:endParaRPr>
          </a:p>
        </p:txBody>
      </p:sp>
      <p:pic>
        <p:nvPicPr>
          <p:cNvPr id="6" name="Picture 5" descr="OSX-Stacked-TM-RGB-300dpi-2016.jpg" title="&quot; &quot;"/>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3005081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4.1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923330"/>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List the features of a probability distribution function</a:t>
            </a:r>
          </a:p>
        </p:txBody>
      </p:sp>
    </p:spTree>
    <p:extLst>
      <p:ext uri="{BB962C8B-B14F-4D97-AF65-F5344CB8AC3E}">
        <p14:creationId xmlns:p14="http://schemas.microsoft.com/office/powerpoint/2010/main" val="1898080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Probability Distribution Function </a:t>
            </a:r>
            <a:br>
              <a:rPr lang="en-US" b="1" dirty="0"/>
            </a:br>
            <a:r>
              <a:rPr lang="en-US" b="1" dirty="0"/>
              <a:t>for a Discrete Random Variable</a:t>
            </a:r>
            <a:endParaRPr lang="en-US" dirty="0"/>
          </a:p>
        </p:txBody>
      </p:sp>
      <p:sp>
        <p:nvSpPr>
          <p:cNvPr id="7" name="Text Placeholder 6"/>
          <p:cNvSpPr>
            <a:spLocks noGrp="1"/>
          </p:cNvSpPr>
          <p:nvPr>
            <p:ph type="body" sz="quarter" idx="14"/>
          </p:nvPr>
        </p:nvSpPr>
        <p:spPr>
          <a:xfrm>
            <a:off x="457200" y="1296955"/>
            <a:ext cx="8062912" cy="4713409"/>
          </a:xfrm>
        </p:spPr>
        <p:txBody>
          <a:bodyPr>
            <a:normAutofit/>
          </a:bodyPr>
          <a:lstStyle/>
          <a:p>
            <a:r>
              <a:rPr lang="en-US" dirty="0"/>
              <a:t>A discrete </a:t>
            </a:r>
            <a:r>
              <a:rPr lang="en-US" b="1" dirty="0"/>
              <a:t>probability distribution function </a:t>
            </a:r>
            <a:r>
              <a:rPr lang="en-US" dirty="0"/>
              <a:t>has two characteristics:</a:t>
            </a:r>
          </a:p>
          <a:p>
            <a:r>
              <a:rPr lang="en-US" dirty="0"/>
              <a:t>1. Each probability is between zero and one, inclusive.</a:t>
            </a:r>
          </a:p>
          <a:p>
            <a:r>
              <a:rPr lang="en-US" dirty="0"/>
              <a:t>2. The sum of the probabilities is one.</a:t>
            </a:r>
            <a:endParaRPr lang="en-US" sz="1600"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Tree>
    <p:extLst>
      <p:ext uri="{BB962C8B-B14F-4D97-AF65-F5344CB8AC3E}">
        <p14:creationId xmlns:p14="http://schemas.microsoft.com/office/powerpoint/2010/main" val="2741420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Probability Distribution Function </a:t>
            </a:r>
            <a:br>
              <a:rPr lang="en-US" b="1" dirty="0"/>
            </a:br>
            <a:r>
              <a:rPr lang="en-US" b="1" dirty="0"/>
              <a:t>for a Discrete Random Variable example</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66073"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7" name="Text Placeholder 6">
            <a:extLst>
              <a:ext uri="{FF2B5EF4-FFF2-40B4-BE49-F238E27FC236}">
                <a16:creationId xmlns:a16="http://schemas.microsoft.com/office/drawing/2014/main" id="{BEC95DE8-8467-460E-AFD5-A121C977A253}"/>
              </a:ext>
            </a:extLst>
          </p:cNvPr>
          <p:cNvSpPr>
            <a:spLocks noGrp="1"/>
          </p:cNvSpPr>
          <p:nvPr>
            <p:ph type="body" sz="quarter" idx="14"/>
          </p:nvPr>
        </p:nvSpPr>
        <p:spPr>
          <a:xfrm>
            <a:off x="457200" y="1296955"/>
            <a:ext cx="8062912" cy="4376057"/>
          </a:xfrm>
        </p:spPr>
        <p:txBody>
          <a:bodyPr>
            <a:normAutofit fontScale="92500" lnSpcReduction="20000"/>
          </a:bodyPr>
          <a:lstStyle/>
          <a:p>
            <a:r>
              <a:rPr lang="en-US" b="1" dirty="0"/>
              <a:t>Example 4.1 </a:t>
            </a:r>
          </a:p>
          <a:p>
            <a:r>
              <a:rPr lang="en-US" dirty="0"/>
              <a:t>A child psychologist is interested in the number of times a newborn baby's crying wakes its mother after midnight. For a random sample of 50 mothers, the following information was obtained. Let </a:t>
            </a:r>
            <a:r>
              <a:rPr lang="en-US" i="1" dirty="0"/>
              <a:t>X</a:t>
            </a:r>
            <a:r>
              <a:rPr lang="en-US" dirty="0"/>
              <a:t> = the number of times per week a newborn baby's crying wakes its mother after midnight. For this example, </a:t>
            </a:r>
            <a:r>
              <a:rPr lang="en-US" i="1" dirty="0"/>
              <a:t>x</a:t>
            </a:r>
            <a:r>
              <a:rPr lang="en-US" dirty="0"/>
              <a:t> = 0, 1, 2, 3, 4, 5.</a:t>
            </a:r>
          </a:p>
          <a:p>
            <a:r>
              <a:rPr lang="en-US" i="1" dirty="0"/>
              <a:t>P</a:t>
            </a:r>
            <a:r>
              <a:rPr lang="en-US" dirty="0"/>
              <a:t>(</a:t>
            </a:r>
            <a:r>
              <a:rPr lang="en-US" i="1" dirty="0"/>
              <a:t>x</a:t>
            </a:r>
            <a:r>
              <a:rPr lang="en-US" dirty="0"/>
              <a:t>) = probability that </a:t>
            </a:r>
            <a:r>
              <a:rPr lang="en-US" i="1" dirty="0"/>
              <a:t>X</a:t>
            </a:r>
            <a:r>
              <a:rPr lang="en-US" dirty="0"/>
              <a:t> takes on a value </a:t>
            </a:r>
            <a:r>
              <a:rPr lang="en-US" i="1" dirty="0"/>
              <a:t>x</a:t>
            </a:r>
            <a:r>
              <a:rPr lang="en-US" dirty="0"/>
              <a:t>.</a:t>
            </a:r>
          </a:p>
          <a:p>
            <a:endParaRPr lang="en-US" dirty="0"/>
          </a:p>
          <a:p>
            <a:r>
              <a:rPr lang="en-US" i="1" dirty="0"/>
              <a:t>X</a:t>
            </a:r>
            <a:r>
              <a:rPr lang="en-US" dirty="0"/>
              <a:t> takes on the values 0, 1, 2, 3, 4, 5. </a:t>
            </a:r>
          </a:p>
          <a:p>
            <a:endParaRPr lang="en-US" dirty="0"/>
          </a:p>
          <a:p>
            <a:r>
              <a:rPr lang="en-US" dirty="0"/>
              <a:t>This is a discrete PDF because:</a:t>
            </a:r>
          </a:p>
          <a:p>
            <a:r>
              <a:rPr lang="en-US" dirty="0"/>
              <a:t>Each </a:t>
            </a:r>
            <a:r>
              <a:rPr lang="en-US" i="1" dirty="0"/>
              <a:t>P</a:t>
            </a:r>
            <a:r>
              <a:rPr lang="en-US" dirty="0"/>
              <a:t>(</a:t>
            </a:r>
            <a:r>
              <a:rPr lang="en-US" i="1" dirty="0"/>
              <a:t>x</a:t>
            </a:r>
            <a:r>
              <a:rPr lang="en-US" dirty="0"/>
              <a:t>) is between zero and one, inclusive.</a:t>
            </a:r>
          </a:p>
          <a:p>
            <a:r>
              <a:rPr lang="en-US" dirty="0"/>
              <a:t>The sum of the probabilities is one.</a:t>
            </a:r>
          </a:p>
          <a:p>
            <a:endParaRPr lang="en-US" dirty="0"/>
          </a:p>
        </p:txBody>
      </p:sp>
      <p:pic>
        <p:nvPicPr>
          <p:cNvPr id="3" name="Picture 2" descr="Table 4.2">
            <a:extLst>
              <a:ext uri="{FF2B5EF4-FFF2-40B4-BE49-F238E27FC236}">
                <a16:creationId xmlns:a16="http://schemas.microsoft.com/office/drawing/2014/main" id="{97ACC5D4-7821-44B4-B904-7DA7364C341F}"/>
              </a:ext>
            </a:extLst>
          </p:cNvPr>
          <p:cNvPicPr>
            <a:picLocks noChangeAspect="1"/>
          </p:cNvPicPr>
          <p:nvPr/>
        </p:nvPicPr>
        <p:blipFill rotWithShape="1">
          <a:blip r:embed="rId3"/>
          <a:srcRect l="38803" t="22222" r="38401" b="23903"/>
          <a:stretch/>
        </p:blipFill>
        <p:spPr>
          <a:xfrm>
            <a:off x="6035714" y="2724539"/>
            <a:ext cx="1829992" cy="3768336"/>
          </a:xfrm>
          <a:prstGeom prst="rect">
            <a:avLst/>
          </a:prstGeom>
        </p:spPr>
      </p:pic>
    </p:spTree>
    <p:extLst>
      <p:ext uri="{BB962C8B-B14F-4D97-AF65-F5344CB8AC3E}">
        <p14:creationId xmlns:p14="http://schemas.microsoft.com/office/powerpoint/2010/main" val="401737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Probability Distribution Function </a:t>
            </a:r>
            <a:br>
              <a:rPr lang="en-US" b="1" dirty="0"/>
            </a:br>
            <a:r>
              <a:rPr lang="en-US" b="1" dirty="0"/>
              <a:t>for a Discrete Random Variable try it</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3" name="Picture 2" descr="Table 4.3&#10;&#10;Table"/>
          <p:cNvPicPr>
            <a:picLocks noChangeAspect="1"/>
          </p:cNvPicPr>
          <p:nvPr/>
        </p:nvPicPr>
        <p:blipFill rotWithShape="1">
          <a:blip r:embed="rId3"/>
          <a:srcRect l="39622" t="35323" r="38860" b="10812"/>
          <a:stretch/>
        </p:blipFill>
        <p:spPr>
          <a:xfrm>
            <a:off x="4292083" y="3761660"/>
            <a:ext cx="1772816" cy="2435290"/>
          </a:xfrm>
          <a:prstGeom prst="rect">
            <a:avLst/>
          </a:prstGeom>
        </p:spPr>
      </p:pic>
      <p:pic>
        <p:nvPicPr>
          <p:cNvPr id="4" name="Picture 3" descr="Table" title="Table 4.3"/>
          <p:cNvPicPr>
            <a:picLocks noChangeAspect="1"/>
          </p:cNvPicPr>
          <p:nvPr/>
        </p:nvPicPr>
        <p:blipFill rotWithShape="1">
          <a:blip r:embed="rId4"/>
          <a:srcRect l="36531" t="4752" r="37245" b="13883"/>
          <a:stretch/>
        </p:blipFill>
        <p:spPr>
          <a:xfrm>
            <a:off x="6440832" y="3761660"/>
            <a:ext cx="2199313" cy="259296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1BE480A7-ABC0-4605-AB68-26E64AC2C48F}"/>
              </a:ext>
            </a:extLst>
          </p:cNvPr>
          <p:cNvSpPr>
            <a:spLocks noGrp="1"/>
          </p:cNvSpPr>
          <p:nvPr>
            <p:ph type="body" sz="quarter" idx="14"/>
          </p:nvPr>
        </p:nvSpPr>
        <p:spPr>
          <a:xfrm>
            <a:off x="457200" y="1296955"/>
            <a:ext cx="8062912" cy="2024743"/>
          </a:xfrm>
        </p:spPr>
        <p:txBody>
          <a:bodyPr>
            <a:normAutofit fontScale="92500" lnSpcReduction="20000"/>
          </a:bodyPr>
          <a:lstStyle/>
          <a:p>
            <a:r>
              <a:rPr lang="en-US" b="1" dirty="0"/>
              <a:t>Try It 4.1</a:t>
            </a:r>
          </a:p>
          <a:p>
            <a:r>
              <a:rPr lang="en-US" dirty="0"/>
              <a:t>A hospital researcher is interested in the number of times the average post-op patient will ring the nurse during a 12-hour shift. For a random sample of 50 patients, the following information was obtained. Let </a:t>
            </a:r>
            <a:r>
              <a:rPr lang="en-US" i="1" dirty="0"/>
              <a:t>X</a:t>
            </a:r>
            <a:r>
              <a:rPr lang="en-US" dirty="0"/>
              <a:t> = the number of times a patient rings the nurse during a 12-hour shift. For this exercise, </a:t>
            </a:r>
            <a:r>
              <a:rPr lang="en-US" i="1" dirty="0"/>
              <a:t>x</a:t>
            </a:r>
            <a:r>
              <a:rPr lang="en-US" dirty="0"/>
              <a:t> = 0, 1, 2, 3, 4, 5. </a:t>
            </a:r>
            <a:r>
              <a:rPr lang="en-US" i="1" dirty="0"/>
              <a:t>P</a:t>
            </a:r>
            <a:r>
              <a:rPr lang="en-US" dirty="0"/>
              <a:t>(</a:t>
            </a:r>
            <a:r>
              <a:rPr lang="en-US" i="1" dirty="0"/>
              <a:t>x</a:t>
            </a:r>
            <a:r>
              <a:rPr lang="en-US" dirty="0"/>
              <a:t>) = the probability that </a:t>
            </a:r>
            <a:r>
              <a:rPr lang="en-US" i="1" dirty="0"/>
              <a:t>X</a:t>
            </a:r>
            <a:r>
              <a:rPr lang="en-US" dirty="0"/>
              <a:t> takes on value </a:t>
            </a:r>
            <a:r>
              <a:rPr lang="en-US" i="1" dirty="0"/>
              <a:t>x</a:t>
            </a:r>
            <a:r>
              <a:rPr lang="en-US" dirty="0"/>
              <a:t>. Why is this a discrete probability distribution function (two reasons)?</a:t>
            </a:r>
          </a:p>
        </p:txBody>
      </p:sp>
    </p:spTree>
    <p:extLst>
      <p:ext uri="{BB962C8B-B14F-4D97-AF65-F5344CB8AC3E}">
        <p14:creationId xmlns:p14="http://schemas.microsoft.com/office/powerpoint/2010/main" val="3043266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b="1" dirty="0"/>
              <a:t>Probability Distribution Function </a:t>
            </a:r>
            <a:br>
              <a:rPr lang="en-US" b="1" dirty="0"/>
            </a:br>
            <a:r>
              <a:rPr lang="en-US" b="1" dirty="0"/>
              <a:t>for a Discrete Random Variable try it 2</a:t>
            </a:r>
            <a:endParaRPr lang="en-US" dirty="0"/>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Introductory Statistics by River Parishes Community College under CC BY-SA 4.0</a:t>
            </a:r>
          </a:p>
        </p:txBody>
      </p:sp>
      <p:sp>
        <p:nvSpPr>
          <p:cNvPr id="8" name="Text Placeholder 6">
            <a:extLst>
              <a:ext uri="{FF2B5EF4-FFF2-40B4-BE49-F238E27FC236}">
                <a16:creationId xmlns:a16="http://schemas.microsoft.com/office/drawing/2014/main" id="{2BD9D76A-BA1A-45E9-BB65-4FC5AA203A40}"/>
              </a:ext>
            </a:extLst>
          </p:cNvPr>
          <p:cNvSpPr>
            <a:spLocks noGrp="1"/>
          </p:cNvSpPr>
          <p:nvPr>
            <p:ph type="body" sz="quarter" idx="14"/>
          </p:nvPr>
        </p:nvSpPr>
        <p:spPr>
          <a:xfrm>
            <a:off x="457200" y="1296955"/>
            <a:ext cx="8062912" cy="4713409"/>
          </a:xfrm>
        </p:spPr>
        <p:txBody>
          <a:bodyPr>
            <a:normAutofit/>
          </a:bodyPr>
          <a:lstStyle/>
          <a:p>
            <a:r>
              <a:rPr lang="en-US" b="1" dirty="0"/>
              <a:t>Try It 4.2</a:t>
            </a:r>
          </a:p>
          <a:p>
            <a:r>
              <a:rPr lang="en-US" dirty="0"/>
              <a:t>Jeremiah has basketball practice two days a week. Ninety percent of the time, he attends both practices. Eight percent of the time, he attends one practice. Two percent of the time, he does not attend either practice. What is </a:t>
            </a:r>
            <a:r>
              <a:rPr lang="en-US" i="1" dirty="0"/>
              <a:t>X</a:t>
            </a:r>
            <a:r>
              <a:rPr lang="en-US" dirty="0"/>
              <a:t> and what values does it take on?</a:t>
            </a:r>
          </a:p>
        </p:txBody>
      </p:sp>
    </p:spTree>
    <p:extLst>
      <p:ext uri="{BB962C8B-B14F-4D97-AF65-F5344CB8AC3E}">
        <p14:creationId xmlns:p14="http://schemas.microsoft.com/office/powerpoint/2010/main" val="2889991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4000" b="1" cap="none" dirty="0">
                <a:solidFill>
                  <a:srgbClr val="212F62"/>
                </a:solidFill>
              </a:rPr>
              <a:t>Chapter 4</a:t>
            </a:r>
            <a:br>
              <a:rPr lang="en-US" sz="4000" b="1" cap="none" dirty="0">
                <a:solidFill>
                  <a:srgbClr val="212F62"/>
                </a:solidFill>
              </a:rPr>
            </a:br>
            <a:br>
              <a:rPr lang="en-US" sz="4000" b="1" cap="none" dirty="0">
                <a:solidFill>
                  <a:srgbClr val="212F62"/>
                </a:solidFill>
              </a:rPr>
            </a:br>
            <a:r>
              <a:rPr lang="en-US" sz="4000" b="1" dirty="0">
                <a:solidFill>
                  <a:srgbClr val="212F62"/>
                </a:solidFill>
              </a:rPr>
              <a:t>discrete random variables</a:t>
            </a:r>
            <a:endParaRPr lang="en-US" sz="4000" dirty="0"/>
          </a:p>
        </p:txBody>
      </p:sp>
      <p:sp>
        <p:nvSpPr>
          <p:cNvPr id="5" name="Title 4"/>
          <p:cNvSpPr txBox="1">
            <a:spLocks/>
          </p:cNvSpPr>
          <p:nvPr/>
        </p:nvSpPr>
        <p:spPr>
          <a:xfrm>
            <a:off x="845052" y="3697089"/>
            <a:ext cx="7287208" cy="958887"/>
          </a:xfrm>
          <a:prstGeom prst="rect">
            <a:avLst/>
          </a:prstGeom>
        </p:spPr>
        <p:txBody>
          <a:bodyPr vert="horz" lIns="91440" tIns="45720" rIns="91440" bIns="45720" rtlCol="0" anchor="b">
            <a:norm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4.2 – </a:t>
            </a:r>
            <a:r>
              <a:rPr lang="en-US" b="1" dirty="0"/>
              <a:t>Mean or Expected Value and Standard Deviation</a:t>
            </a:r>
            <a:endParaRPr lang="en-US" dirty="0"/>
          </a:p>
        </p:txBody>
      </p:sp>
      <p:sp>
        <p:nvSpPr>
          <p:cNvPr id="3" name="Footer Placeholder 2"/>
          <p:cNvSpPr>
            <a:spLocks noGrp="1"/>
          </p:cNvSpPr>
          <p:nvPr>
            <p:ph type="ftr" sz="quarter" idx="11"/>
          </p:nvPr>
        </p:nvSpPr>
        <p:spPr/>
        <p:txBody>
          <a:bodyPr/>
          <a:lstStyle/>
          <a:p>
            <a:r>
              <a:rPr lang="en-US"/>
              <a:t>Prepared for OpenStax Introductory Statistics by River Parishes Community College under CC BY-SA 4.0</a:t>
            </a:r>
          </a:p>
        </p:txBody>
      </p:sp>
      <p:pic>
        <p:nvPicPr>
          <p:cNvPr id="6" name="Picture 5" descr="OSC-Stacked-TM-RGB-1.pn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4133516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468</TotalTime>
  <Words>3776</Words>
  <Application>Microsoft Office PowerPoint</Application>
  <PresentationFormat>On-screen Show (4:3)</PresentationFormat>
  <Paragraphs>246</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Arial Black</vt:lpstr>
      <vt:lpstr>Calibri</vt:lpstr>
      <vt:lpstr>Cambria Math</vt:lpstr>
      <vt:lpstr>Essential</vt:lpstr>
      <vt:lpstr>Chapter 4  discrete random variables</vt:lpstr>
      <vt:lpstr>Random Variable Notation</vt:lpstr>
      <vt:lpstr>Chapter 4  discrete random variables</vt:lpstr>
      <vt:lpstr>Section 4.1 Learning Objectives</vt:lpstr>
      <vt:lpstr>Probability Distribution Function  for a Discrete Random Variable</vt:lpstr>
      <vt:lpstr>Probability Distribution Function  for a Discrete Random Variable example</vt:lpstr>
      <vt:lpstr>Probability Distribution Function  for a Discrete Random Variable try it</vt:lpstr>
      <vt:lpstr>Probability Distribution Function  for a Discrete Random Variable try it 2</vt:lpstr>
      <vt:lpstr>Chapter 4  discrete random variables</vt:lpstr>
      <vt:lpstr>Section 4.2 Learning Objectives</vt:lpstr>
      <vt:lpstr>Mean or Expected Value</vt:lpstr>
      <vt:lpstr>Mean or Expected Value (cont.)</vt:lpstr>
      <vt:lpstr>Mean or Expected Value example</vt:lpstr>
      <vt:lpstr>Mean or Expected Value try it</vt:lpstr>
      <vt:lpstr>Mean or Expected Value example 2</vt:lpstr>
      <vt:lpstr>Mean or Expected Value try it 2</vt:lpstr>
      <vt:lpstr>Mean or Expected Value example 3</vt:lpstr>
      <vt:lpstr>Mean or Expected Value try it 3</vt:lpstr>
      <vt:lpstr>Mean and Standard Deviation Using the calculator</vt:lpstr>
      <vt:lpstr>Standard Deviation</vt:lpstr>
      <vt:lpstr>Chapter 4  discrete random variables</vt:lpstr>
      <vt:lpstr>Section 4.3 Learning Objectives</vt:lpstr>
      <vt:lpstr>Binomial Distribution</vt:lpstr>
      <vt:lpstr>Binomial Distribution try its</vt:lpstr>
      <vt:lpstr>Notation for the Binomial: B = Binomial Probability Distribution Function</vt:lpstr>
      <vt:lpstr>Binomial Distribution example</vt:lpstr>
      <vt:lpstr>Binomial Distribution try its 2</vt:lpstr>
      <vt:lpstr>B = Binomial Probability Distribution Function on the calculator</vt:lpstr>
      <vt:lpstr>B = Binomial Probability Distribution Function on the calculator example</vt:lpstr>
      <vt:lpstr>B = Binomial Probability Distribution Function on the calculator try it</vt:lpstr>
      <vt:lpstr>Binomial Distribution formulas</vt:lpstr>
      <vt:lpstr>B = Binomial Probability Distribution Function</vt:lpstr>
      <vt:lpstr>B = Binomial Probability Distribution Function try it</vt:lpstr>
      <vt:lpstr>B = Binomial Probability Distribution Function try it 2</vt:lpstr>
      <vt:lpstr>Acknowledgments</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OpenStax_Statistics_CH04</dc:title>
  <dc:creator>Jared Eusea;Ginny Bradley</dc:creator>
  <cp:lastModifiedBy>Danielle</cp:lastModifiedBy>
  <cp:revision>69</cp:revision>
  <cp:lastPrinted>2017-08-01T21:02:40Z</cp:lastPrinted>
  <dcterms:created xsi:type="dcterms:W3CDTF">2012-06-04T02:13:36Z</dcterms:created>
  <dcterms:modified xsi:type="dcterms:W3CDTF">2021-09-10T16:24:27Z</dcterms:modified>
</cp:coreProperties>
</file>