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handoutMasterIdLst>
    <p:handoutMasterId r:id="rId18"/>
  </p:handoutMasterIdLst>
  <p:sldIdLst>
    <p:sldId id="256" r:id="rId2"/>
    <p:sldId id="297" r:id="rId3"/>
    <p:sldId id="298" r:id="rId4"/>
    <p:sldId id="299" r:id="rId5"/>
    <p:sldId id="327" r:id="rId6"/>
    <p:sldId id="328" r:id="rId7"/>
    <p:sldId id="329" r:id="rId8"/>
    <p:sldId id="330" r:id="rId9"/>
    <p:sldId id="331" r:id="rId10"/>
    <p:sldId id="332" r:id="rId11"/>
    <p:sldId id="333" r:id="rId12"/>
    <p:sldId id="334" r:id="rId13"/>
    <p:sldId id="335" r:id="rId14"/>
    <p:sldId id="336" r:id="rId15"/>
    <p:sldId id="33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94636" autoAdjust="0"/>
  </p:normalViewPr>
  <p:slideViewPr>
    <p:cSldViewPr snapToGrid="0" snapToObjects="1">
      <p:cViewPr varScale="1">
        <p:scale>
          <a:sx n="108" d="100"/>
          <a:sy n="108" d="100"/>
        </p:scale>
        <p:origin x="1830" y="96"/>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9/20/2021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7C2C84-C377-4BE6-BB5C-220B0FB962E1}" type="datetimeFigureOut">
              <a:rPr lang="en-US" smtClean="0"/>
              <a:t>9/20/2021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461DD-0318-494C-BA6B-152BCDEE074C}" type="slidenum">
              <a:rPr lang="en-US" smtClean="0"/>
              <a:t>‹#›</a:t>
            </a:fld>
            <a:endParaRPr lang="en-US"/>
          </a:p>
        </p:txBody>
      </p:sp>
    </p:spTree>
    <p:extLst>
      <p:ext uri="{BB962C8B-B14F-4D97-AF65-F5344CB8AC3E}">
        <p14:creationId xmlns:p14="http://schemas.microsoft.com/office/powerpoint/2010/main" val="392076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6461DD-0318-494C-BA6B-152BCDEE074C}" type="slidenum">
              <a:rPr lang="en-US" smtClean="0"/>
              <a:t>1</a:t>
            </a:fld>
            <a:endParaRPr lang="en-US"/>
          </a:p>
        </p:txBody>
      </p:sp>
    </p:spTree>
    <p:extLst>
      <p:ext uri="{BB962C8B-B14F-4D97-AF65-F5344CB8AC3E}">
        <p14:creationId xmlns:p14="http://schemas.microsoft.com/office/powerpoint/2010/main" val="291934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5E333117-0598-4A69-B77E-68410804F774}" type="datetime4">
              <a:rPr lang="en-US" smtClean="0"/>
              <a:t>September 20, 2021</a:t>
            </a:fld>
            <a:endParaRPr lang="en-US"/>
          </a:p>
        </p:txBody>
      </p:sp>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C9AACA-1A0A-42A2-AE23-84F26E74B07C}" type="datetime4">
              <a:rPr lang="en-US" smtClean="0"/>
              <a:t>September 20, 2021</a:t>
            </a:fld>
            <a:endParaRPr lang="en-US"/>
          </a:p>
        </p:txBody>
      </p:sp>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245A18B-D782-476E-BC86-D8BB9FFF3E03}" type="datetime4">
              <a:rPr lang="en-US" smtClean="0"/>
              <a:t>September 20, 2021</a:t>
            </a:fld>
            <a:endParaRPr lang="en-US"/>
          </a:p>
        </p:txBody>
      </p:sp>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595D3C-8706-4E0A-92CC-1EEC38472AB6}" type="datetime4">
              <a:rPr lang="en-US" smtClean="0"/>
              <a:t>September 20, 2021</a:t>
            </a:fld>
            <a:endParaRPr lang="en-US" dirty="0"/>
          </a:p>
        </p:txBody>
      </p:sp>
      <p:sp>
        <p:nvSpPr>
          <p:cNvPr id="5" name="Footer Placeholder 4"/>
          <p:cNvSpPr>
            <a:spLocks noGrp="1"/>
          </p:cNvSpPr>
          <p:nvPr>
            <p:ph type="ftr" sz="quarter" idx="11"/>
          </p:nvPr>
        </p:nvSpPr>
        <p:spPr>
          <a:xfrm>
            <a:off x="2169621" y="6492875"/>
            <a:ext cx="4896196" cy="283845"/>
          </a:xfrm>
        </p:spPr>
        <p:txBody>
          <a:bodyPr/>
          <a:lstStyle>
            <a:lvl1pPr algn="ctr">
              <a:defRPr/>
            </a:lvl1pPr>
          </a:lstStyle>
          <a:p>
            <a:r>
              <a:rPr lang="en-US"/>
              <a:t>Prepared by the College of Coastal Georgia for OpenStax Introductory Statistics</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2EA6C3-3EEB-4ABC-830E-C87F95538F66}" type="datetime4">
              <a:rPr lang="en-US" smtClean="0"/>
              <a:t>September 20, 2021</a:t>
            </a:fld>
            <a:endParaRPr lang="en-US"/>
          </a:p>
        </p:txBody>
      </p:sp>
      <p:sp>
        <p:nvSpPr>
          <p:cNvPr id="5" name="Footer Placeholder 4"/>
          <p:cNvSpPr>
            <a:spLocks noGrp="1"/>
          </p:cNvSpPr>
          <p:nvPr>
            <p:ph type="ftr" sz="quarter" idx="11"/>
          </p:nvPr>
        </p:nvSpPr>
        <p:spPr>
          <a:xfrm>
            <a:off x="2244435" y="6492875"/>
            <a:ext cx="4754880" cy="283845"/>
          </a:xfrm>
        </p:spPr>
        <p:txBody>
          <a:bodyPr/>
          <a:lstStyle>
            <a:lvl1pPr algn="ctr">
              <a:defRPr/>
            </a:lvl1pPr>
          </a:lstStyle>
          <a:p>
            <a:r>
              <a:rPr lang="en-US"/>
              <a:t>Prepared by the College of Coastal Georgia for OpenStax Introductory Statistics</a:t>
            </a:r>
            <a:endParaRPr lang="en-US" dirty="0"/>
          </a:p>
        </p:txBody>
      </p:sp>
      <p:sp>
        <p:nvSpPr>
          <p:cNvPr id="6" name="Slide Number Placeholder 5"/>
          <p:cNvSpPr>
            <a:spLocks noGrp="1"/>
          </p:cNvSpPr>
          <p:nvPr>
            <p:ph type="sldNum" sz="quarter" idx="12"/>
          </p:nvPr>
        </p:nvSpPr>
        <p:spPr/>
        <p:txBody>
          <a:bodyPr/>
          <a:lstStyle/>
          <a:p>
            <a:fld id="{100BB159-3AD6-4896-9E19-5E1413C17FE1}" type="slidenum">
              <a:rPr lang="en-US" smtClean="0"/>
              <a:t>‹#›</a:t>
            </a:fld>
            <a:endParaRPr lang="en-US"/>
          </a:p>
        </p:txBody>
      </p:sp>
    </p:spTree>
    <p:extLst>
      <p:ext uri="{BB962C8B-B14F-4D97-AF65-F5344CB8AC3E}">
        <p14:creationId xmlns:p14="http://schemas.microsoft.com/office/powerpoint/2010/main" val="9978117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B6ED978-454A-4E54-8BAE-B7D27087C358}" type="datetime4">
              <a:rPr lang="en-US" smtClean="0"/>
              <a:t>September 20, 2021</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by the College of Coastal Georgia for OpenStax Introductory Statistics</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 id="2147483921" r:id="rId5"/>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6.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dirty="0"/>
              <a:t>Introductory statistics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5 Continuous Random Variables</a:t>
            </a:r>
          </a:p>
        </p:txBody>
      </p:sp>
      <p:pic>
        <p:nvPicPr>
          <p:cNvPr id="3" name="Picture 2"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2" name="Footer Placeholder 1"/>
          <p:cNvSpPr>
            <a:spLocks noGrp="1"/>
          </p:cNvSpPr>
          <p:nvPr>
            <p:ph type="ftr" sz="quarter" idx="11"/>
          </p:nvPr>
        </p:nvSpPr>
        <p:spPr/>
        <p:txBody>
          <a:bodyPr/>
          <a:lstStyle/>
          <a:p>
            <a:r>
              <a:rPr lang="en-US"/>
              <a:t>Prepared by the College of Coastal Georgia for OpenStax Introductory Statistics</a:t>
            </a:r>
            <a:endParaRPr lang="en-US"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a:t>
            </a:r>
            <a:endParaRPr lang="en-US" sz="2700" b="1"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 name="Picture 2"/>
          <p:cNvPicPr>
            <a:picLocks noChangeAspect="1"/>
          </p:cNvPicPr>
          <p:nvPr/>
        </p:nvPicPr>
        <p:blipFill>
          <a:blip r:embed="rId3"/>
          <a:stretch>
            <a:fillRect/>
          </a:stretch>
        </p:blipFill>
        <p:spPr>
          <a:xfrm>
            <a:off x="425821" y="1703288"/>
            <a:ext cx="8398600" cy="2931642"/>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59660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5.3 The Exponential Distribution</a:t>
            </a:r>
            <a:endParaRPr lang="en-US" sz="2700" b="1" dirty="0"/>
          </a:p>
        </p:txBody>
      </p:sp>
      <p:sp>
        <p:nvSpPr>
          <p:cNvPr id="3" name="Content Placeholder 2"/>
          <p:cNvSpPr>
            <a:spLocks noGrp="1"/>
          </p:cNvSpPr>
          <p:nvPr>
            <p:ph idx="1"/>
          </p:nvPr>
        </p:nvSpPr>
        <p:spPr>
          <a:xfrm>
            <a:off x="457200" y="1752600"/>
            <a:ext cx="8181474" cy="4373563"/>
          </a:xfrm>
        </p:spPr>
        <p:txBody>
          <a:bodyPr>
            <a:normAutofit fontScale="92500" lnSpcReduction="10000"/>
          </a:bodyPr>
          <a:lstStyle/>
          <a:p>
            <a:r>
              <a:rPr lang="en-US" dirty="0"/>
              <a:t>The </a:t>
            </a:r>
            <a:r>
              <a:rPr lang="en-US" b="1" dirty="0"/>
              <a:t>exponential distribution </a:t>
            </a:r>
            <a:r>
              <a:rPr lang="en-US" dirty="0"/>
              <a:t>is often concerned with the amount of time until some specific event occurs. For example, the amount of time (beginning now) until an earthquake occurs has an exponential distribution. Other examples include the length, in minutes, of long distance business telephone calls, and the amount of time, in months, a car battery lasts. It can be shown, too, that the value of the change that you have in your pocket or purse approximately follows an exponential distribution.</a:t>
            </a:r>
          </a:p>
          <a:p>
            <a:r>
              <a:rPr lang="en-US" dirty="0"/>
              <a:t>Values for an exponential random variable occur in the following way. There are fewer large values and more small values. For example, the amount of money customers spend in one trip to the supermarket follows an exponential distribution. There are more people who spend small amounts of money and fewer people who spend large amounts of money. </a:t>
            </a:r>
          </a:p>
          <a:p>
            <a:r>
              <a:rPr lang="en-US" dirty="0"/>
              <a:t>The exponential distribution is widely used in the field of reliability. Reliability deals with the amount of time a product lasts.</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378242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 5.7</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Let </a:t>
            </a:r>
            <a:r>
              <a:rPr lang="en-US" i="1" dirty="0"/>
              <a:t>X </a:t>
            </a:r>
            <a:r>
              <a:rPr lang="en-US" dirty="0"/>
              <a:t>= amount of time (in minutes) a postal clerk spends with his or her customer. The time is known to have an exponential distribution with the average amount of time equal to four minutes.</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3"/>
          <p:cNvPicPr>
            <a:picLocks noChangeAspect="1"/>
          </p:cNvPicPr>
          <p:nvPr/>
        </p:nvPicPr>
        <p:blipFill>
          <a:blip r:embed="rId3"/>
          <a:stretch>
            <a:fillRect/>
          </a:stretch>
        </p:blipFill>
        <p:spPr>
          <a:xfrm>
            <a:off x="535066" y="4062244"/>
            <a:ext cx="4463062" cy="2379245"/>
          </a:xfrm>
          <a:prstGeom prst="rect">
            <a:avLst/>
          </a:prstGeom>
        </p:spPr>
      </p:pic>
      <p:sp>
        <p:nvSpPr>
          <p:cNvPr id="6" name="Content Placeholder 2"/>
          <p:cNvSpPr txBox="1">
            <a:spLocks/>
          </p:cNvSpPr>
          <p:nvPr/>
        </p:nvSpPr>
        <p:spPr>
          <a:xfrm>
            <a:off x="2246050" y="2902998"/>
            <a:ext cx="6826929" cy="2388093"/>
          </a:xfrm>
          <a:prstGeom prst="rect">
            <a:avLst/>
          </a:prstGeom>
        </p:spPr>
        <p:txBody>
          <a:bodyPr vert="horz" lIns="91440" tIns="45720" rIns="91440" bIns="45720" rtlCol="0">
            <a:normAutofit fontScale="85000" lnSpcReduction="10000"/>
          </a:bodyPr>
          <a:lst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lvl="1"/>
            <a:r>
              <a:rPr lang="en-US" i="1" dirty="0"/>
              <a:t>X </a:t>
            </a:r>
            <a:r>
              <a:rPr lang="en-US" dirty="0"/>
              <a:t>is a </a:t>
            </a:r>
            <a:r>
              <a:rPr lang="en-US" b="1" dirty="0"/>
              <a:t>continuous random variable </a:t>
            </a:r>
            <a:r>
              <a:rPr lang="en-US" dirty="0"/>
              <a:t>since time is measured. It is given that </a:t>
            </a:r>
            <a:r>
              <a:rPr lang="en-US" i="1" dirty="0"/>
              <a:t>μ </a:t>
            </a:r>
            <a:r>
              <a:rPr lang="en-US" dirty="0"/>
              <a:t>= 4 minutes. To do any calculations, you must know </a:t>
            </a:r>
            <a:r>
              <a:rPr lang="en-US" i="1" dirty="0"/>
              <a:t>m</a:t>
            </a:r>
            <a:r>
              <a:rPr lang="en-US" dirty="0"/>
              <a:t>, the decay parameter.</a:t>
            </a:r>
          </a:p>
          <a:p>
            <a:pPr lvl="1"/>
            <a:r>
              <a:rPr lang="en-US" sz="2400" b="1" i="1" dirty="0"/>
              <a:t>m </a:t>
            </a:r>
            <a:r>
              <a:rPr lang="en-US" sz="2400" b="1" dirty="0"/>
              <a:t>= 1/</a:t>
            </a:r>
            <a:r>
              <a:rPr lang="en-US" sz="2400" b="1" i="1" dirty="0"/>
              <a:t>μ</a:t>
            </a:r>
            <a:r>
              <a:rPr lang="en-US" sz="2400" i="1" dirty="0"/>
              <a:t> </a:t>
            </a:r>
            <a:r>
              <a:rPr lang="en-US" dirty="0"/>
              <a:t>. Therefore, </a:t>
            </a:r>
            <a:r>
              <a:rPr lang="en-US" sz="2400" i="1" dirty="0"/>
              <a:t>m </a:t>
            </a:r>
            <a:r>
              <a:rPr lang="en-US" sz="2400" dirty="0"/>
              <a:t>=1/4</a:t>
            </a:r>
            <a:r>
              <a:rPr lang="en-US" dirty="0"/>
              <a:t>= 0.25.</a:t>
            </a:r>
          </a:p>
          <a:p>
            <a:pPr lvl="1"/>
            <a:r>
              <a:rPr lang="en-US" dirty="0"/>
              <a:t>The standard deviation, </a:t>
            </a:r>
            <a:r>
              <a:rPr lang="en-US" i="1" dirty="0"/>
              <a:t>σ</a:t>
            </a:r>
            <a:r>
              <a:rPr lang="en-US" dirty="0"/>
              <a:t>, is the same as the mean. </a:t>
            </a:r>
            <a:r>
              <a:rPr lang="en-US" i="1" dirty="0"/>
              <a:t>μ </a:t>
            </a:r>
            <a:r>
              <a:rPr lang="en-US" dirty="0"/>
              <a:t>= </a:t>
            </a:r>
            <a:r>
              <a:rPr lang="en-US" i="1" dirty="0"/>
              <a:t>σ</a:t>
            </a:r>
          </a:p>
          <a:p>
            <a:pPr lvl="1"/>
            <a:r>
              <a:rPr lang="en-US" dirty="0"/>
              <a:t>The distribution notation is </a:t>
            </a:r>
            <a:r>
              <a:rPr lang="en-US" b="1" i="1" dirty="0"/>
              <a:t>X </a:t>
            </a:r>
            <a:r>
              <a:rPr lang="en-US" b="1" dirty="0"/>
              <a:t>~ </a:t>
            </a:r>
            <a:r>
              <a:rPr lang="en-US" b="1" i="1" dirty="0" err="1"/>
              <a:t>Exp</a:t>
            </a:r>
            <a:r>
              <a:rPr lang="en-US" b="1" dirty="0"/>
              <a:t>(</a:t>
            </a:r>
            <a:r>
              <a:rPr lang="en-US" b="1" i="1" dirty="0"/>
              <a:t>m</a:t>
            </a:r>
            <a:r>
              <a:rPr lang="en-US" b="1" dirty="0"/>
              <a:t>)</a:t>
            </a:r>
            <a:r>
              <a:rPr lang="en-US" dirty="0"/>
              <a:t>. Therefore, </a:t>
            </a:r>
            <a:r>
              <a:rPr lang="en-US" i="1" dirty="0"/>
              <a:t>X </a:t>
            </a:r>
            <a:r>
              <a:rPr lang="en-US" dirty="0"/>
              <a:t>~ </a:t>
            </a:r>
            <a:r>
              <a:rPr lang="en-US" i="1" dirty="0" err="1"/>
              <a:t>Exp</a:t>
            </a:r>
            <a:r>
              <a:rPr lang="en-US" dirty="0"/>
              <a:t>(0.25).</a:t>
            </a:r>
          </a:p>
          <a:p>
            <a:pPr lvl="1"/>
            <a:r>
              <a:rPr lang="en-US" dirty="0"/>
              <a:t>The probability density function is </a:t>
            </a:r>
            <a:r>
              <a:rPr lang="en-US" b="1" i="1" dirty="0"/>
              <a:t>f</a:t>
            </a:r>
            <a:r>
              <a:rPr lang="en-US" b="1" dirty="0"/>
              <a:t>(</a:t>
            </a:r>
            <a:r>
              <a:rPr lang="en-US" b="1" i="1" dirty="0"/>
              <a:t>x</a:t>
            </a:r>
            <a:r>
              <a:rPr lang="en-US" b="1" dirty="0"/>
              <a:t>) = </a:t>
            </a:r>
            <a:r>
              <a:rPr lang="en-US" b="1" i="1" dirty="0"/>
              <a:t>me</a:t>
            </a:r>
            <a:r>
              <a:rPr lang="en-US" sz="1800" b="1" baseline="30000" dirty="0"/>
              <a:t>-</a:t>
            </a:r>
            <a:r>
              <a:rPr lang="en-US" sz="1800" b="1" i="1" baseline="30000" dirty="0"/>
              <a:t>mx</a:t>
            </a:r>
            <a:r>
              <a:rPr lang="en-US" dirty="0"/>
              <a:t>.</a:t>
            </a:r>
          </a:p>
        </p:txBody>
      </p:sp>
      <p:sp>
        <p:nvSpPr>
          <p:cNvPr id="7" name="Footer Placeholder 6"/>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595667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880858" y="3620466"/>
            <a:ext cx="4068528" cy="1910318"/>
          </a:xfrm>
          <a:prstGeom prst="rect">
            <a:avLst/>
          </a:prstGeom>
        </p:spPr>
      </p:pic>
      <p:sp>
        <p:nvSpPr>
          <p:cNvPr id="2" name="Title 1"/>
          <p:cNvSpPr>
            <a:spLocks noGrp="1"/>
          </p:cNvSpPr>
          <p:nvPr>
            <p:ph type="title"/>
          </p:nvPr>
        </p:nvSpPr>
        <p:spPr/>
        <p:txBody>
          <a:bodyPr>
            <a:normAutofit/>
          </a:bodyPr>
          <a:lstStyle/>
          <a:p>
            <a:r>
              <a:rPr lang="en-US" b="1" dirty="0"/>
              <a:t>Example Continued</a:t>
            </a:r>
            <a:endParaRPr lang="en-US" sz="2700" b="1" dirty="0"/>
          </a:p>
        </p:txBody>
      </p:sp>
      <p:sp>
        <p:nvSpPr>
          <p:cNvPr id="3" name="Content Placeholder 2"/>
          <p:cNvSpPr>
            <a:spLocks noGrp="1"/>
          </p:cNvSpPr>
          <p:nvPr>
            <p:ph idx="1"/>
          </p:nvPr>
        </p:nvSpPr>
        <p:spPr>
          <a:xfrm>
            <a:off x="457200" y="1752600"/>
            <a:ext cx="8181474" cy="4541668"/>
          </a:xfrm>
        </p:spPr>
        <p:txBody>
          <a:bodyPr>
            <a:normAutofit fontScale="92500" lnSpcReduction="10000"/>
          </a:bodyPr>
          <a:lstStyle/>
          <a:p>
            <a:pPr lvl="1"/>
            <a:r>
              <a:rPr lang="en-US" dirty="0"/>
              <a:t>a. Using the information from previous exercise, find the probability that a clerk spends four to five minutes with a randomly selected customer.</a:t>
            </a:r>
          </a:p>
          <a:p>
            <a:r>
              <a:rPr lang="en-US" b="1" dirty="0"/>
              <a:t>Solution</a:t>
            </a:r>
          </a:p>
          <a:p>
            <a:pPr lvl="1"/>
            <a:r>
              <a:rPr lang="en-US" dirty="0"/>
              <a:t>a. Find </a:t>
            </a:r>
            <a:r>
              <a:rPr lang="en-US" i="1" dirty="0"/>
              <a:t>P</a:t>
            </a:r>
            <a:r>
              <a:rPr lang="en-US" dirty="0"/>
              <a:t>(4 &lt; </a:t>
            </a:r>
            <a:r>
              <a:rPr lang="en-US" i="1" dirty="0"/>
              <a:t>x </a:t>
            </a:r>
            <a:r>
              <a:rPr lang="en-US" dirty="0"/>
              <a:t>&lt; 5).</a:t>
            </a:r>
          </a:p>
          <a:p>
            <a:pPr lvl="1"/>
            <a:r>
              <a:rPr lang="en-US" dirty="0"/>
              <a:t>The </a:t>
            </a:r>
            <a:r>
              <a:rPr lang="en-US" b="1" dirty="0"/>
              <a:t>cumulative distribution function (CDF) </a:t>
            </a:r>
            <a:r>
              <a:rPr lang="en-US" dirty="0"/>
              <a:t>gives the area to the left.</a:t>
            </a:r>
          </a:p>
          <a:p>
            <a:pPr lvl="1"/>
            <a:r>
              <a:rPr lang="en-US" i="1" dirty="0"/>
              <a:t>P</a:t>
            </a:r>
            <a:r>
              <a:rPr lang="en-US" dirty="0"/>
              <a:t>(</a:t>
            </a:r>
            <a:r>
              <a:rPr lang="en-US" i="1" dirty="0"/>
              <a:t>x </a:t>
            </a:r>
            <a:r>
              <a:rPr lang="en-US" dirty="0"/>
              <a:t>&lt; </a:t>
            </a:r>
            <a:r>
              <a:rPr lang="en-US" i="1" dirty="0"/>
              <a:t>x</a:t>
            </a:r>
            <a:r>
              <a:rPr lang="en-US" dirty="0"/>
              <a:t>) = 1 – </a:t>
            </a:r>
            <a:r>
              <a:rPr lang="en-US" i="1" dirty="0"/>
              <a:t>e</a:t>
            </a:r>
            <a:r>
              <a:rPr lang="en-US" sz="1800" i="1" baseline="30000" dirty="0"/>
              <a:t>–mx</a:t>
            </a:r>
          </a:p>
          <a:p>
            <a:pPr lvl="1"/>
            <a:r>
              <a:rPr lang="en-US" i="1" dirty="0"/>
              <a:t>P</a:t>
            </a:r>
            <a:r>
              <a:rPr lang="en-US" dirty="0"/>
              <a:t>(</a:t>
            </a:r>
            <a:r>
              <a:rPr lang="en-US" i="1" dirty="0"/>
              <a:t>x </a:t>
            </a:r>
            <a:r>
              <a:rPr lang="en-US" dirty="0"/>
              <a:t>&lt; 5) = 1 – </a:t>
            </a:r>
            <a:r>
              <a:rPr lang="en-US" i="1" dirty="0"/>
              <a:t>e</a:t>
            </a:r>
            <a:r>
              <a:rPr lang="en-US" baseline="30000" dirty="0"/>
              <a:t>(–0.25)(5)</a:t>
            </a:r>
            <a:r>
              <a:rPr lang="en-US" dirty="0"/>
              <a:t> = 0.7135 and</a:t>
            </a:r>
          </a:p>
          <a:p>
            <a:pPr lvl="1"/>
            <a:r>
              <a:rPr lang="en-US" i="1" dirty="0"/>
              <a:t>P</a:t>
            </a:r>
            <a:r>
              <a:rPr lang="en-US" dirty="0"/>
              <a:t>(</a:t>
            </a:r>
            <a:r>
              <a:rPr lang="en-US" i="1" dirty="0"/>
              <a:t>x </a:t>
            </a:r>
            <a:r>
              <a:rPr lang="en-US" dirty="0"/>
              <a:t>&lt; 4) = 1 – </a:t>
            </a:r>
            <a:r>
              <a:rPr lang="en-US" i="1" dirty="0"/>
              <a:t>e</a:t>
            </a:r>
            <a:r>
              <a:rPr lang="en-US" sz="1800" baseline="30000" dirty="0"/>
              <a:t>(–0.25)(4)</a:t>
            </a:r>
            <a:r>
              <a:rPr lang="en-US" sz="1800" dirty="0"/>
              <a:t> </a:t>
            </a:r>
            <a:r>
              <a:rPr lang="en-US" dirty="0"/>
              <a:t>= 0.6321</a:t>
            </a:r>
          </a:p>
          <a:p>
            <a:pPr lvl="1"/>
            <a:endParaRPr lang="en-US" dirty="0"/>
          </a:p>
          <a:p>
            <a:pPr lvl="1"/>
            <a:endParaRPr lang="en-US" dirty="0"/>
          </a:p>
          <a:p>
            <a:pPr lvl="2"/>
            <a:r>
              <a:rPr lang="en-US" dirty="0"/>
              <a:t>The probability that a postal clerk spends four to five minutes with a randomly selected customer is </a:t>
            </a:r>
            <a:r>
              <a:rPr lang="en-US" i="1" dirty="0"/>
              <a:t>P</a:t>
            </a:r>
            <a:r>
              <a:rPr lang="en-US" dirty="0"/>
              <a:t>(4 &lt; </a:t>
            </a:r>
            <a:r>
              <a:rPr lang="en-US" i="1" dirty="0"/>
              <a:t>x </a:t>
            </a:r>
            <a:r>
              <a:rPr lang="en-US" dirty="0"/>
              <a:t>&lt; 5) = </a:t>
            </a:r>
            <a:r>
              <a:rPr lang="en-US" i="1" dirty="0"/>
              <a:t>P</a:t>
            </a:r>
            <a:r>
              <a:rPr lang="en-US" dirty="0"/>
              <a:t>(</a:t>
            </a:r>
            <a:r>
              <a:rPr lang="en-US" i="1" dirty="0"/>
              <a:t>x </a:t>
            </a:r>
            <a:r>
              <a:rPr lang="en-US" dirty="0"/>
              <a:t>&lt; 5) – </a:t>
            </a:r>
            <a:r>
              <a:rPr lang="en-US" i="1" dirty="0"/>
              <a:t>P</a:t>
            </a:r>
            <a:r>
              <a:rPr lang="en-US" dirty="0"/>
              <a:t>(</a:t>
            </a:r>
            <a:r>
              <a:rPr lang="en-US" i="1" dirty="0"/>
              <a:t>x </a:t>
            </a:r>
            <a:r>
              <a:rPr lang="en-US" dirty="0"/>
              <a:t>&lt; 4) = 0.7135 − 0.6321 = 0.0814.</a:t>
            </a:r>
          </a:p>
        </p:txBody>
      </p:sp>
      <p:pic>
        <p:nvPicPr>
          <p:cNvPr id="5" name="Picture 4"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6" name="Footer Placeholder 5"/>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870003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522543" y="2414726"/>
            <a:ext cx="3426166" cy="1608707"/>
          </a:xfrm>
          <a:prstGeom prst="rect">
            <a:avLst/>
          </a:prstGeom>
        </p:spPr>
      </p:pic>
      <p:sp>
        <p:nvSpPr>
          <p:cNvPr id="2" name="Title 1"/>
          <p:cNvSpPr>
            <a:spLocks noGrp="1"/>
          </p:cNvSpPr>
          <p:nvPr>
            <p:ph type="title"/>
          </p:nvPr>
        </p:nvSpPr>
        <p:spPr/>
        <p:txBody>
          <a:bodyPr>
            <a:normAutofit/>
          </a:bodyPr>
          <a:lstStyle/>
          <a:p>
            <a:r>
              <a:rPr lang="en-US" b="1" dirty="0"/>
              <a:t>Example Continued</a:t>
            </a:r>
            <a:endParaRPr lang="en-US" sz="2700" b="1" dirty="0"/>
          </a:p>
        </p:txBody>
      </p:sp>
      <p:sp>
        <p:nvSpPr>
          <p:cNvPr id="3" name="Content Placeholder 2"/>
          <p:cNvSpPr>
            <a:spLocks noGrp="1"/>
          </p:cNvSpPr>
          <p:nvPr>
            <p:ph idx="1"/>
          </p:nvPr>
        </p:nvSpPr>
        <p:spPr>
          <a:xfrm>
            <a:off x="457200" y="1752600"/>
            <a:ext cx="8181474" cy="4541668"/>
          </a:xfrm>
        </p:spPr>
        <p:txBody>
          <a:bodyPr>
            <a:normAutofit/>
          </a:bodyPr>
          <a:lstStyle/>
          <a:p>
            <a:pPr lvl="1"/>
            <a:r>
              <a:rPr lang="en-US" dirty="0"/>
              <a:t>b. Half of all customers are finished within how long? (Find the 50</a:t>
            </a:r>
            <a:r>
              <a:rPr lang="en-US" sz="1800" dirty="0"/>
              <a:t>th </a:t>
            </a:r>
            <a:r>
              <a:rPr lang="en-US" dirty="0"/>
              <a:t>percentile)</a:t>
            </a:r>
          </a:p>
          <a:p>
            <a:r>
              <a:rPr lang="en-US" b="1" dirty="0"/>
              <a:t>Solution</a:t>
            </a:r>
          </a:p>
          <a:p>
            <a:pPr lvl="1"/>
            <a:r>
              <a:rPr lang="en-US" dirty="0"/>
              <a:t>b. Find the 50</a:t>
            </a:r>
            <a:r>
              <a:rPr lang="en-US" sz="1800" dirty="0"/>
              <a:t>th </a:t>
            </a:r>
            <a:r>
              <a:rPr lang="en-US" dirty="0"/>
              <a:t>percentile.</a:t>
            </a:r>
          </a:p>
          <a:p>
            <a:pPr lvl="2"/>
            <a:r>
              <a:rPr lang="en-US" i="1" dirty="0"/>
              <a:t>P</a:t>
            </a:r>
            <a:r>
              <a:rPr lang="en-US" dirty="0"/>
              <a:t>(</a:t>
            </a:r>
            <a:r>
              <a:rPr lang="en-US" i="1" dirty="0"/>
              <a:t>x </a:t>
            </a:r>
            <a:r>
              <a:rPr lang="en-US" dirty="0"/>
              <a:t>&lt; </a:t>
            </a:r>
            <a:r>
              <a:rPr lang="en-US" i="1" dirty="0"/>
              <a:t>k</a:t>
            </a:r>
            <a:r>
              <a:rPr lang="en-US" dirty="0"/>
              <a:t>) = 0.50 and </a:t>
            </a:r>
            <a:r>
              <a:rPr lang="en-US" i="1" dirty="0"/>
              <a:t>P</a:t>
            </a:r>
            <a:r>
              <a:rPr lang="en-US" dirty="0"/>
              <a:t>(</a:t>
            </a:r>
            <a:r>
              <a:rPr lang="en-US" i="1" dirty="0"/>
              <a:t>x </a:t>
            </a:r>
            <a:r>
              <a:rPr lang="en-US" dirty="0"/>
              <a:t>&lt; </a:t>
            </a:r>
            <a:r>
              <a:rPr lang="en-US" i="1" dirty="0"/>
              <a:t>k</a:t>
            </a:r>
            <a:r>
              <a:rPr lang="en-US" dirty="0"/>
              <a:t>) = 1 –</a:t>
            </a:r>
            <a:r>
              <a:rPr lang="en-US" i="1" dirty="0"/>
              <a:t>e</a:t>
            </a:r>
            <a:r>
              <a:rPr lang="en-US" sz="1600" baseline="30000" dirty="0"/>
              <a:t>–0.25</a:t>
            </a:r>
            <a:r>
              <a:rPr lang="en-US" sz="1600" i="1" baseline="30000" dirty="0"/>
              <a:t>k</a:t>
            </a:r>
          </a:p>
          <a:p>
            <a:pPr lvl="2"/>
            <a:r>
              <a:rPr lang="en-US" dirty="0"/>
              <a:t>Therefore, 0.50 = 1 − </a:t>
            </a:r>
            <a:r>
              <a:rPr lang="en-US" i="1" dirty="0"/>
              <a:t>e</a:t>
            </a:r>
            <a:r>
              <a:rPr lang="en-US" sz="1600" baseline="30000" dirty="0"/>
              <a:t>−0.25</a:t>
            </a:r>
            <a:r>
              <a:rPr lang="en-US" sz="1600" i="1" baseline="30000" dirty="0"/>
              <a:t>k</a:t>
            </a:r>
            <a:r>
              <a:rPr lang="en-US" sz="1600" i="1" dirty="0"/>
              <a:t> </a:t>
            </a:r>
            <a:r>
              <a:rPr lang="en-US" dirty="0"/>
              <a:t>and</a:t>
            </a:r>
          </a:p>
          <a:p>
            <a:pPr lvl="2"/>
            <a:r>
              <a:rPr lang="en-US" i="1" dirty="0"/>
              <a:t>e</a:t>
            </a:r>
            <a:r>
              <a:rPr lang="en-US" sz="1600" baseline="30000" dirty="0"/>
              <a:t>−0.25</a:t>
            </a:r>
            <a:r>
              <a:rPr lang="en-US" sz="1600" i="1" baseline="30000" dirty="0"/>
              <a:t>k</a:t>
            </a:r>
            <a:r>
              <a:rPr lang="en-US" sz="1600" i="1" dirty="0"/>
              <a:t> </a:t>
            </a:r>
            <a:r>
              <a:rPr lang="en-US" dirty="0"/>
              <a:t>= 1 − 0.50 = 0.5</a:t>
            </a:r>
          </a:p>
          <a:p>
            <a:pPr lvl="2"/>
            <a:r>
              <a:rPr lang="en-US" dirty="0"/>
              <a:t>Take natural logs: </a:t>
            </a:r>
            <a:r>
              <a:rPr lang="en-US" i="1" dirty="0"/>
              <a:t>ln</a:t>
            </a:r>
            <a:r>
              <a:rPr lang="en-US" dirty="0"/>
              <a:t>(</a:t>
            </a:r>
            <a:r>
              <a:rPr lang="en-US" i="1" dirty="0"/>
              <a:t>e</a:t>
            </a:r>
            <a:r>
              <a:rPr lang="en-US" sz="1600" baseline="30000" dirty="0"/>
              <a:t>–0.25</a:t>
            </a:r>
            <a:r>
              <a:rPr lang="en-US" sz="1600" i="1" baseline="30000" dirty="0"/>
              <a:t>k</a:t>
            </a:r>
            <a:r>
              <a:rPr lang="en-US" dirty="0"/>
              <a:t>) = </a:t>
            </a:r>
            <a:r>
              <a:rPr lang="en-US" i="1" dirty="0"/>
              <a:t>ln</a:t>
            </a:r>
            <a:r>
              <a:rPr lang="en-US" dirty="0"/>
              <a:t>(0.50). So, –0.25</a:t>
            </a:r>
            <a:r>
              <a:rPr lang="en-US" i="1" dirty="0"/>
              <a:t>k </a:t>
            </a:r>
            <a:r>
              <a:rPr lang="en-US" dirty="0"/>
              <a:t>= </a:t>
            </a:r>
            <a:r>
              <a:rPr lang="en-US" i="1" dirty="0"/>
              <a:t>ln</a:t>
            </a:r>
            <a:r>
              <a:rPr lang="en-US" dirty="0"/>
              <a:t>(0.50)</a:t>
            </a:r>
          </a:p>
          <a:p>
            <a:pPr lvl="2"/>
            <a:r>
              <a:rPr lang="en-US" dirty="0"/>
              <a:t>Solve for </a:t>
            </a:r>
            <a:r>
              <a:rPr lang="en-US" i="1" dirty="0"/>
              <a:t>k</a:t>
            </a:r>
            <a:r>
              <a:rPr lang="en-US" dirty="0"/>
              <a:t>:</a:t>
            </a:r>
          </a:p>
          <a:p>
            <a:pPr lvl="2"/>
            <a:r>
              <a:rPr lang="en-US" i="1" dirty="0"/>
              <a:t>k </a:t>
            </a:r>
            <a:r>
              <a:rPr lang="en-US" dirty="0"/>
              <a:t>= </a:t>
            </a:r>
            <a:r>
              <a:rPr lang="en-US" i="1" dirty="0"/>
              <a:t>ln</a:t>
            </a:r>
            <a:r>
              <a:rPr lang="en-US" dirty="0"/>
              <a:t>(0.50)/-0.25 = 2.8 minutes</a:t>
            </a:r>
          </a:p>
        </p:txBody>
      </p:sp>
      <p:pic>
        <p:nvPicPr>
          <p:cNvPr id="5" name="Picture 4"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596127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a:t>
            </a:r>
            <a:endParaRPr lang="en-US" sz="2700" b="1"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6" name="Picture 5"/>
          <p:cNvPicPr>
            <a:picLocks noChangeAspect="1"/>
          </p:cNvPicPr>
          <p:nvPr/>
        </p:nvPicPr>
        <p:blipFill>
          <a:blip r:embed="rId3"/>
          <a:stretch>
            <a:fillRect/>
          </a:stretch>
        </p:blipFill>
        <p:spPr>
          <a:xfrm>
            <a:off x="319595" y="1595340"/>
            <a:ext cx="8614771" cy="2658954"/>
          </a:xfrm>
          <a:prstGeom prst="rect">
            <a:avLst/>
          </a:prstGeom>
        </p:spPr>
      </p:pic>
      <p:sp>
        <p:nvSpPr>
          <p:cNvPr id="3" name="Footer Placeholder 2"/>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708106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Chapter 5: Continuous Random Variables</a:t>
            </a:r>
            <a:endParaRPr lang="en-US" dirty="0">
              <a:latin typeface="+mn-lt"/>
            </a:endParaRPr>
          </a:p>
        </p:txBody>
      </p:sp>
      <p:sp>
        <p:nvSpPr>
          <p:cNvPr id="3" name="Content Placeholder 2"/>
          <p:cNvSpPr>
            <a:spLocks noGrp="1"/>
          </p:cNvSpPr>
          <p:nvPr>
            <p:ph idx="1"/>
          </p:nvPr>
        </p:nvSpPr>
        <p:spPr>
          <a:xfrm>
            <a:off x="457199" y="1752600"/>
            <a:ext cx="8163017" cy="4373563"/>
          </a:xfrm>
        </p:spPr>
        <p:txBody>
          <a:bodyPr>
            <a:normAutofit/>
          </a:bodyPr>
          <a:lstStyle/>
          <a:p>
            <a:r>
              <a:rPr lang="en-US" dirty="0"/>
              <a:t>5.1 Continuous Probability Functions</a:t>
            </a:r>
          </a:p>
          <a:p>
            <a:endParaRPr lang="en-US" dirty="0"/>
          </a:p>
          <a:p>
            <a:r>
              <a:rPr lang="en-US" dirty="0"/>
              <a:t>5.2 The Uniform Distribution</a:t>
            </a:r>
          </a:p>
          <a:p>
            <a:endParaRPr lang="en-US" dirty="0"/>
          </a:p>
          <a:p>
            <a:r>
              <a:rPr lang="en-US" dirty="0"/>
              <a:t>5.3 The Exponential Distribution</a:t>
            </a:r>
          </a:p>
          <a:p>
            <a:endParaRPr lang="en-US" dirty="0"/>
          </a:p>
          <a:p>
            <a:r>
              <a:rPr lang="en-US" dirty="0"/>
              <a:t>5.4 Continuous Distribution</a:t>
            </a:r>
          </a:p>
        </p:txBody>
      </p:sp>
      <p:pic>
        <p:nvPicPr>
          <p:cNvPr id="4" name="Picture 3"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65497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Chapter Objectives</a:t>
            </a:r>
          </a:p>
        </p:txBody>
      </p:sp>
      <p:sp>
        <p:nvSpPr>
          <p:cNvPr id="3" name="Content Placeholder 2"/>
          <p:cNvSpPr>
            <a:spLocks noGrp="1"/>
          </p:cNvSpPr>
          <p:nvPr>
            <p:ph idx="1"/>
          </p:nvPr>
        </p:nvSpPr>
        <p:spPr>
          <a:xfrm>
            <a:off x="457199" y="1752600"/>
            <a:ext cx="8296183" cy="4373563"/>
          </a:xfrm>
        </p:spPr>
        <p:txBody>
          <a:bodyPr>
            <a:normAutofit/>
          </a:bodyPr>
          <a:lstStyle/>
          <a:p>
            <a:r>
              <a:rPr lang="en-US" dirty="0"/>
              <a:t>By the end of this chapter, the student should be able to:</a:t>
            </a:r>
          </a:p>
          <a:p>
            <a:pPr lvl="1"/>
            <a:endParaRPr lang="en-US" dirty="0"/>
          </a:p>
          <a:p>
            <a:pPr lvl="1"/>
            <a:r>
              <a:rPr lang="en-US" dirty="0"/>
              <a:t>Recognize and understand continuous probability density functions in general.</a:t>
            </a:r>
          </a:p>
          <a:p>
            <a:pPr lvl="1"/>
            <a:endParaRPr lang="en-US" dirty="0"/>
          </a:p>
          <a:p>
            <a:pPr lvl="1"/>
            <a:r>
              <a:rPr lang="en-US" dirty="0"/>
              <a:t>Recognize the uniform probability distribution and apply it appropriately.</a:t>
            </a:r>
          </a:p>
          <a:p>
            <a:pPr lvl="1"/>
            <a:endParaRPr lang="en-US" dirty="0"/>
          </a:p>
          <a:p>
            <a:pPr lvl="1"/>
            <a:r>
              <a:rPr lang="en-US" dirty="0"/>
              <a:t>Recognize the exponential probability distribution and apply it appropriately.</a:t>
            </a:r>
          </a:p>
        </p:txBody>
      </p:sp>
      <p:pic>
        <p:nvPicPr>
          <p:cNvPr id="4" name="Picture 3"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ooter Placeholder 4"/>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25972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Properties of Continuous Probability Distributions</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The graph of a continuous probability distribution is a curve. Probability is represented by area under the curve.</a:t>
            </a:r>
          </a:p>
          <a:p>
            <a:endParaRPr lang="en-US" dirty="0"/>
          </a:p>
          <a:p>
            <a:r>
              <a:rPr lang="en-US" dirty="0"/>
              <a:t>The curve is called the </a:t>
            </a:r>
            <a:r>
              <a:rPr lang="en-US" b="1" dirty="0"/>
              <a:t>probability density function </a:t>
            </a:r>
            <a:r>
              <a:rPr lang="en-US" dirty="0"/>
              <a:t>(abbreviated as </a:t>
            </a:r>
            <a:r>
              <a:rPr lang="en-US" b="1" dirty="0"/>
              <a:t>pdf</a:t>
            </a:r>
            <a:r>
              <a:rPr lang="en-US" dirty="0"/>
              <a:t>). We use the symbol </a:t>
            </a:r>
            <a:r>
              <a:rPr lang="en-US" i="1" dirty="0"/>
              <a:t>f</a:t>
            </a:r>
            <a:r>
              <a:rPr lang="en-US" dirty="0"/>
              <a:t>(</a:t>
            </a:r>
            <a:r>
              <a:rPr lang="en-US" i="1" dirty="0"/>
              <a:t>x</a:t>
            </a:r>
            <a:r>
              <a:rPr lang="en-US" dirty="0"/>
              <a:t>) to represent the curve. </a:t>
            </a:r>
            <a:r>
              <a:rPr lang="en-US" i="1" dirty="0"/>
              <a:t>f</a:t>
            </a:r>
            <a:r>
              <a:rPr lang="en-US" dirty="0"/>
              <a:t>(</a:t>
            </a:r>
            <a:r>
              <a:rPr lang="en-US" i="1" dirty="0"/>
              <a:t>x</a:t>
            </a:r>
            <a:r>
              <a:rPr lang="en-US" dirty="0"/>
              <a:t>) is the function that corresponds to the graph; we use the density function </a:t>
            </a:r>
            <a:r>
              <a:rPr lang="en-US" i="1" dirty="0"/>
              <a:t>f</a:t>
            </a:r>
            <a:r>
              <a:rPr lang="en-US" dirty="0"/>
              <a:t>(</a:t>
            </a:r>
            <a:r>
              <a:rPr lang="en-US" i="1" dirty="0"/>
              <a:t>x</a:t>
            </a:r>
            <a:r>
              <a:rPr lang="en-US" dirty="0"/>
              <a:t>) to draw the graph of the probability</a:t>
            </a:r>
          </a:p>
          <a:p>
            <a:r>
              <a:rPr lang="en-US" dirty="0"/>
              <a:t>distribution.</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212428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cumulative distribution function</a:t>
            </a:r>
            <a:endParaRPr lang="en-US" sz="2700" b="1" dirty="0"/>
          </a:p>
        </p:txBody>
      </p:sp>
      <p:sp>
        <p:nvSpPr>
          <p:cNvPr id="3" name="Content Placeholder 2"/>
          <p:cNvSpPr>
            <a:spLocks noGrp="1"/>
          </p:cNvSpPr>
          <p:nvPr>
            <p:ph idx="1"/>
          </p:nvPr>
        </p:nvSpPr>
        <p:spPr>
          <a:xfrm>
            <a:off x="457200" y="1752600"/>
            <a:ext cx="8181474" cy="4373563"/>
          </a:xfrm>
        </p:spPr>
        <p:txBody>
          <a:bodyPr>
            <a:normAutofit fontScale="92500" lnSpcReduction="20000"/>
          </a:bodyPr>
          <a:lstStyle/>
          <a:p>
            <a:r>
              <a:rPr lang="en-US" b="1" dirty="0"/>
              <a:t>Area under the curve </a:t>
            </a:r>
            <a:r>
              <a:rPr lang="en-US" dirty="0"/>
              <a:t>is given by a different function called the </a:t>
            </a:r>
            <a:r>
              <a:rPr lang="en-US" b="1" dirty="0"/>
              <a:t>cumulative distribution function </a:t>
            </a:r>
            <a:r>
              <a:rPr lang="en-US" dirty="0"/>
              <a:t>(abbreviated as </a:t>
            </a:r>
            <a:r>
              <a:rPr lang="en-US" b="1" dirty="0" err="1"/>
              <a:t>cdf</a:t>
            </a:r>
            <a:r>
              <a:rPr lang="en-US" dirty="0"/>
              <a:t>). The cumulative distribution function is used to evaluate probability as area.</a:t>
            </a:r>
          </a:p>
          <a:p>
            <a:pPr lvl="1"/>
            <a:r>
              <a:rPr lang="en-US" dirty="0"/>
              <a:t>The outcomes are measured, not counted.</a:t>
            </a:r>
          </a:p>
          <a:p>
            <a:pPr lvl="1"/>
            <a:r>
              <a:rPr lang="en-US" dirty="0"/>
              <a:t>The entire area under the curve and above the x-axis is equal to one.</a:t>
            </a:r>
          </a:p>
          <a:p>
            <a:pPr lvl="1"/>
            <a:r>
              <a:rPr lang="en-US" dirty="0"/>
              <a:t>Probability is found for intervals of </a:t>
            </a:r>
            <a:r>
              <a:rPr lang="en-US" i="1" dirty="0"/>
              <a:t>x </a:t>
            </a:r>
            <a:r>
              <a:rPr lang="en-US" dirty="0"/>
              <a:t>values rather than for individual </a:t>
            </a:r>
            <a:r>
              <a:rPr lang="en-US" i="1" dirty="0"/>
              <a:t>x </a:t>
            </a:r>
            <a:r>
              <a:rPr lang="en-US" dirty="0"/>
              <a:t>values.</a:t>
            </a:r>
          </a:p>
          <a:p>
            <a:pPr lvl="1"/>
            <a:r>
              <a:rPr lang="en-US" i="1" dirty="0"/>
              <a:t>P(c &lt; x &lt; d) </a:t>
            </a:r>
            <a:r>
              <a:rPr lang="en-US" dirty="0"/>
              <a:t>is the probability that the random variable </a:t>
            </a:r>
            <a:r>
              <a:rPr lang="en-US" i="1" dirty="0"/>
              <a:t>X </a:t>
            </a:r>
            <a:r>
              <a:rPr lang="en-US" dirty="0"/>
              <a:t>is in the interval between the values </a:t>
            </a:r>
            <a:r>
              <a:rPr lang="en-US" i="1" dirty="0"/>
              <a:t>c </a:t>
            </a:r>
            <a:r>
              <a:rPr lang="en-US" dirty="0"/>
              <a:t>and </a:t>
            </a:r>
            <a:r>
              <a:rPr lang="en-US" i="1" dirty="0"/>
              <a:t>d</a:t>
            </a:r>
            <a:r>
              <a:rPr lang="en-US" dirty="0"/>
              <a:t>. </a:t>
            </a:r>
            <a:r>
              <a:rPr lang="en-US" i="1" dirty="0"/>
              <a:t>P(c &lt; x &lt; d) </a:t>
            </a:r>
            <a:r>
              <a:rPr lang="en-US" dirty="0"/>
              <a:t>is the area under the curve, above the </a:t>
            </a:r>
            <a:r>
              <a:rPr lang="en-US" i="1" dirty="0"/>
              <a:t>x</a:t>
            </a:r>
            <a:r>
              <a:rPr lang="en-US" dirty="0"/>
              <a:t>-axis, to the right of </a:t>
            </a:r>
            <a:r>
              <a:rPr lang="en-US" i="1" dirty="0"/>
              <a:t>c </a:t>
            </a:r>
            <a:r>
              <a:rPr lang="en-US" dirty="0"/>
              <a:t>and the left of </a:t>
            </a:r>
            <a:r>
              <a:rPr lang="en-US" i="1" dirty="0"/>
              <a:t>d</a:t>
            </a:r>
            <a:r>
              <a:rPr lang="en-US" dirty="0"/>
              <a:t>.</a:t>
            </a:r>
          </a:p>
          <a:p>
            <a:pPr lvl="1"/>
            <a:r>
              <a:rPr lang="en-US" i="1" dirty="0"/>
              <a:t>P(x = c) = </a:t>
            </a:r>
            <a:r>
              <a:rPr lang="en-US" dirty="0"/>
              <a:t>0 The probability that </a:t>
            </a:r>
            <a:r>
              <a:rPr lang="en-US" i="1" dirty="0"/>
              <a:t>x </a:t>
            </a:r>
            <a:r>
              <a:rPr lang="en-US" dirty="0"/>
              <a:t>takes on any single individual value is zero. The area below the curve, above the </a:t>
            </a:r>
            <a:r>
              <a:rPr lang="en-US" i="1" dirty="0"/>
              <a:t>x</a:t>
            </a:r>
            <a:r>
              <a:rPr lang="en-US" dirty="0"/>
              <a:t>-axis, and between </a:t>
            </a:r>
            <a:r>
              <a:rPr lang="en-US" i="1" dirty="0"/>
              <a:t>x </a:t>
            </a:r>
            <a:r>
              <a:rPr lang="en-US" dirty="0"/>
              <a:t>= </a:t>
            </a:r>
            <a:r>
              <a:rPr lang="en-US" i="1" dirty="0"/>
              <a:t>c </a:t>
            </a:r>
            <a:r>
              <a:rPr lang="en-US" dirty="0"/>
              <a:t>and </a:t>
            </a:r>
            <a:r>
              <a:rPr lang="en-US" i="1" dirty="0"/>
              <a:t>x </a:t>
            </a:r>
            <a:r>
              <a:rPr lang="en-US" dirty="0"/>
              <a:t>= </a:t>
            </a:r>
            <a:r>
              <a:rPr lang="en-US" i="1" dirty="0"/>
              <a:t>c </a:t>
            </a:r>
            <a:r>
              <a:rPr lang="en-US" dirty="0"/>
              <a:t>has no width, and therefore no area (area = 0). Since the probability is equal to the area, the probability is also zero.</a:t>
            </a:r>
          </a:p>
          <a:p>
            <a:pPr lvl="1"/>
            <a:r>
              <a:rPr lang="en-US" i="1" dirty="0"/>
              <a:t>P(c &lt; x &lt; d) </a:t>
            </a:r>
            <a:r>
              <a:rPr lang="en-US" dirty="0"/>
              <a:t>is the same as </a:t>
            </a:r>
            <a:r>
              <a:rPr lang="en-US" i="1" dirty="0"/>
              <a:t>P(c ≤ x ≤ d) </a:t>
            </a:r>
            <a:r>
              <a:rPr lang="en-US" dirty="0"/>
              <a:t>because probability is equal to area.</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65045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uniform, exponential, and normal distributions</a:t>
            </a:r>
            <a:endParaRPr lang="en-US" sz="2700" b="1"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3"/>
          <p:cNvPicPr>
            <a:picLocks noChangeAspect="1"/>
          </p:cNvPicPr>
          <p:nvPr/>
        </p:nvPicPr>
        <p:blipFill>
          <a:blip r:embed="rId3"/>
          <a:stretch>
            <a:fillRect/>
          </a:stretch>
        </p:blipFill>
        <p:spPr>
          <a:xfrm>
            <a:off x="575482" y="1778142"/>
            <a:ext cx="4914858" cy="2468572"/>
          </a:xfrm>
          <a:prstGeom prst="rect">
            <a:avLst/>
          </a:prstGeom>
        </p:spPr>
      </p:pic>
      <p:pic>
        <p:nvPicPr>
          <p:cNvPr id="6" name="Picture 5"/>
          <p:cNvPicPr>
            <a:picLocks noChangeAspect="1"/>
          </p:cNvPicPr>
          <p:nvPr/>
        </p:nvPicPr>
        <p:blipFill>
          <a:blip r:embed="rId4"/>
          <a:stretch>
            <a:fillRect/>
          </a:stretch>
        </p:blipFill>
        <p:spPr>
          <a:xfrm>
            <a:off x="575482" y="4334705"/>
            <a:ext cx="4914858" cy="2355429"/>
          </a:xfrm>
          <a:prstGeom prst="rect">
            <a:avLst/>
          </a:prstGeom>
        </p:spPr>
      </p:pic>
      <p:pic>
        <p:nvPicPr>
          <p:cNvPr id="7" name="Picture 6"/>
          <p:cNvPicPr>
            <a:picLocks noChangeAspect="1"/>
          </p:cNvPicPr>
          <p:nvPr/>
        </p:nvPicPr>
        <p:blipFill>
          <a:blip r:embed="rId5"/>
          <a:stretch>
            <a:fillRect/>
          </a:stretch>
        </p:blipFill>
        <p:spPr>
          <a:xfrm>
            <a:off x="4090623" y="3901641"/>
            <a:ext cx="4914858" cy="1666286"/>
          </a:xfrm>
          <a:prstGeom prst="rect">
            <a:avLst/>
          </a:prstGeom>
        </p:spPr>
      </p:pic>
      <p:sp>
        <p:nvSpPr>
          <p:cNvPr id="3" name="Footer Placeholder 2"/>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34645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5.1 Continuous Probability Functions</a:t>
            </a:r>
            <a:endParaRPr lang="en-US" sz="2700" b="1" dirty="0"/>
          </a:p>
        </p:txBody>
      </p:sp>
      <p:sp>
        <p:nvSpPr>
          <p:cNvPr id="3" name="Content Placeholder 2"/>
          <p:cNvSpPr>
            <a:spLocks noGrp="1"/>
          </p:cNvSpPr>
          <p:nvPr>
            <p:ph idx="1"/>
          </p:nvPr>
        </p:nvSpPr>
        <p:spPr>
          <a:xfrm>
            <a:off x="457200" y="1752600"/>
            <a:ext cx="8181474" cy="4373563"/>
          </a:xfrm>
        </p:spPr>
        <p:txBody>
          <a:bodyPr>
            <a:normAutofit/>
          </a:bodyPr>
          <a:lstStyle/>
          <a:p>
            <a:r>
              <a:rPr lang="en-US" dirty="0"/>
              <a:t>We begin by defining a continuous probability density function. We use the function notation </a:t>
            </a:r>
            <a:r>
              <a:rPr lang="en-US" i="1" dirty="0"/>
              <a:t>f</a:t>
            </a:r>
            <a:r>
              <a:rPr lang="en-US" dirty="0"/>
              <a:t>(</a:t>
            </a:r>
            <a:r>
              <a:rPr lang="en-US" i="1" dirty="0"/>
              <a:t>x</a:t>
            </a:r>
            <a:r>
              <a:rPr lang="en-US" dirty="0"/>
              <a:t>). We define the function </a:t>
            </a:r>
            <a:r>
              <a:rPr lang="en-US" i="1" dirty="0"/>
              <a:t>f</a:t>
            </a:r>
            <a:r>
              <a:rPr lang="en-US" dirty="0"/>
              <a:t>(</a:t>
            </a:r>
            <a:r>
              <a:rPr lang="en-US" i="1" dirty="0"/>
              <a:t>x</a:t>
            </a:r>
            <a:r>
              <a:rPr lang="en-US" dirty="0"/>
              <a:t>) so that the area between it and the x-axis is equal to a probability. Since the maximum probability is one, the maximum area is also one. </a:t>
            </a:r>
            <a:r>
              <a:rPr lang="en-US" b="1" dirty="0"/>
              <a:t>For continuous probability distributions, PROBABILITY = AREA.</a:t>
            </a:r>
            <a:endParaRPr lang="en-US"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6" name="Picture 5"/>
          <p:cNvPicPr>
            <a:picLocks noChangeAspect="1"/>
          </p:cNvPicPr>
          <p:nvPr/>
        </p:nvPicPr>
        <p:blipFill>
          <a:blip r:embed="rId3"/>
          <a:stretch>
            <a:fillRect/>
          </a:stretch>
        </p:blipFill>
        <p:spPr>
          <a:xfrm>
            <a:off x="1933502" y="3885873"/>
            <a:ext cx="4914858" cy="2468572"/>
          </a:xfrm>
          <a:prstGeom prst="rect">
            <a:avLst/>
          </a:prstGeom>
        </p:spPr>
      </p:pic>
      <p:sp>
        <p:nvSpPr>
          <p:cNvPr id="4" name="Footer Placeholder 3"/>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79467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5.2 The Uniform Distribution</a:t>
            </a:r>
            <a:endParaRPr lang="en-US" sz="2700" b="1" dirty="0"/>
          </a:p>
        </p:txBody>
      </p:sp>
      <p:sp>
        <p:nvSpPr>
          <p:cNvPr id="3" name="Content Placeholder 2"/>
          <p:cNvSpPr>
            <a:spLocks noGrp="1"/>
          </p:cNvSpPr>
          <p:nvPr>
            <p:ph idx="1"/>
          </p:nvPr>
        </p:nvSpPr>
        <p:spPr>
          <a:xfrm>
            <a:off x="457200" y="1752600"/>
            <a:ext cx="8181474" cy="4373563"/>
          </a:xfrm>
        </p:spPr>
        <p:txBody>
          <a:bodyPr>
            <a:normAutofit lnSpcReduction="10000"/>
          </a:bodyPr>
          <a:lstStyle/>
          <a:p>
            <a:r>
              <a:rPr lang="en-US" dirty="0"/>
              <a:t>The uniform distribution is a continuous probability distribution and is concerned with events that are equally likely to occur. When working out problems that have a uniform distribution, be careful to note if the data is inclusive or exclusive.</a:t>
            </a:r>
          </a:p>
          <a:p>
            <a:r>
              <a:rPr lang="en-US" dirty="0"/>
              <a:t>The notation for the uniform distribution is</a:t>
            </a:r>
          </a:p>
          <a:p>
            <a:pPr algn="ctr"/>
            <a:r>
              <a:rPr lang="en-US" b="1" i="1" dirty="0"/>
              <a:t>X </a:t>
            </a:r>
            <a:r>
              <a:rPr lang="en-US" b="1" dirty="0"/>
              <a:t>~ </a:t>
            </a:r>
            <a:r>
              <a:rPr lang="en-US" b="1" i="1" dirty="0"/>
              <a:t>U</a:t>
            </a:r>
            <a:r>
              <a:rPr lang="en-US" b="1" dirty="0"/>
              <a:t>(</a:t>
            </a:r>
            <a:r>
              <a:rPr lang="en-US" b="1" i="1" dirty="0"/>
              <a:t>a</a:t>
            </a:r>
            <a:r>
              <a:rPr lang="en-US" b="1" dirty="0"/>
              <a:t>, </a:t>
            </a:r>
            <a:r>
              <a:rPr lang="en-US" b="1" i="1" dirty="0"/>
              <a:t>b</a:t>
            </a:r>
            <a:r>
              <a:rPr lang="en-US" b="1" dirty="0"/>
              <a:t>)</a:t>
            </a:r>
          </a:p>
          <a:p>
            <a:r>
              <a:rPr lang="en-US" dirty="0"/>
              <a:t>where </a:t>
            </a:r>
            <a:r>
              <a:rPr lang="en-US" i="1" dirty="0"/>
              <a:t>a </a:t>
            </a:r>
            <a:r>
              <a:rPr lang="en-US" dirty="0"/>
              <a:t>= the lowest value of </a:t>
            </a:r>
            <a:r>
              <a:rPr lang="en-US" i="1" dirty="0"/>
              <a:t>x </a:t>
            </a:r>
            <a:r>
              <a:rPr lang="en-US" dirty="0"/>
              <a:t>and </a:t>
            </a:r>
            <a:r>
              <a:rPr lang="en-US" i="1" dirty="0"/>
              <a:t>b </a:t>
            </a:r>
            <a:r>
              <a:rPr lang="en-US" dirty="0"/>
              <a:t>= the highest value of </a:t>
            </a:r>
            <a:r>
              <a:rPr lang="en-US" i="1" dirty="0"/>
              <a:t>x</a:t>
            </a:r>
            <a:r>
              <a:rPr lang="en-US" dirty="0"/>
              <a:t>.</a:t>
            </a:r>
          </a:p>
          <a:p>
            <a:r>
              <a:rPr lang="en-US" dirty="0"/>
              <a:t>The probability density function is</a:t>
            </a:r>
          </a:p>
          <a:p>
            <a:pPr lvl="2"/>
            <a:endParaRPr lang="en-US" dirty="0"/>
          </a:p>
          <a:p>
            <a:r>
              <a:rPr lang="en-US" dirty="0"/>
              <a:t>Formulas for the theoretical mean and standard deviation are</a:t>
            </a:r>
          </a:p>
          <a:p>
            <a:r>
              <a:rPr lang="en-US" dirty="0"/>
              <a:t> </a:t>
            </a:r>
          </a:p>
          <a:p>
            <a:r>
              <a:rPr lang="en-US" dirty="0"/>
              <a:t> </a:t>
            </a:r>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3"/>
          <p:cNvPicPr>
            <a:picLocks noChangeAspect="1"/>
          </p:cNvPicPr>
          <p:nvPr/>
        </p:nvPicPr>
        <p:blipFill>
          <a:blip r:embed="rId3"/>
          <a:stretch>
            <a:fillRect/>
          </a:stretch>
        </p:blipFill>
        <p:spPr>
          <a:xfrm>
            <a:off x="4432297" y="4148833"/>
            <a:ext cx="2865150" cy="560837"/>
          </a:xfrm>
          <a:prstGeom prst="rect">
            <a:avLst/>
          </a:prstGeom>
        </p:spPr>
      </p:pic>
      <p:pic>
        <p:nvPicPr>
          <p:cNvPr id="6" name="Picture 5"/>
          <p:cNvPicPr>
            <a:picLocks noChangeAspect="1"/>
          </p:cNvPicPr>
          <p:nvPr/>
        </p:nvPicPr>
        <p:blipFill>
          <a:blip r:embed="rId4"/>
          <a:stretch>
            <a:fillRect/>
          </a:stretch>
        </p:blipFill>
        <p:spPr>
          <a:xfrm>
            <a:off x="2934524" y="5289459"/>
            <a:ext cx="3469492" cy="711845"/>
          </a:xfrm>
          <a:prstGeom prst="rect">
            <a:avLst/>
          </a:prstGeom>
        </p:spPr>
      </p:pic>
      <p:sp>
        <p:nvSpPr>
          <p:cNvPr id="7" name="Footer Placeholder 6"/>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101765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a:t>
            </a:r>
            <a:endParaRPr lang="en-US" sz="2700" b="1" dirty="0"/>
          </a:p>
        </p:txBody>
      </p:sp>
      <p:pic>
        <p:nvPicPr>
          <p:cNvPr id="5" name="Picture 4"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6" name="Picture 5"/>
          <p:cNvPicPr>
            <a:picLocks noChangeAspect="1"/>
          </p:cNvPicPr>
          <p:nvPr/>
        </p:nvPicPr>
        <p:blipFill>
          <a:blip r:embed="rId3"/>
          <a:stretch>
            <a:fillRect/>
          </a:stretch>
        </p:blipFill>
        <p:spPr>
          <a:xfrm>
            <a:off x="433403" y="1750070"/>
            <a:ext cx="8391018" cy="2868625"/>
          </a:xfrm>
          <a:prstGeom prst="rect">
            <a:avLst/>
          </a:prstGeom>
        </p:spPr>
      </p:pic>
      <p:sp>
        <p:nvSpPr>
          <p:cNvPr id="3" name="Footer Placeholder 2"/>
          <p:cNvSpPr>
            <a:spLocks noGrp="1"/>
          </p:cNvSpPr>
          <p:nvPr>
            <p:ph type="ftr" sz="quarter" idx="11"/>
          </p:nvPr>
        </p:nvSpPr>
        <p:spPr/>
        <p:txBody>
          <a:bodyPr/>
          <a:lstStyle/>
          <a:p>
            <a:r>
              <a:rPr lang="en-US"/>
              <a:t>Prepared by the College of Coastal Georgia for OpenStax Introductory Statistics</a:t>
            </a:r>
          </a:p>
        </p:txBody>
      </p:sp>
    </p:spTree>
    <p:extLst>
      <p:ext uri="{BB962C8B-B14F-4D97-AF65-F5344CB8AC3E}">
        <p14:creationId xmlns:p14="http://schemas.microsoft.com/office/powerpoint/2010/main" val="423973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1150</TotalTime>
  <Words>1293</Words>
  <Application>Microsoft Office PowerPoint</Application>
  <PresentationFormat>On-screen Show (4:3)</PresentationFormat>
  <Paragraphs>96</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Essential</vt:lpstr>
      <vt:lpstr>PowerPoint Presentation</vt:lpstr>
      <vt:lpstr>Chapter 5: Continuous Random Variables</vt:lpstr>
      <vt:lpstr>Chapter Objectives</vt:lpstr>
      <vt:lpstr>Properties of Continuous Probability Distributions</vt:lpstr>
      <vt:lpstr>cumulative distribution function</vt:lpstr>
      <vt:lpstr>the uniform, exponential, and normal distributions</vt:lpstr>
      <vt:lpstr>5.1 Continuous Probability Functions</vt:lpstr>
      <vt:lpstr>5.2 The Uniform Distribution</vt:lpstr>
      <vt:lpstr>Example</vt:lpstr>
      <vt:lpstr>Example</vt:lpstr>
      <vt:lpstr>5.3 The Exponential Distribution</vt:lpstr>
      <vt:lpstr>Example 5.7</vt:lpstr>
      <vt:lpstr>Example Continued</vt:lpstr>
      <vt:lpstr>Example Continued</vt:lpstr>
      <vt:lpstr>Example</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OpenStax_Statistics</dc:title>
  <dc:creator>Spuddy McSpare</dc:creator>
  <cp:lastModifiedBy>Danielle</cp:lastModifiedBy>
  <cp:revision>103</cp:revision>
  <cp:lastPrinted>2014-01-10T04:57:34Z</cp:lastPrinted>
  <dcterms:created xsi:type="dcterms:W3CDTF">2012-06-04T02:13:36Z</dcterms:created>
  <dcterms:modified xsi:type="dcterms:W3CDTF">2021-09-20T11:00:24Z</dcterms:modified>
</cp:coreProperties>
</file>