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handoutMasterIdLst>
    <p:handoutMasterId r:id="rId19"/>
  </p:handoutMasterIdLst>
  <p:sldIdLst>
    <p:sldId id="256" r:id="rId2"/>
    <p:sldId id="297" r:id="rId3"/>
    <p:sldId id="298" r:id="rId4"/>
    <p:sldId id="299" r:id="rId5"/>
    <p:sldId id="343" r:id="rId6"/>
    <p:sldId id="344" r:id="rId7"/>
    <p:sldId id="345" r:id="rId8"/>
    <p:sldId id="346" r:id="rId9"/>
    <p:sldId id="347" r:id="rId10"/>
    <p:sldId id="348" r:id="rId11"/>
    <p:sldId id="349" r:id="rId12"/>
    <p:sldId id="350" r:id="rId13"/>
    <p:sldId id="351" r:id="rId14"/>
    <p:sldId id="352" r:id="rId15"/>
    <p:sldId id="353" r:id="rId16"/>
    <p:sldId id="35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36" autoAdjust="0"/>
  </p:normalViewPr>
  <p:slideViewPr>
    <p:cSldViewPr snapToGrid="0" snapToObjects="1">
      <p:cViewPr varScale="1">
        <p:scale>
          <a:sx n="72" d="100"/>
          <a:sy n="72" d="100"/>
        </p:scale>
        <p:origin x="1506" y="60"/>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10/4/2021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C2C84-C377-4BE6-BB5C-220B0FB962E1}" type="datetimeFigureOut">
              <a:rPr lang="en-US" smtClean="0"/>
              <a:t>10/4/2021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461DD-0318-494C-BA6B-152BCDEE074C}" type="slidenum">
              <a:rPr lang="en-US" smtClean="0"/>
              <a:t>‹#›</a:t>
            </a:fld>
            <a:endParaRPr lang="en-US"/>
          </a:p>
        </p:txBody>
      </p:sp>
    </p:spTree>
    <p:extLst>
      <p:ext uri="{BB962C8B-B14F-4D97-AF65-F5344CB8AC3E}">
        <p14:creationId xmlns:p14="http://schemas.microsoft.com/office/powerpoint/2010/main" val="392076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6461DD-0318-494C-BA6B-152BCDEE074C}" type="slidenum">
              <a:rPr lang="en-US" smtClean="0"/>
              <a:t>1</a:t>
            </a:fld>
            <a:endParaRPr lang="en-US"/>
          </a:p>
        </p:txBody>
      </p:sp>
    </p:spTree>
    <p:extLst>
      <p:ext uri="{BB962C8B-B14F-4D97-AF65-F5344CB8AC3E}">
        <p14:creationId xmlns:p14="http://schemas.microsoft.com/office/powerpoint/2010/main" val="412205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066304A-1365-4FDD-8DD7-05D6363C4C9A}" type="datetime4">
              <a:rPr lang="en-US" smtClean="0"/>
              <a:t>October 4,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B2A6B-A9EC-49D5-84F3-542319303D74}" type="datetime4">
              <a:rPr lang="en-US" smtClean="0"/>
              <a:t>October 4, 2021</a:t>
            </a:fld>
            <a:endParaRPr lang="en-US"/>
          </a:p>
        </p:txBody>
      </p:sp>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6B1C3DD-8D89-4896-8092-06A30046AF4A}" type="datetime4">
              <a:rPr lang="en-US" smtClean="0"/>
              <a:t>October 4,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78EADE-730D-429C-84F6-19A441DA26AA}" type="datetime4">
              <a:rPr lang="en-US" smtClean="0"/>
              <a:t>October 4, 2021</a:t>
            </a:fld>
            <a:endParaRPr lang="en-US" dirty="0"/>
          </a:p>
        </p:txBody>
      </p:sp>
      <p:sp>
        <p:nvSpPr>
          <p:cNvPr id="5" name="Footer Placeholder 4"/>
          <p:cNvSpPr>
            <a:spLocks noGrp="1"/>
          </p:cNvSpPr>
          <p:nvPr>
            <p:ph type="ftr" sz="quarter" idx="11"/>
          </p:nvPr>
        </p:nvSpPr>
        <p:spPr>
          <a:xfrm>
            <a:off x="2294313" y="6492875"/>
            <a:ext cx="4663440" cy="283845"/>
          </a:xfrm>
        </p:spPr>
        <p:txBody>
          <a:bodyPr/>
          <a:lstStyle>
            <a:lvl1pPr algn="ctr">
              <a:defRPr/>
            </a:lvl1pPr>
          </a:lstStyle>
          <a:p>
            <a:r>
              <a:rPr lang="en-US"/>
              <a:t>Prepared by the College of Coastal Georgia for OpenStax Introductory Statistics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AB874-FA26-4727-A345-B1E6B299406A}" type="datetime4">
              <a:rPr lang="en-US" smtClean="0"/>
              <a:t>October 4, 2021</a:t>
            </a:fld>
            <a:endParaRPr lang="en-US"/>
          </a:p>
        </p:txBody>
      </p:sp>
      <p:sp>
        <p:nvSpPr>
          <p:cNvPr id="5" name="Footer Placeholder 4"/>
          <p:cNvSpPr>
            <a:spLocks noGrp="1"/>
          </p:cNvSpPr>
          <p:nvPr>
            <p:ph type="ftr" sz="quarter" idx="11"/>
          </p:nvPr>
        </p:nvSpPr>
        <p:spPr>
          <a:xfrm>
            <a:off x="2277683" y="6492875"/>
            <a:ext cx="4680065" cy="283845"/>
          </a:xfrm>
        </p:spPr>
        <p:txBody>
          <a:bodyPr/>
          <a:lstStyle>
            <a:lvl1pPr algn="ctr">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12"/>
          </p:nvPr>
        </p:nvSpPr>
        <p:spPr/>
        <p:txBody>
          <a:bodyPr/>
          <a:lstStyle/>
          <a:p>
            <a:fld id="{100BB159-3AD6-4896-9E19-5E1413C17FE1}" type="slidenum">
              <a:rPr lang="en-US" smtClean="0"/>
              <a:t>‹#›</a:t>
            </a:fld>
            <a:endParaRPr lang="en-US"/>
          </a:p>
        </p:txBody>
      </p:sp>
    </p:spTree>
    <p:extLst>
      <p:ext uri="{BB962C8B-B14F-4D97-AF65-F5344CB8AC3E}">
        <p14:creationId xmlns:p14="http://schemas.microsoft.com/office/powerpoint/2010/main" val="997811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5EF8DFE-7B93-49AA-89C9-C522D325C5DF}" type="datetime4">
              <a:rPr lang="en-US" smtClean="0"/>
              <a:t>October 4,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 id="2147483921" r:id="rId5"/>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dirty="0"/>
              <a:t>Introductory statistics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7 The Central Limit Theorem</a:t>
            </a:r>
          </a:p>
        </p:txBody>
      </p:sp>
      <p:pic>
        <p:nvPicPr>
          <p:cNvPr id="3" name="Picture 2"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2" name="Footer Placeholder 1"/>
          <p:cNvSpPr>
            <a:spLocks noGrp="1"/>
          </p:cNvSpPr>
          <p:nvPr>
            <p:ph type="ftr" sz="quarter" idx="11"/>
          </p:nvPr>
        </p:nvSpPr>
        <p:spPr/>
        <p:txBody>
          <a:bodyPr/>
          <a:lstStyle/>
          <a:p>
            <a:r>
              <a:rPr lang="en-US"/>
              <a:t>Prepared by the College of Coastal Georgia for OpenStax Introductory Statistics</a:t>
            </a:r>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7.2 The Central Limit Theorem for Sums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Suppose </a:t>
            </a:r>
            <a:r>
              <a:rPr lang="en-US" i="1" dirty="0"/>
              <a:t>X </a:t>
            </a:r>
            <a:r>
              <a:rPr lang="en-US" dirty="0"/>
              <a:t>is a random variable with a distribution that may be </a:t>
            </a:r>
            <a:r>
              <a:rPr lang="en-US" b="1" dirty="0"/>
              <a:t>known or unknown </a:t>
            </a:r>
            <a:r>
              <a:rPr lang="en-US" dirty="0"/>
              <a:t>(it can be any distribution) and suppose:</a:t>
            </a:r>
          </a:p>
          <a:p>
            <a:pPr lvl="1"/>
            <a:r>
              <a:rPr lang="en-US" dirty="0"/>
              <a:t>a. </a:t>
            </a:r>
            <a:r>
              <a:rPr lang="en-US" i="1" dirty="0" err="1"/>
              <a:t>μ</a:t>
            </a:r>
            <a:r>
              <a:rPr lang="en-US" i="1" baseline="-25000" dirty="0" err="1"/>
              <a:t>X</a:t>
            </a:r>
            <a:r>
              <a:rPr lang="en-US" i="1" dirty="0"/>
              <a:t> </a:t>
            </a:r>
            <a:r>
              <a:rPr lang="en-US" dirty="0"/>
              <a:t>= the mean of </a:t>
            </a:r>
            <a:r>
              <a:rPr lang="en-US" i="1" dirty="0"/>
              <a:t>Χ</a:t>
            </a:r>
          </a:p>
          <a:p>
            <a:pPr lvl="1"/>
            <a:r>
              <a:rPr lang="en-US" dirty="0"/>
              <a:t>b. </a:t>
            </a:r>
            <a:r>
              <a:rPr lang="en-US" i="1" dirty="0" err="1"/>
              <a:t>σ</a:t>
            </a:r>
            <a:r>
              <a:rPr lang="en-US" i="1" baseline="-25000" dirty="0" err="1"/>
              <a:t>Χ</a:t>
            </a:r>
            <a:r>
              <a:rPr lang="en-US" i="1" dirty="0"/>
              <a:t> </a:t>
            </a:r>
            <a:r>
              <a:rPr lang="en-US" dirty="0"/>
              <a:t>= the standard deviation of </a:t>
            </a:r>
            <a:r>
              <a:rPr lang="en-US" i="1" dirty="0"/>
              <a:t>X</a:t>
            </a:r>
          </a:p>
          <a:p>
            <a:r>
              <a:rPr lang="en-US" dirty="0"/>
              <a:t>If you draw random samples of size </a:t>
            </a:r>
            <a:r>
              <a:rPr lang="en-US" i="1" dirty="0"/>
              <a:t>n</a:t>
            </a:r>
            <a:r>
              <a:rPr lang="en-US" dirty="0"/>
              <a:t>, then as </a:t>
            </a:r>
            <a:r>
              <a:rPr lang="en-US" i="1" dirty="0"/>
              <a:t>n </a:t>
            </a:r>
            <a:r>
              <a:rPr lang="en-US" dirty="0"/>
              <a:t>increases, the random variable Σ</a:t>
            </a:r>
            <a:r>
              <a:rPr lang="en-US" i="1" dirty="0"/>
              <a:t>X </a:t>
            </a:r>
            <a:r>
              <a:rPr lang="en-US" dirty="0"/>
              <a:t>consisting of sums tends to be </a:t>
            </a:r>
            <a:r>
              <a:rPr lang="en-US" b="1" dirty="0"/>
              <a:t>normally </a:t>
            </a:r>
            <a:r>
              <a:rPr lang="pt-BR" b="1" dirty="0"/>
              <a:t>distributed </a:t>
            </a:r>
            <a:r>
              <a:rPr lang="pt-BR" dirty="0"/>
              <a:t>and</a:t>
            </a:r>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1902705" y="4110556"/>
            <a:ext cx="4345695" cy="452391"/>
          </a:xfrm>
          <a:prstGeom prst="rect">
            <a:avLst/>
          </a:prstGeom>
        </p:spPr>
      </p:pic>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00773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Central Limit Theorem for Sums</a:t>
            </a:r>
            <a:endParaRPr lang="en-US" sz="2700" b="1" dirty="0"/>
          </a:p>
        </p:txBody>
      </p:sp>
      <p:sp>
        <p:nvSpPr>
          <p:cNvPr id="3" name="Content Placeholder 2"/>
          <p:cNvSpPr>
            <a:spLocks noGrp="1"/>
          </p:cNvSpPr>
          <p:nvPr>
            <p:ph idx="1"/>
          </p:nvPr>
        </p:nvSpPr>
        <p:spPr>
          <a:xfrm>
            <a:off x="457200" y="1752601"/>
            <a:ext cx="8181474" cy="2602116"/>
          </a:xfrm>
        </p:spPr>
        <p:txBody>
          <a:bodyPr>
            <a:normAutofit fontScale="92500" lnSpcReduction="20000"/>
          </a:bodyPr>
          <a:lstStyle/>
          <a:p>
            <a:r>
              <a:rPr lang="en-US" b="1" dirty="0"/>
              <a:t>The central limit theorem for sums </a:t>
            </a:r>
            <a:r>
              <a:rPr lang="en-US" dirty="0"/>
              <a:t>says that if you keep drawing larger and larger samples and taking their sums, the sums form their own normal distribution (the sampling distribution), which approaches a normal distribution as the sample size increases.</a:t>
            </a:r>
          </a:p>
          <a:p>
            <a:r>
              <a:rPr lang="en-US" b="1" dirty="0"/>
              <a:t>The normal distribution has a mean equal to the original mean multiplied by the sample size and a standard deviation equal to the original standard deviation multiplied by the square root of the sample size.</a:t>
            </a:r>
          </a:p>
          <a:p>
            <a:r>
              <a:rPr lang="en-US" dirty="0"/>
              <a:t>The random variable Σ</a:t>
            </a:r>
            <a:r>
              <a:rPr lang="en-US" i="1" dirty="0"/>
              <a:t>X </a:t>
            </a:r>
            <a:r>
              <a:rPr lang="en-US" dirty="0"/>
              <a:t>has the following </a:t>
            </a:r>
            <a:r>
              <a:rPr lang="en-US" i="1" dirty="0"/>
              <a:t>z</a:t>
            </a:r>
            <a:r>
              <a:rPr lang="en-US" dirty="0"/>
              <a:t>-score associated with it:</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763602" y="4255128"/>
            <a:ext cx="4408340" cy="1910281"/>
          </a:xfrm>
          <a:prstGeom prst="rect">
            <a:avLst/>
          </a:prstGeom>
        </p:spPr>
      </p:pic>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77142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7.5</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An unknown distribution has a mean of 90 and a standard deviation of 15. A sample of size 80 is drawn randomly from the population.</a:t>
            </a:r>
          </a:p>
          <a:p>
            <a:pPr lvl="1"/>
            <a:r>
              <a:rPr lang="en-US" dirty="0"/>
              <a:t>a. Find the probability that the sum of the 80 values (or the total of the 80 values) is more than 7,500.</a:t>
            </a:r>
          </a:p>
          <a:p>
            <a:pPr lvl="1"/>
            <a:r>
              <a:rPr lang="en-US" dirty="0"/>
              <a:t>b. Find the sum that is 1.5 standard deviations above the mean of the sums.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986091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7.3 Using the Central Limit Theorem</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b="1" dirty="0"/>
              <a:t>Examples of the Central Limit Theorem</a:t>
            </a:r>
          </a:p>
          <a:p>
            <a:pPr lvl="1"/>
            <a:r>
              <a:rPr lang="en-US" b="1" dirty="0"/>
              <a:t>Law of Large Numbers</a:t>
            </a:r>
          </a:p>
          <a:p>
            <a:pPr lvl="2"/>
            <a:r>
              <a:rPr lang="en-US" dirty="0"/>
              <a:t>The </a:t>
            </a:r>
            <a:r>
              <a:rPr lang="en-US" b="1" dirty="0"/>
              <a:t>law of large numbers </a:t>
            </a:r>
            <a:r>
              <a:rPr lang="en-US" dirty="0"/>
              <a:t>says that if you take samples of larger and larger size from any population, then the mean </a:t>
            </a:r>
            <a:r>
              <a:rPr lang="en-US" i="1" dirty="0"/>
              <a:t>x </a:t>
            </a:r>
            <a:r>
              <a:rPr lang="en-US" dirty="0"/>
              <a:t>of the sample tends to get closer and closer to </a:t>
            </a:r>
            <a:r>
              <a:rPr lang="en-US" i="1" dirty="0"/>
              <a:t>μ</a:t>
            </a:r>
            <a:r>
              <a:rPr lang="en-US" dirty="0"/>
              <a:t>. From the central limit theorem, we know that as </a:t>
            </a:r>
            <a:r>
              <a:rPr lang="en-US" i="1" dirty="0"/>
              <a:t>n </a:t>
            </a:r>
            <a:r>
              <a:rPr lang="en-US" dirty="0"/>
              <a:t>gets larger and larger, the sample means follow a normal distribution. The larger </a:t>
            </a:r>
            <a:r>
              <a:rPr lang="en-US" i="1" dirty="0"/>
              <a:t>n </a:t>
            </a:r>
            <a:r>
              <a:rPr lang="en-US" dirty="0"/>
              <a:t>gets, the smaller the standard deviation gets. This means that the sample mean </a:t>
            </a:r>
            <a:r>
              <a:rPr lang="en-US" i="1" dirty="0"/>
              <a:t>x</a:t>
            </a:r>
            <a:r>
              <a:rPr lang="en-US" dirty="0"/>
              <a:t> must be close to the population mean </a:t>
            </a:r>
            <a:r>
              <a:rPr lang="en-US" i="1" dirty="0"/>
              <a:t>μ</a:t>
            </a:r>
            <a:r>
              <a:rPr lang="en-US" dirty="0"/>
              <a:t>. We can say that </a:t>
            </a:r>
            <a:r>
              <a:rPr lang="en-US" i="1" dirty="0"/>
              <a:t>μ </a:t>
            </a:r>
            <a:r>
              <a:rPr lang="en-US" dirty="0"/>
              <a:t>is the value that the sample means approach as </a:t>
            </a:r>
            <a:r>
              <a:rPr lang="en-US" i="1" dirty="0"/>
              <a:t>n </a:t>
            </a:r>
            <a:r>
              <a:rPr lang="en-US" dirty="0"/>
              <a:t>gets larger. The central limit theorem illustrates the law of large numbers.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cxnSp>
        <p:nvCxnSpPr>
          <p:cNvPr id="6" name="Straight Connector 5"/>
          <p:cNvCxnSpPr/>
          <p:nvPr/>
        </p:nvCxnSpPr>
        <p:spPr>
          <a:xfrm>
            <a:off x="6916708" y="2928874"/>
            <a:ext cx="12227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734135" y="4049993"/>
            <a:ext cx="122274" cy="0"/>
          </a:xfrm>
          <a:prstGeom prst="line">
            <a:avLst/>
          </a:prstGeom>
          <a:ln w="28575"/>
        </p:spPr>
        <p:style>
          <a:lnRef idx="1">
            <a:schemeClr val="dk1"/>
          </a:lnRef>
          <a:fillRef idx="0">
            <a:schemeClr val="dk1"/>
          </a:fillRef>
          <a:effectRef idx="0">
            <a:schemeClr val="dk1"/>
          </a:effectRef>
          <a:fontRef idx="minor">
            <a:schemeClr val="tx1"/>
          </a:fontRef>
        </p:style>
      </p:cxnSp>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455974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Central Limit Theorem for the Mean and Sum Examples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b="1" dirty="0"/>
              <a:t>Example 7.8</a:t>
            </a:r>
          </a:p>
          <a:p>
            <a:pPr lvl="1"/>
            <a:r>
              <a:rPr lang="en-US" dirty="0"/>
              <a:t>A study involving stress is conducted among the students on a college campus. </a:t>
            </a:r>
            <a:r>
              <a:rPr lang="en-US" b="1" dirty="0"/>
              <a:t>The stress scores follow a uniform distribution </a:t>
            </a:r>
            <a:r>
              <a:rPr lang="en-US" dirty="0"/>
              <a:t>with the lowest stress score equal to one and the highest equal to five. Using a sample of 75 students, find:</a:t>
            </a:r>
          </a:p>
          <a:p>
            <a:pPr lvl="2"/>
            <a:r>
              <a:rPr lang="en-US" dirty="0"/>
              <a:t>a. The probability that the </a:t>
            </a:r>
            <a:r>
              <a:rPr lang="en-US" b="1" dirty="0"/>
              <a:t>mean stress score </a:t>
            </a:r>
            <a:r>
              <a:rPr lang="en-US" dirty="0"/>
              <a:t>for the 75 students is less than two.</a:t>
            </a:r>
          </a:p>
          <a:p>
            <a:pPr lvl="2"/>
            <a:r>
              <a:rPr lang="en-US" dirty="0"/>
              <a:t>b. The 90</a:t>
            </a:r>
            <a:r>
              <a:rPr lang="en-US" sz="1600" dirty="0"/>
              <a:t>th </a:t>
            </a:r>
            <a:r>
              <a:rPr lang="en-US" dirty="0"/>
              <a:t>percentile for the </a:t>
            </a:r>
            <a:r>
              <a:rPr lang="en-US" b="1" dirty="0"/>
              <a:t>mean stress score </a:t>
            </a:r>
            <a:r>
              <a:rPr lang="en-US" dirty="0"/>
              <a:t>for the 75 students.</a:t>
            </a:r>
          </a:p>
          <a:p>
            <a:pPr lvl="2"/>
            <a:r>
              <a:rPr lang="en-US" dirty="0"/>
              <a:t>c. The probability that the </a:t>
            </a:r>
            <a:r>
              <a:rPr lang="en-US" b="1" dirty="0"/>
              <a:t>total of the 75 stress scores </a:t>
            </a:r>
            <a:r>
              <a:rPr lang="en-US" dirty="0"/>
              <a:t>is less than 200.</a:t>
            </a:r>
          </a:p>
          <a:p>
            <a:pPr lvl="2"/>
            <a:r>
              <a:rPr lang="en-US" dirty="0"/>
              <a:t>d. The 90</a:t>
            </a:r>
            <a:r>
              <a:rPr lang="en-US" sz="1600" dirty="0"/>
              <a:t>th </a:t>
            </a:r>
            <a:r>
              <a:rPr lang="en-US" dirty="0"/>
              <a:t>percentile for the </a:t>
            </a:r>
            <a:r>
              <a:rPr lang="en-US" b="1" dirty="0"/>
              <a:t>total stress score </a:t>
            </a:r>
            <a:r>
              <a:rPr lang="en-US" dirty="0"/>
              <a:t>for the 75 students.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850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7.9</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85000" lnSpcReduction="10000"/>
          </a:bodyPr>
          <a:lstStyle/>
          <a:p>
            <a:r>
              <a:rPr lang="en-US" dirty="0"/>
              <a:t>Suppose that a market research analyst for a cell phone company conducts a study of their customers who exceed the time allowance included on their basic cell phone contract; the analyst finds that for those people who exceed the time included in their basic contract, the </a:t>
            </a:r>
            <a:r>
              <a:rPr lang="en-US" b="1" dirty="0"/>
              <a:t>excess time used </a:t>
            </a:r>
            <a:r>
              <a:rPr lang="en-US" dirty="0"/>
              <a:t>follows an </a:t>
            </a:r>
            <a:r>
              <a:rPr lang="en-US" b="1" dirty="0"/>
              <a:t>exponential distribution </a:t>
            </a:r>
            <a:r>
              <a:rPr lang="en-US" dirty="0"/>
              <a:t>with a mean of 22 minutes.</a:t>
            </a:r>
          </a:p>
          <a:p>
            <a:r>
              <a:rPr lang="en-US" dirty="0"/>
              <a:t>Consider a random sample of 80 customers who exceed the time allowance included in their basic cell phone contract.</a:t>
            </a:r>
          </a:p>
          <a:p>
            <a:r>
              <a:rPr lang="en-US" dirty="0"/>
              <a:t>Let </a:t>
            </a:r>
            <a:r>
              <a:rPr lang="en-US" i="1" dirty="0"/>
              <a:t>X </a:t>
            </a:r>
            <a:r>
              <a:rPr lang="en-US" dirty="0"/>
              <a:t>= the excess time used by one INDIVIDUAL cell phone customer who exceeds his contracted time allowance.</a:t>
            </a:r>
          </a:p>
          <a:p>
            <a:r>
              <a:rPr lang="en-US" dirty="0"/>
              <a:t>                      . From previous chapters, we know that </a:t>
            </a:r>
            <a:r>
              <a:rPr lang="en-US" i="1" dirty="0"/>
              <a:t>μ </a:t>
            </a:r>
            <a:r>
              <a:rPr lang="en-US" dirty="0"/>
              <a:t>= 22 and </a:t>
            </a:r>
            <a:r>
              <a:rPr lang="en-US" i="1" dirty="0"/>
              <a:t>σ </a:t>
            </a:r>
            <a:r>
              <a:rPr lang="en-US" dirty="0"/>
              <a:t>= 22.</a:t>
            </a:r>
          </a:p>
          <a:p>
            <a:endParaRPr lang="en-US" dirty="0"/>
          </a:p>
          <a:p>
            <a:r>
              <a:rPr lang="en-US" dirty="0"/>
              <a:t>Let </a:t>
            </a:r>
            <a:r>
              <a:rPr lang="en-US" i="1" dirty="0"/>
              <a:t>X </a:t>
            </a:r>
            <a:r>
              <a:rPr lang="en-US" dirty="0"/>
              <a:t>= the mean excess time used by a sample of </a:t>
            </a:r>
            <a:r>
              <a:rPr lang="en-US" i="1" dirty="0"/>
              <a:t>n </a:t>
            </a:r>
            <a:r>
              <a:rPr lang="en-US" dirty="0"/>
              <a:t>= 80 customers who exceed their contracted time allowance.</a:t>
            </a:r>
          </a:p>
          <a:p>
            <a:r>
              <a:rPr lang="en-US" dirty="0"/>
              <a:t>                           by the central limit theorem for sample means</a:t>
            </a:r>
          </a:p>
          <a:p>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538677" y="4144556"/>
            <a:ext cx="1358630" cy="537253"/>
          </a:xfrm>
          <a:prstGeom prst="rect">
            <a:avLst/>
          </a:prstGeom>
        </p:spPr>
      </p:pic>
      <p:pic>
        <p:nvPicPr>
          <p:cNvPr id="6" name="Picture 5"/>
          <p:cNvPicPr>
            <a:picLocks noChangeAspect="1"/>
          </p:cNvPicPr>
          <p:nvPr/>
        </p:nvPicPr>
        <p:blipFill>
          <a:blip r:embed="rId4"/>
          <a:stretch>
            <a:fillRect/>
          </a:stretch>
        </p:blipFill>
        <p:spPr>
          <a:xfrm>
            <a:off x="547732" y="5436665"/>
            <a:ext cx="1561723" cy="553702"/>
          </a:xfrm>
          <a:prstGeom prst="rect">
            <a:avLst/>
          </a:prstGeom>
        </p:spPr>
      </p:pic>
      <p:sp>
        <p:nvSpPr>
          <p:cNvPr id="7" name="Footer Placeholder 6"/>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243340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7.9 Continued</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b="1" dirty="0"/>
              <a:t>Using the CLT to find probability</a:t>
            </a:r>
          </a:p>
          <a:p>
            <a:pPr lvl="1"/>
            <a:r>
              <a:rPr lang="en-US" dirty="0"/>
              <a:t>a. Find the probability that the mean excess time used by the 80 customers in the sample is longer than 20 minutes. This is asking us to find </a:t>
            </a:r>
            <a:r>
              <a:rPr lang="en-US" i="1" dirty="0"/>
              <a:t>P( x </a:t>
            </a:r>
            <a:r>
              <a:rPr lang="en-US" dirty="0"/>
              <a:t>&gt; 20). Draw the graph.</a:t>
            </a:r>
          </a:p>
          <a:p>
            <a:pPr lvl="1"/>
            <a:r>
              <a:rPr lang="en-US" dirty="0"/>
              <a:t>b. Suppose that one customer who exceeds the time limit for his cell phone contract is randomly selected. Find the probability that this individual customer's excess time is longer than 20 minutes. This is asking us to find </a:t>
            </a:r>
            <a:r>
              <a:rPr lang="en-US" i="1" dirty="0"/>
              <a:t>P</a:t>
            </a:r>
            <a:r>
              <a:rPr lang="en-US" dirty="0"/>
              <a:t>(</a:t>
            </a:r>
            <a:r>
              <a:rPr lang="en-US" i="1" dirty="0"/>
              <a:t>x </a:t>
            </a:r>
            <a:r>
              <a:rPr lang="en-US" dirty="0"/>
              <a:t>&gt; 20).</a:t>
            </a:r>
          </a:p>
          <a:p>
            <a:pPr lvl="1"/>
            <a:r>
              <a:rPr lang="en-US" dirty="0"/>
              <a:t>c. Explain why the probabilities in parts a and b are different.</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cxnSp>
        <p:nvCxnSpPr>
          <p:cNvPr id="6" name="Straight Connector 5"/>
          <p:cNvCxnSpPr/>
          <p:nvPr/>
        </p:nvCxnSpPr>
        <p:spPr>
          <a:xfrm>
            <a:off x="2442349" y="2911118"/>
            <a:ext cx="12227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0223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7: The Central Limit Theorem</a:t>
            </a:r>
            <a:endParaRPr lang="en-US" dirty="0">
              <a:latin typeface="+mn-lt"/>
            </a:endParaRPr>
          </a:p>
        </p:txBody>
      </p:sp>
      <p:sp>
        <p:nvSpPr>
          <p:cNvPr id="3" name="Content Placeholder 2"/>
          <p:cNvSpPr>
            <a:spLocks noGrp="1"/>
          </p:cNvSpPr>
          <p:nvPr>
            <p:ph idx="1"/>
          </p:nvPr>
        </p:nvSpPr>
        <p:spPr>
          <a:xfrm>
            <a:off x="457199" y="1752600"/>
            <a:ext cx="8163017" cy="4373563"/>
          </a:xfrm>
        </p:spPr>
        <p:txBody>
          <a:bodyPr>
            <a:normAutofit/>
          </a:bodyPr>
          <a:lstStyle/>
          <a:p>
            <a:endParaRPr lang="en-US" dirty="0"/>
          </a:p>
          <a:p>
            <a:r>
              <a:rPr lang="en-US" dirty="0"/>
              <a:t>7.1 The Central Limit Theorem for Sample Means (Averages)</a:t>
            </a:r>
          </a:p>
          <a:p>
            <a:endParaRPr lang="en-US" dirty="0"/>
          </a:p>
          <a:p>
            <a:r>
              <a:rPr lang="en-US" dirty="0"/>
              <a:t>7.2 The Central Limit Theorem for Sums</a:t>
            </a:r>
          </a:p>
          <a:p>
            <a:endParaRPr lang="en-US" dirty="0"/>
          </a:p>
          <a:p>
            <a:r>
              <a:rPr lang="en-US" dirty="0"/>
              <a:t>7.3 Using the Central Limit Theorem</a:t>
            </a:r>
          </a:p>
          <a:p>
            <a:endParaRPr lang="en-US" dirty="0"/>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65497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Objectives</a:t>
            </a:r>
          </a:p>
        </p:txBody>
      </p:sp>
      <p:sp>
        <p:nvSpPr>
          <p:cNvPr id="3" name="Content Placeholder 2"/>
          <p:cNvSpPr>
            <a:spLocks noGrp="1"/>
          </p:cNvSpPr>
          <p:nvPr>
            <p:ph idx="1"/>
          </p:nvPr>
        </p:nvSpPr>
        <p:spPr>
          <a:xfrm>
            <a:off x="457199" y="1752600"/>
            <a:ext cx="8296183" cy="4373563"/>
          </a:xfrm>
        </p:spPr>
        <p:txBody>
          <a:bodyPr>
            <a:normAutofit/>
          </a:bodyPr>
          <a:lstStyle/>
          <a:p>
            <a:r>
              <a:rPr lang="en-US" dirty="0"/>
              <a:t>By the end of this chapter, the student should be able to:</a:t>
            </a:r>
          </a:p>
          <a:p>
            <a:pPr lvl="1"/>
            <a:endParaRPr lang="en-US" dirty="0"/>
          </a:p>
          <a:p>
            <a:pPr lvl="1"/>
            <a:r>
              <a:rPr lang="en-US" dirty="0"/>
              <a:t>Recognize central limit theorem problems.</a:t>
            </a:r>
          </a:p>
          <a:p>
            <a:pPr lvl="1"/>
            <a:endParaRPr lang="en-US" dirty="0"/>
          </a:p>
          <a:p>
            <a:pPr lvl="1"/>
            <a:r>
              <a:rPr lang="en-US" dirty="0"/>
              <a:t>Classify continuous word problems by their distributions.</a:t>
            </a:r>
          </a:p>
          <a:p>
            <a:pPr lvl="1"/>
            <a:endParaRPr lang="en-US" dirty="0"/>
          </a:p>
          <a:p>
            <a:pPr lvl="1"/>
            <a:r>
              <a:rPr lang="en-US" dirty="0"/>
              <a:t>Apply and interpret the central limit theorem for means.</a:t>
            </a:r>
          </a:p>
          <a:p>
            <a:pPr lvl="1"/>
            <a:endParaRPr lang="en-US" dirty="0"/>
          </a:p>
          <a:p>
            <a:pPr lvl="1"/>
            <a:r>
              <a:rPr lang="en-US" dirty="0"/>
              <a:t>Apply and interpret the central limit theorem for sums.</a:t>
            </a:r>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25972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7.1 The Central Limit Theorem for Sample Means</a:t>
            </a:r>
            <a:br>
              <a:rPr lang="en-US" b="1" dirty="0"/>
            </a:br>
            <a:r>
              <a:rPr lang="en-US" b="1" dirty="0"/>
              <a:t>(Averages)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Suppose </a:t>
            </a:r>
            <a:r>
              <a:rPr lang="en-US" i="1" dirty="0"/>
              <a:t>X </a:t>
            </a:r>
            <a:r>
              <a:rPr lang="en-US" dirty="0"/>
              <a:t>is a random variable with a distribution that may be known or unknown (it can be any distribution). Using a subscript that matches the random variable, suppose:</a:t>
            </a:r>
          </a:p>
          <a:p>
            <a:pPr lvl="1"/>
            <a:r>
              <a:rPr lang="en-US" dirty="0"/>
              <a:t>a. </a:t>
            </a:r>
            <a:r>
              <a:rPr lang="en-US" i="1" dirty="0" err="1"/>
              <a:t>μ</a:t>
            </a:r>
            <a:r>
              <a:rPr lang="en-US" i="1" baseline="-25000" dirty="0" err="1"/>
              <a:t>X</a:t>
            </a:r>
            <a:r>
              <a:rPr lang="en-US" i="1" dirty="0"/>
              <a:t> </a:t>
            </a:r>
            <a:r>
              <a:rPr lang="en-US" dirty="0"/>
              <a:t>= the mean of </a:t>
            </a:r>
            <a:r>
              <a:rPr lang="en-US" i="1" dirty="0"/>
              <a:t>X</a:t>
            </a:r>
          </a:p>
          <a:p>
            <a:pPr lvl="1"/>
            <a:r>
              <a:rPr lang="en-US" dirty="0"/>
              <a:t>b. </a:t>
            </a:r>
            <a:r>
              <a:rPr lang="en-US" i="1" dirty="0" err="1"/>
              <a:t>σ</a:t>
            </a:r>
            <a:r>
              <a:rPr lang="en-US" i="1" baseline="-25000" dirty="0" err="1"/>
              <a:t>X</a:t>
            </a:r>
            <a:r>
              <a:rPr lang="en-US" i="1" dirty="0"/>
              <a:t> </a:t>
            </a:r>
            <a:r>
              <a:rPr lang="en-US" dirty="0"/>
              <a:t>= the standard deviation of </a:t>
            </a:r>
            <a:r>
              <a:rPr lang="en-US" i="1" dirty="0"/>
              <a:t>X</a:t>
            </a:r>
          </a:p>
          <a:p>
            <a:pPr lvl="1"/>
            <a:r>
              <a:rPr lang="en-US" dirty="0"/>
              <a:t>If you draw random samples of size </a:t>
            </a:r>
            <a:r>
              <a:rPr lang="en-US" i="1" dirty="0"/>
              <a:t>n</a:t>
            </a:r>
            <a:r>
              <a:rPr lang="en-US" dirty="0"/>
              <a:t>, then as </a:t>
            </a:r>
            <a:r>
              <a:rPr lang="en-US" i="1" dirty="0"/>
              <a:t>n </a:t>
            </a:r>
            <a:r>
              <a:rPr lang="en-US" dirty="0"/>
              <a:t>increases, the random variable </a:t>
            </a:r>
            <a:r>
              <a:rPr lang="en-US" i="1" dirty="0"/>
              <a:t>X </a:t>
            </a:r>
            <a:r>
              <a:rPr lang="en-US" dirty="0"/>
              <a:t>which consists of sample means, tends to be </a:t>
            </a:r>
            <a:r>
              <a:rPr lang="en-US" b="1" dirty="0"/>
              <a:t>normally distributed </a:t>
            </a:r>
            <a:r>
              <a:rPr lang="en-US" dirty="0"/>
              <a:t>and</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grpSp>
        <p:nvGrpSpPr>
          <p:cNvPr id="15" name="Group 14"/>
          <p:cNvGrpSpPr/>
          <p:nvPr/>
        </p:nvGrpSpPr>
        <p:grpSpPr>
          <a:xfrm>
            <a:off x="2980631" y="4661735"/>
            <a:ext cx="2809875" cy="990600"/>
            <a:chOff x="2980631" y="4753622"/>
            <a:chExt cx="2809875" cy="990600"/>
          </a:xfrm>
        </p:grpSpPr>
        <p:pic>
          <p:nvPicPr>
            <p:cNvPr id="4" name="Picture 3"/>
            <p:cNvPicPr>
              <a:picLocks noChangeAspect="1"/>
            </p:cNvPicPr>
            <p:nvPr/>
          </p:nvPicPr>
          <p:blipFill>
            <a:blip r:embed="rId3"/>
            <a:stretch>
              <a:fillRect/>
            </a:stretch>
          </p:blipFill>
          <p:spPr>
            <a:xfrm>
              <a:off x="2980631" y="4753622"/>
              <a:ext cx="2809875" cy="990600"/>
            </a:xfrm>
            <a:prstGeom prst="rect">
              <a:avLst/>
            </a:prstGeom>
          </p:spPr>
        </p:pic>
        <p:sp>
          <p:nvSpPr>
            <p:cNvPr id="6" name="Rectangle 5"/>
            <p:cNvSpPr/>
            <p:nvPr/>
          </p:nvSpPr>
          <p:spPr>
            <a:xfrm>
              <a:off x="2980631" y="4753622"/>
              <a:ext cx="372169" cy="191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099390" y="5067291"/>
              <a:ext cx="175437" cy="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0" name="Straight Connector 9"/>
          <p:cNvCxnSpPr/>
          <p:nvPr/>
        </p:nvCxnSpPr>
        <p:spPr>
          <a:xfrm>
            <a:off x="2939902" y="3902169"/>
            <a:ext cx="122274" cy="0"/>
          </a:xfrm>
          <a:prstGeom prst="line">
            <a:avLst/>
          </a:prstGeom>
          <a:ln w="28575"/>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12428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Central Limit Theorem</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The </a:t>
            </a:r>
            <a:r>
              <a:rPr lang="en-US" b="1" dirty="0"/>
              <a:t>central limit theorem </a:t>
            </a:r>
            <a:r>
              <a:rPr lang="en-US" dirty="0"/>
              <a:t>for sample means says that if you keep drawing larger and larger samples (such as rolling one, two, five, and finally, ten dice) and </a:t>
            </a:r>
            <a:r>
              <a:rPr lang="en-US" b="1" dirty="0"/>
              <a:t>calculating their means, </a:t>
            </a:r>
            <a:r>
              <a:rPr lang="en-US" dirty="0"/>
              <a:t>the sample means form their own </a:t>
            </a:r>
            <a:r>
              <a:rPr lang="en-US" b="1" dirty="0"/>
              <a:t>normal distribution </a:t>
            </a:r>
            <a:r>
              <a:rPr lang="en-US" dirty="0"/>
              <a:t>(the sampling distribution). The normal distribution has the same mean as the original distribution and a variance that equals the original variance divided by, the sample size. The variable </a:t>
            </a:r>
            <a:r>
              <a:rPr lang="en-US" i="1" dirty="0"/>
              <a:t>n </a:t>
            </a:r>
            <a:r>
              <a:rPr lang="en-US" dirty="0"/>
              <a:t>is the number of values that are averaged together, not the number of times the experiment is done.</a:t>
            </a:r>
          </a:p>
          <a:p>
            <a:r>
              <a:rPr lang="en-US" dirty="0"/>
              <a:t>To put it more formally, if you draw random samples of size </a:t>
            </a:r>
            <a:r>
              <a:rPr lang="en-US" i="1" dirty="0"/>
              <a:t>n</a:t>
            </a:r>
            <a:r>
              <a:rPr lang="en-US" dirty="0"/>
              <a:t>, the distribution of the random variable </a:t>
            </a:r>
            <a:r>
              <a:rPr lang="en-US" i="1" dirty="0"/>
              <a:t>X</a:t>
            </a:r>
            <a:r>
              <a:rPr lang="en-US" dirty="0"/>
              <a:t>, which consists of sample means, is called the </a:t>
            </a:r>
            <a:r>
              <a:rPr lang="en-US" b="1" dirty="0"/>
              <a:t>sampling distribution of the mean</a:t>
            </a:r>
            <a:r>
              <a:rPr lang="en-US" dirty="0"/>
              <a:t>. The sampling distribution of the mean approaches a normal distribution as </a:t>
            </a:r>
            <a:r>
              <a:rPr lang="en-US" i="1" dirty="0"/>
              <a:t>n</a:t>
            </a:r>
            <a:r>
              <a:rPr lang="en-US" dirty="0"/>
              <a:t>, the </a:t>
            </a:r>
            <a:r>
              <a:rPr lang="en-US" b="1" dirty="0"/>
              <a:t>sample size</a:t>
            </a:r>
            <a:r>
              <a:rPr lang="en-US" dirty="0"/>
              <a:t>, increases.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cxnSp>
        <p:nvCxnSpPr>
          <p:cNvPr id="6" name="Straight Connector 5"/>
          <p:cNvCxnSpPr/>
          <p:nvPr/>
        </p:nvCxnSpPr>
        <p:spPr>
          <a:xfrm>
            <a:off x="4481325" y="4703360"/>
            <a:ext cx="122274" cy="0"/>
          </a:xfrm>
          <a:prstGeom prst="line">
            <a:avLst/>
          </a:prstGeom>
          <a:ln w="28575"/>
        </p:spPr>
        <p:style>
          <a:lnRef idx="1">
            <a:schemeClr val="dk1"/>
          </a:lnRef>
          <a:fillRef idx="0">
            <a:schemeClr val="dk1"/>
          </a:fillRef>
          <a:effectRef idx="0">
            <a:schemeClr val="dk1"/>
          </a:effectRef>
          <a:fontRef idx="minor">
            <a:schemeClr val="tx1"/>
          </a:fontRef>
        </p:style>
      </p:cxnSp>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259213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Standard Error of the Mean</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The random variable </a:t>
            </a:r>
            <a:r>
              <a:rPr lang="en-US" i="1" dirty="0"/>
              <a:t>X</a:t>
            </a:r>
            <a:r>
              <a:rPr lang="en-US" dirty="0"/>
              <a:t> has a different </a:t>
            </a:r>
            <a:r>
              <a:rPr lang="en-US" i="1" dirty="0"/>
              <a:t>z</a:t>
            </a:r>
            <a:r>
              <a:rPr lang="en-US" dirty="0"/>
              <a:t>-score associated with it from that of the random variable </a:t>
            </a:r>
            <a:r>
              <a:rPr lang="en-US" i="1" dirty="0"/>
              <a:t>X</a:t>
            </a:r>
            <a:r>
              <a:rPr lang="en-US" dirty="0"/>
              <a:t>. The mean </a:t>
            </a:r>
            <a:r>
              <a:rPr lang="en-US" i="1" dirty="0"/>
              <a:t>x</a:t>
            </a:r>
            <a:r>
              <a:rPr lang="en-US" dirty="0"/>
              <a:t> is the value of </a:t>
            </a:r>
            <a:r>
              <a:rPr lang="en-US" i="1" dirty="0"/>
              <a:t>X</a:t>
            </a:r>
            <a:r>
              <a:rPr lang="en-US" dirty="0"/>
              <a:t> in one sample.</a:t>
            </a:r>
          </a:p>
          <a:p>
            <a:endParaRPr lang="en-US" dirty="0"/>
          </a:p>
          <a:p>
            <a:endParaRPr lang="en-US" dirty="0"/>
          </a:p>
          <a:p>
            <a:pPr lvl="1"/>
            <a:endParaRPr lang="en-US" dirty="0"/>
          </a:p>
          <a:p>
            <a:pPr lvl="1"/>
            <a:r>
              <a:rPr lang="en-US" i="1" dirty="0" err="1"/>
              <a:t>μ</a:t>
            </a:r>
            <a:r>
              <a:rPr lang="en-US" i="1" baseline="-25000" dirty="0" err="1"/>
              <a:t>X</a:t>
            </a:r>
            <a:r>
              <a:rPr lang="en-US" i="1" dirty="0"/>
              <a:t> </a:t>
            </a:r>
            <a:r>
              <a:rPr lang="en-US" dirty="0"/>
              <a:t>is the average of both </a:t>
            </a:r>
            <a:r>
              <a:rPr lang="en-US" i="1" dirty="0"/>
              <a:t>X </a:t>
            </a:r>
            <a:r>
              <a:rPr lang="en-US" dirty="0"/>
              <a:t>and </a:t>
            </a:r>
            <a:r>
              <a:rPr lang="en-US" i="1" dirty="0"/>
              <a:t>X</a:t>
            </a:r>
            <a:r>
              <a:rPr lang="en-US" dirty="0"/>
              <a:t>.</a:t>
            </a:r>
          </a:p>
          <a:p>
            <a:endParaRPr lang="en-US" dirty="0"/>
          </a:p>
          <a:p>
            <a:pPr lvl="1"/>
            <a:r>
              <a:rPr lang="en-US" dirty="0"/>
              <a:t>                       standard deviation of </a:t>
            </a:r>
            <a:r>
              <a:rPr lang="en-US" i="1" dirty="0"/>
              <a:t>X </a:t>
            </a:r>
            <a:r>
              <a:rPr lang="en-US" dirty="0"/>
              <a:t>and is called the</a:t>
            </a:r>
          </a:p>
          <a:p>
            <a:pPr marL="274320" lvl="1" indent="0">
              <a:buNone/>
            </a:pPr>
            <a:r>
              <a:rPr lang="en-US" dirty="0"/>
              <a:t>                         </a:t>
            </a:r>
            <a:r>
              <a:rPr lang="en-US" b="1" dirty="0"/>
              <a:t>standard error of the mean.</a:t>
            </a:r>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cxnSp>
        <p:nvCxnSpPr>
          <p:cNvPr id="6" name="Straight Connector 5"/>
          <p:cNvCxnSpPr/>
          <p:nvPr/>
        </p:nvCxnSpPr>
        <p:spPr>
          <a:xfrm>
            <a:off x="2983451" y="1803403"/>
            <a:ext cx="12227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5164948" y="2164810"/>
            <a:ext cx="12227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024228" y="2104580"/>
            <a:ext cx="122274" cy="0"/>
          </a:xfrm>
          <a:prstGeom prst="line">
            <a:avLst/>
          </a:prstGeom>
          <a:ln w="28575"/>
        </p:spPr>
        <p:style>
          <a:lnRef idx="1">
            <a:schemeClr val="dk1"/>
          </a:lnRef>
          <a:fillRef idx="0">
            <a:schemeClr val="dk1"/>
          </a:fillRef>
          <a:effectRef idx="0">
            <a:schemeClr val="dk1"/>
          </a:effectRef>
          <a:fontRef idx="minor">
            <a:schemeClr val="tx1"/>
          </a:fontRef>
        </p:style>
      </p:cxnSp>
      <p:grpSp>
        <p:nvGrpSpPr>
          <p:cNvPr id="11" name="Group 10"/>
          <p:cNvGrpSpPr/>
          <p:nvPr/>
        </p:nvGrpSpPr>
        <p:grpSpPr>
          <a:xfrm>
            <a:off x="3269232" y="2655402"/>
            <a:ext cx="1869590" cy="958461"/>
            <a:chOff x="3007210" y="2893287"/>
            <a:chExt cx="2280012" cy="1168867"/>
          </a:xfrm>
        </p:grpSpPr>
        <p:pic>
          <p:nvPicPr>
            <p:cNvPr id="9" name="Picture 8"/>
            <p:cNvPicPr>
              <a:picLocks noChangeAspect="1"/>
            </p:cNvPicPr>
            <p:nvPr/>
          </p:nvPicPr>
          <p:blipFill>
            <a:blip r:embed="rId3"/>
            <a:stretch>
              <a:fillRect/>
            </a:stretch>
          </p:blipFill>
          <p:spPr>
            <a:xfrm>
              <a:off x="3007210" y="2893287"/>
              <a:ext cx="2280012" cy="1168867"/>
            </a:xfrm>
            <a:prstGeom prst="rect">
              <a:avLst/>
            </a:prstGeom>
          </p:spPr>
        </p:pic>
        <p:cxnSp>
          <p:nvCxnSpPr>
            <p:cNvPr id="10" name="Straight Connector 9"/>
            <p:cNvCxnSpPr/>
            <p:nvPr/>
          </p:nvCxnSpPr>
          <p:spPr>
            <a:xfrm>
              <a:off x="3954457" y="2919414"/>
              <a:ext cx="122274" cy="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2" name="Straight Connector 11"/>
          <p:cNvCxnSpPr/>
          <p:nvPr/>
        </p:nvCxnSpPr>
        <p:spPr>
          <a:xfrm>
            <a:off x="4616304" y="4106825"/>
            <a:ext cx="122274" cy="0"/>
          </a:xfrm>
          <a:prstGeom prst="line">
            <a:avLst/>
          </a:prstGeom>
          <a:ln w="28575"/>
        </p:spPr>
        <p:style>
          <a:lnRef idx="1">
            <a:schemeClr val="dk1"/>
          </a:lnRef>
          <a:fillRef idx="0">
            <a:schemeClr val="dk1"/>
          </a:fillRef>
          <a:effectRef idx="0">
            <a:schemeClr val="dk1"/>
          </a:effectRef>
          <a:fontRef idx="minor">
            <a:schemeClr val="tx1"/>
          </a:fontRef>
        </p:style>
      </p:cxnSp>
      <p:grpSp>
        <p:nvGrpSpPr>
          <p:cNvPr id="15" name="Group 14"/>
          <p:cNvGrpSpPr/>
          <p:nvPr/>
        </p:nvGrpSpPr>
        <p:grpSpPr>
          <a:xfrm>
            <a:off x="1016403" y="4858200"/>
            <a:ext cx="1509084" cy="479237"/>
            <a:chOff x="1007694" y="4866909"/>
            <a:chExt cx="1509084" cy="479237"/>
          </a:xfrm>
        </p:grpSpPr>
        <p:pic>
          <p:nvPicPr>
            <p:cNvPr id="13" name="Picture 12"/>
            <p:cNvPicPr>
              <a:picLocks noChangeAspect="1"/>
            </p:cNvPicPr>
            <p:nvPr/>
          </p:nvPicPr>
          <p:blipFill>
            <a:blip r:embed="rId4"/>
            <a:stretch>
              <a:fillRect/>
            </a:stretch>
          </p:blipFill>
          <p:spPr>
            <a:xfrm>
              <a:off x="1007694" y="4866909"/>
              <a:ext cx="1509084" cy="479237"/>
            </a:xfrm>
            <a:prstGeom prst="rect">
              <a:avLst/>
            </a:prstGeom>
          </p:spPr>
        </p:pic>
        <p:cxnSp>
          <p:nvCxnSpPr>
            <p:cNvPr id="14" name="Straight Connector 13"/>
            <p:cNvCxnSpPr/>
            <p:nvPr/>
          </p:nvCxnSpPr>
          <p:spPr>
            <a:xfrm>
              <a:off x="1285258" y="4990744"/>
              <a:ext cx="122274"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11328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02465" y="5324680"/>
            <a:ext cx="5246483" cy="686275"/>
          </a:xfrm>
          <a:prstGeom prst="rect">
            <a:avLst/>
          </a:prstGeom>
        </p:spPr>
      </p:pic>
      <p:pic>
        <p:nvPicPr>
          <p:cNvPr id="7" name="Picture 6"/>
          <p:cNvPicPr>
            <a:picLocks noChangeAspect="1"/>
          </p:cNvPicPr>
          <p:nvPr/>
        </p:nvPicPr>
        <p:blipFill>
          <a:blip r:embed="rId3"/>
          <a:stretch>
            <a:fillRect/>
          </a:stretch>
        </p:blipFill>
        <p:spPr>
          <a:xfrm>
            <a:off x="457200" y="1762643"/>
            <a:ext cx="8210180" cy="3424993"/>
          </a:xfrm>
          <a:prstGeom prst="rect">
            <a:avLst/>
          </a:prstGeom>
        </p:spPr>
      </p:pic>
      <p:pic>
        <p:nvPicPr>
          <p:cNvPr id="9" name="Picture 8"/>
          <p:cNvPicPr>
            <a:picLocks noChangeAspect="1"/>
          </p:cNvPicPr>
          <p:nvPr/>
        </p:nvPicPr>
        <p:blipFill>
          <a:blip r:embed="rId4"/>
          <a:stretch>
            <a:fillRect/>
          </a:stretch>
        </p:blipFill>
        <p:spPr>
          <a:xfrm>
            <a:off x="5252340" y="4153204"/>
            <a:ext cx="3375612" cy="1604598"/>
          </a:xfrm>
          <a:prstGeom prst="rect">
            <a:avLst/>
          </a:prstGeom>
        </p:spPr>
      </p:pic>
      <p:sp>
        <p:nvSpPr>
          <p:cNvPr id="2" name="Title 1"/>
          <p:cNvSpPr>
            <a:spLocks noGrp="1"/>
          </p:cNvSpPr>
          <p:nvPr>
            <p:ph type="title"/>
          </p:nvPr>
        </p:nvSpPr>
        <p:spPr/>
        <p:txBody>
          <a:bodyPr>
            <a:normAutofit/>
          </a:bodyPr>
          <a:lstStyle/>
          <a:p>
            <a:r>
              <a:rPr lang="en-US" b="1" dirty="0"/>
              <a:t>Example 7.1</a:t>
            </a:r>
            <a:endParaRPr lang="en-US" sz="2700" b="1" dirty="0"/>
          </a:p>
        </p:txBody>
      </p:sp>
      <p:pic>
        <p:nvPicPr>
          <p:cNvPr id="5" name="Picture 4" descr="OSC-Stacked-TM-RGB-1.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Footer Placeholder 2"/>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30546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7.1</a:t>
            </a:r>
            <a:br>
              <a:rPr lang="en-US" b="1" dirty="0"/>
            </a:br>
            <a:r>
              <a:rPr lang="en-US" b="1" dirty="0"/>
              <a:t>Solution</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2"/>
          <p:cNvPicPr>
            <a:picLocks noChangeAspect="1"/>
          </p:cNvPicPr>
          <p:nvPr/>
        </p:nvPicPr>
        <p:blipFill>
          <a:blip r:embed="rId3"/>
          <a:stretch>
            <a:fillRect/>
          </a:stretch>
        </p:blipFill>
        <p:spPr>
          <a:xfrm>
            <a:off x="884363" y="1585533"/>
            <a:ext cx="5466453" cy="1886351"/>
          </a:xfrm>
          <a:prstGeom prst="rect">
            <a:avLst/>
          </a:prstGeom>
        </p:spPr>
      </p:pic>
      <p:pic>
        <p:nvPicPr>
          <p:cNvPr id="4" name="Picture 3"/>
          <p:cNvPicPr>
            <a:picLocks noChangeAspect="1"/>
          </p:cNvPicPr>
          <p:nvPr/>
        </p:nvPicPr>
        <p:blipFill>
          <a:blip r:embed="rId4"/>
          <a:stretch>
            <a:fillRect/>
          </a:stretch>
        </p:blipFill>
        <p:spPr>
          <a:xfrm>
            <a:off x="884363" y="3471884"/>
            <a:ext cx="7263390" cy="3102016"/>
          </a:xfrm>
          <a:prstGeom prst="rect">
            <a:avLst/>
          </a:prstGeom>
        </p:spPr>
      </p:pic>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97857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7.3</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5"/>
          <p:cNvPicPr>
            <a:picLocks noChangeAspect="1"/>
          </p:cNvPicPr>
          <p:nvPr/>
        </p:nvPicPr>
        <p:blipFill>
          <a:blip r:embed="rId3"/>
          <a:stretch>
            <a:fillRect/>
          </a:stretch>
        </p:blipFill>
        <p:spPr>
          <a:xfrm>
            <a:off x="457200" y="1750779"/>
            <a:ext cx="7620000" cy="1892099"/>
          </a:xfrm>
          <a:prstGeom prst="rect">
            <a:avLst/>
          </a:prstGeom>
        </p:spPr>
      </p:pic>
      <p:sp>
        <p:nvSpPr>
          <p:cNvPr id="3" name="Footer Placeholder 2"/>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507659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1314</TotalTime>
  <Words>1352</Words>
  <Application>Microsoft Office PowerPoint</Application>
  <PresentationFormat>On-screen Show (4:3)</PresentationFormat>
  <Paragraphs>94</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Essential</vt:lpstr>
      <vt:lpstr>PowerPoint Presentation</vt:lpstr>
      <vt:lpstr>Chapter 7: The Central Limit Theorem</vt:lpstr>
      <vt:lpstr>Chapter Objectives</vt:lpstr>
      <vt:lpstr>7.1 The Central Limit Theorem for Sample Means (Averages)</vt:lpstr>
      <vt:lpstr>The Central Limit Theorem</vt:lpstr>
      <vt:lpstr>Standard Error of the Mean</vt:lpstr>
      <vt:lpstr>Example 7.1</vt:lpstr>
      <vt:lpstr>Example 7.1 Solution</vt:lpstr>
      <vt:lpstr>Example 7.3</vt:lpstr>
      <vt:lpstr>7.2 The Central Limit Theorem for Sums</vt:lpstr>
      <vt:lpstr>The Central Limit Theorem for Sums</vt:lpstr>
      <vt:lpstr>Example 7.5</vt:lpstr>
      <vt:lpstr>7.3 Using the Central Limit Theorem</vt:lpstr>
      <vt:lpstr>Central Limit Theorem for the Mean and Sum Examples</vt:lpstr>
      <vt:lpstr>Example 7.9</vt:lpstr>
      <vt:lpstr>Example 7.9 Continued</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dc:title>
  <dc:creator>Spuddy McSpare</dc:creator>
  <cp:lastModifiedBy>Danielle</cp:lastModifiedBy>
  <cp:revision>116</cp:revision>
  <cp:lastPrinted>2014-01-10T04:57:34Z</cp:lastPrinted>
  <dcterms:created xsi:type="dcterms:W3CDTF">2012-06-04T02:13:36Z</dcterms:created>
  <dcterms:modified xsi:type="dcterms:W3CDTF">2021-10-04T11:44:29Z</dcterms:modified>
</cp:coreProperties>
</file>