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1"/>
  </p:notesMasterIdLst>
  <p:handoutMasterIdLst>
    <p:handoutMasterId r:id="rId42"/>
  </p:handoutMasterIdLst>
  <p:sldIdLst>
    <p:sldId id="256"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2"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36" autoAdjust="0"/>
  </p:normalViewPr>
  <p:slideViewPr>
    <p:cSldViewPr snapToGrid="0" snapToObjects="1">
      <p:cViewPr varScale="1">
        <p:scale>
          <a:sx n="72" d="100"/>
          <a:sy n="72" d="100"/>
        </p:scale>
        <p:origin x="1506" y="60"/>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10/11/2021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C2C84-C377-4BE6-BB5C-220B0FB962E1}" type="datetimeFigureOut">
              <a:rPr lang="en-US" smtClean="0"/>
              <a:t>10/11/2021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461DD-0318-494C-BA6B-152BCDEE074C}" type="slidenum">
              <a:rPr lang="en-US" smtClean="0"/>
              <a:t>‹#›</a:t>
            </a:fld>
            <a:endParaRPr lang="en-US"/>
          </a:p>
        </p:txBody>
      </p:sp>
    </p:spTree>
    <p:extLst>
      <p:ext uri="{BB962C8B-B14F-4D97-AF65-F5344CB8AC3E}">
        <p14:creationId xmlns:p14="http://schemas.microsoft.com/office/powerpoint/2010/main" val="392076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461DD-0318-494C-BA6B-152BCDEE074C}" type="slidenum">
              <a:rPr lang="en-US" smtClean="0"/>
              <a:t>37</a:t>
            </a:fld>
            <a:endParaRPr lang="en-US"/>
          </a:p>
        </p:txBody>
      </p:sp>
    </p:spTree>
    <p:extLst>
      <p:ext uri="{BB962C8B-B14F-4D97-AF65-F5344CB8AC3E}">
        <p14:creationId xmlns:p14="http://schemas.microsoft.com/office/powerpoint/2010/main" val="3907953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47FADEA9-DD41-4846-BBDF-D11FBEE7449B}" type="datetime4">
              <a:rPr lang="en-US" smtClean="0"/>
              <a:t>October 11, 2021</a:t>
            </a:fld>
            <a:endParaRPr lang="en-US"/>
          </a:p>
        </p:txBody>
      </p:sp>
      <p:sp>
        <p:nvSpPr>
          <p:cNvPr id="6" name="Footer Placeholder 5"/>
          <p:cNvSpPr>
            <a:spLocks noGrp="1"/>
          </p:cNvSpPr>
          <p:nvPr>
            <p:ph type="ftr" sz="quarter" idx="11"/>
          </p:nvPr>
        </p:nvSpPr>
        <p:spPr/>
        <p:txBody>
          <a:bodyPr/>
          <a:lstStyle/>
          <a:p>
            <a:r>
              <a:rPr lang="en-US"/>
              <a:t>Prepared by the College of Coastal Georgia for OpenStax Introductory Statistics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F374357-D57B-4A57-BF3B-9E0CB3750974}" type="datetime4">
              <a:rPr lang="en-US" smtClean="0"/>
              <a:t>October 11, 2021</a:t>
            </a:fld>
            <a:endParaRPr lang="en-US"/>
          </a:p>
        </p:txBody>
      </p:sp>
      <p:sp>
        <p:nvSpPr>
          <p:cNvPr id="5" name="Footer Placeholder 4"/>
          <p:cNvSpPr>
            <a:spLocks noGrp="1"/>
          </p:cNvSpPr>
          <p:nvPr>
            <p:ph type="ftr" sz="quarter" idx="11"/>
          </p:nvPr>
        </p:nvSpPr>
        <p:spPr/>
        <p:txBody>
          <a:bodyPr/>
          <a:lstStyle/>
          <a:p>
            <a:r>
              <a:rPr lang="en-US"/>
              <a:t>Prepared by the College of Coastal Georgia for OpenStax Introductory Statistics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DEA439E-843C-4CAF-AE20-351339A8BC87}" type="datetime4">
              <a:rPr lang="en-US" smtClean="0"/>
              <a:t>October 11, 2021</a:t>
            </a:fld>
            <a:endParaRPr lang="en-US"/>
          </a:p>
        </p:txBody>
      </p:sp>
      <p:sp>
        <p:nvSpPr>
          <p:cNvPr id="6" name="Footer Placeholder 5"/>
          <p:cNvSpPr>
            <a:spLocks noGrp="1"/>
          </p:cNvSpPr>
          <p:nvPr>
            <p:ph type="ftr" sz="quarter" idx="11"/>
          </p:nvPr>
        </p:nvSpPr>
        <p:spPr/>
        <p:txBody>
          <a:bodyPr/>
          <a:lstStyle/>
          <a:p>
            <a:r>
              <a:rPr lang="en-US"/>
              <a:t>Prepared by the College of Coastal Georgia for OpenStax Introductory Statistics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E1C59B-A827-4A20-B0B6-2A5BAB72EB8A}" type="datetime4">
              <a:rPr lang="en-US" smtClean="0"/>
              <a:t>October 11, 2021</a:t>
            </a:fld>
            <a:endParaRPr lang="en-US" dirty="0"/>
          </a:p>
        </p:txBody>
      </p:sp>
      <p:sp>
        <p:nvSpPr>
          <p:cNvPr id="5" name="Footer Placeholder 4"/>
          <p:cNvSpPr>
            <a:spLocks noGrp="1"/>
          </p:cNvSpPr>
          <p:nvPr>
            <p:ph type="ftr" sz="quarter" idx="11"/>
          </p:nvPr>
        </p:nvSpPr>
        <p:spPr>
          <a:xfrm>
            <a:off x="2261061" y="6492875"/>
            <a:ext cx="4705004" cy="283845"/>
          </a:xfrm>
        </p:spPr>
        <p:txBody>
          <a:bodyPr/>
          <a:lstStyle>
            <a:lvl1pPr algn="ctr">
              <a:defRPr/>
            </a:lvl1pPr>
          </a:lstStyle>
          <a:p>
            <a:r>
              <a:rPr lang="en-US"/>
              <a:t>Prepared by the College of Coastal Georgia for OpenStax Introductory Statistics</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980982-92B8-44BE-8CB7-949E2683B2C5}" type="datetime4">
              <a:rPr lang="en-US" smtClean="0"/>
              <a:t>October 11, 2021</a:t>
            </a:fld>
            <a:endParaRPr lang="en-US"/>
          </a:p>
        </p:txBody>
      </p:sp>
      <p:sp>
        <p:nvSpPr>
          <p:cNvPr id="5" name="Footer Placeholder 4"/>
          <p:cNvSpPr>
            <a:spLocks noGrp="1"/>
          </p:cNvSpPr>
          <p:nvPr>
            <p:ph type="ftr" sz="quarter" idx="11"/>
          </p:nvPr>
        </p:nvSpPr>
        <p:spPr>
          <a:xfrm>
            <a:off x="2277689" y="6492875"/>
            <a:ext cx="4671753" cy="283845"/>
          </a:xfrm>
        </p:spPr>
        <p:txBody>
          <a:bodyPr/>
          <a:lstStyle>
            <a:lvl1pPr algn="ctr">
              <a:defRPr/>
            </a:lvl1pPr>
          </a:lstStyle>
          <a:p>
            <a:r>
              <a:rPr lang="en-US"/>
              <a:t>Prepared by the College of Coastal Georgia for OpenStax Introductory Statistics</a:t>
            </a:r>
            <a:endParaRPr lang="en-US" dirty="0"/>
          </a:p>
        </p:txBody>
      </p:sp>
      <p:sp>
        <p:nvSpPr>
          <p:cNvPr id="6" name="Slide Number Placeholder 5"/>
          <p:cNvSpPr>
            <a:spLocks noGrp="1"/>
          </p:cNvSpPr>
          <p:nvPr>
            <p:ph type="sldNum" sz="quarter" idx="12"/>
          </p:nvPr>
        </p:nvSpPr>
        <p:spPr/>
        <p:txBody>
          <a:bodyPr/>
          <a:lstStyle/>
          <a:p>
            <a:fld id="{100BB159-3AD6-4896-9E19-5E1413C17FE1}" type="slidenum">
              <a:rPr lang="en-US" smtClean="0"/>
              <a:t>‹#›</a:t>
            </a:fld>
            <a:endParaRPr lang="en-US"/>
          </a:p>
        </p:txBody>
      </p:sp>
    </p:spTree>
    <p:extLst>
      <p:ext uri="{BB962C8B-B14F-4D97-AF65-F5344CB8AC3E}">
        <p14:creationId xmlns:p14="http://schemas.microsoft.com/office/powerpoint/2010/main" val="997811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74ED10D-3C6D-4511-AA7C-F6CC65C6987F}" type="datetime4">
              <a:rPr lang="en-US" smtClean="0"/>
              <a:t>October 11, 2021</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Prepared by the College of Coastal Georgia for OpenStax Introductory Statistics</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 id="2147483921" r:id="rId5"/>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Introductory statistics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8 Confidence Intervals</a:t>
            </a:r>
          </a:p>
        </p:txBody>
      </p:sp>
      <p:pic>
        <p:nvPicPr>
          <p:cNvPr id="3" name="Picture 2"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2" name="Footer Placeholder 1"/>
          <p:cNvSpPr>
            <a:spLocks noGrp="1"/>
          </p:cNvSpPr>
          <p:nvPr>
            <p:ph type="ftr" sz="quarter" idx="11"/>
          </p:nvPr>
        </p:nvSpPr>
        <p:spPr/>
        <p:txBody>
          <a:bodyPr/>
          <a:lstStyle/>
          <a:p>
            <a:r>
              <a:rPr lang="en-US"/>
              <a:t>Prepared by the College of Coastal Georgia for OpenStax Introductory Statistics</a:t>
            </a:r>
            <a:endParaRPr lang="en-US"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Margin of Error and Confidence Level</a:t>
            </a:r>
            <a:endParaRPr lang="en-US" sz="2700" b="1" dirty="0"/>
          </a:p>
        </p:txBody>
      </p:sp>
      <p:sp>
        <p:nvSpPr>
          <p:cNvPr id="3" name="Content Placeholder 2"/>
          <p:cNvSpPr>
            <a:spLocks noGrp="1"/>
          </p:cNvSpPr>
          <p:nvPr>
            <p:ph idx="1"/>
          </p:nvPr>
        </p:nvSpPr>
        <p:spPr>
          <a:xfrm>
            <a:off x="457200" y="1752600"/>
            <a:ext cx="8181474" cy="4373563"/>
          </a:xfrm>
        </p:spPr>
        <p:txBody>
          <a:bodyPr>
            <a:normAutofit/>
          </a:bodyPr>
          <a:lstStyle/>
          <a:p>
            <a:r>
              <a:rPr lang="en-US" dirty="0"/>
              <a:t>The margin of error (</a:t>
            </a:r>
            <a:r>
              <a:rPr lang="en-US" i="1" dirty="0"/>
              <a:t>EBM</a:t>
            </a:r>
            <a:r>
              <a:rPr lang="en-US" dirty="0"/>
              <a:t>) depends on the </a:t>
            </a:r>
            <a:r>
              <a:rPr lang="en-US" b="1" dirty="0"/>
              <a:t>confidence level </a:t>
            </a:r>
            <a:r>
              <a:rPr lang="en-US" dirty="0"/>
              <a:t>(abbreviated </a:t>
            </a:r>
            <a:r>
              <a:rPr lang="en-US" b="1" i="1" dirty="0"/>
              <a:t>CL</a:t>
            </a:r>
            <a:r>
              <a:rPr lang="en-US" dirty="0"/>
              <a:t>). The confidence level is often considered the probability that the calculated confidence interval estimate will contain the true population parameter. However, it is more accurate to state that the confidence level is the percent of confidence intervals that contain the true population parameter when repeated samples are taken. Most often, it is the choice of the person constructing the confidence interval to choose a confidence level of 90% or higher because that person wants to be reasonably certain of his or her conclusions.</a:t>
            </a:r>
          </a:p>
          <a:p>
            <a:r>
              <a:rPr lang="en-US" dirty="0"/>
              <a:t>There is another probability called alpha (</a:t>
            </a:r>
            <a:r>
              <a:rPr lang="en-US" i="1" dirty="0"/>
              <a:t>α</a:t>
            </a:r>
            <a:r>
              <a:rPr lang="en-US" dirty="0"/>
              <a:t>). </a:t>
            </a:r>
            <a:r>
              <a:rPr lang="en-US" i="1" dirty="0"/>
              <a:t>α </a:t>
            </a:r>
            <a:r>
              <a:rPr lang="en-US" dirty="0"/>
              <a:t>is related to the confidence level, </a:t>
            </a:r>
            <a:r>
              <a:rPr lang="en-US" i="1" dirty="0"/>
              <a:t>CL</a:t>
            </a:r>
            <a:r>
              <a:rPr lang="en-US" dirty="0"/>
              <a:t>. </a:t>
            </a:r>
            <a:r>
              <a:rPr lang="en-US" i="1" dirty="0"/>
              <a:t>α </a:t>
            </a:r>
            <a:r>
              <a:rPr lang="en-US" dirty="0"/>
              <a:t>is the probability that the interval does not contain the unknown population parameter. Mathematically, </a:t>
            </a:r>
            <a:r>
              <a:rPr lang="el-GR" i="1" dirty="0"/>
              <a:t>α </a:t>
            </a:r>
            <a:r>
              <a:rPr lang="el-GR" dirty="0"/>
              <a:t>+ </a:t>
            </a:r>
            <a:r>
              <a:rPr lang="en-US" i="1" dirty="0"/>
              <a:t>CL </a:t>
            </a:r>
            <a:r>
              <a:rPr lang="en-US" dirty="0"/>
              <a:t>= 1.</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spTree>
    <p:extLst>
      <p:ext uri="{BB962C8B-B14F-4D97-AF65-F5344CB8AC3E}">
        <p14:creationId xmlns:p14="http://schemas.microsoft.com/office/powerpoint/2010/main" val="3961912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Calculating the Confidence Interval</a:t>
            </a:r>
            <a:endParaRPr lang="en-US" sz="2700" b="1" dirty="0"/>
          </a:p>
        </p:txBody>
      </p:sp>
      <p:sp>
        <p:nvSpPr>
          <p:cNvPr id="3" name="Content Placeholder 2"/>
          <p:cNvSpPr>
            <a:spLocks noGrp="1"/>
          </p:cNvSpPr>
          <p:nvPr>
            <p:ph idx="1"/>
          </p:nvPr>
        </p:nvSpPr>
        <p:spPr>
          <a:xfrm>
            <a:off x="457200" y="1752600"/>
            <a:ext cx="8181474" cy="4373563"/>
          </a:xfrm>
        </p:spPr>
        <p:txBody>
          <a:bodyPr>
            <a:normAutofit/>
          </a:bodyPr>
          <a:lstStyle/>
          <a:p>
            <a:r>
              <a:rPr lang="en-US" dirty="0"/>
              <a:t>To construct a confidence interval estimate for an unknown population mean, we need data from a random sample. The steps to construct and interpret the confidence interval are:</a:t>
            </a:r>
          </a:p>
          <a:p>
            <a:pPr lvl="1"/>
            <a:r>
              <a:rPr lang="en-US" dirty="0"/>
              <a:t>Calculate the sample mean </a:t>
            </a:r>
            <a:r>
              <a:rPr lang="en-US" i="1" dirty="0"/>
              <a:t>x </a:t>
            </a:r>
            <a:r>
              <a:rPr lang="en-US" dirty="0"/>
              <a:t>from the sample data. Remember, in this section we already know the population standard deviation </a:t>
            </a:r>
            <a:r>
              <a:rPr lang="el-GR" i="1" dirty="0"/>
              <a:t>σ</a:t>
            </a:r>
            <a:r>
              <a:rPr lang="el-GR" dirty="0"/>
              <a:t>.</a:t>
            </a:r>
          </a:p>
          <a:p>
            <a:pPr lvl="1"/>
            <a:r>
              <a:rPr lang="en-US" dirty="0"/>
              <a:t>Find the </a:t>
            </a:r>
            <a:r>
              <a:rPr lang="en-US" i="1" dirty="0"/>
              <a:t>z</a:t>
            </a:r>
            <a:r>
              <a:rPr lang="en-US" dirty="0"/>
              <a:t>-score that corresponds to the confidence level.</a:t>
            </a:r>
          </a:p>
          <a:p>
            <a:pPr lvl="1"/>
            <a:r>
              <a:rPr lang="en-US" dirty="0"/>
              <a:t>Calculate the error bound </a:t>
            </a:r>
            <a:r>
              <a:rPr lang="en-US" i="1" dirty="0"/>
              <a:t>EBM</a:t>
            </a:r>
            <a:r>
              <a:rPr lang="en-US" dirty="0"/>
              <a:t>.</a:t>
            </a:r>
          </a:p>
          <a:p>
            <a:pPr lvl="1"/>
            <a:r>
              <a:rPr lang="en-US" dirty="0"/>
              <a:t>Construct the confidence interval.</a:t>
            </a:r>
          </a:p>
          <a:p>
            <a:pPr lvl="1"/>
            <a:r>
              <a:rPr lang="en-US" dirty="0"/>
              <a:t>Write a sentence that interprets the estimate in the context of the situation in the problem. (Explain what the confidence interval means, in the words of the problem.)</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cxnSp>
        <p:nvCxnSpPr>
          <p:cNvPr id="6" name="Straight Connector 5"/>
          <p:cNvCxnSpPr/>
          <p:nvPr/>
        </p:nvCxnSpPr>
        <p:spPr>
          <a:xfrm>
            <a:off x="4160190" y="2910386"/>
            <a:ext cx="12227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226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Finding the </a:t>
            </a:r>
            <a:r>
              <a:rPr lang="en-US" b="1" i="1" dirty="0"/>
              <a:t>z</a:t>
            </a:r>
            <a:r>
              <a:rPr lang="en-US" b="1" dirty="0"/>
              <a:t>-score for the Stated Confidence Level</a:t>
            </a:r>
            <a:endParaRPr lang="en-US" sz="2700" b="1" dirty="0"/>
          </a:p>
        </p:txBody>
      </p:sp>
      <p:sp>
        <p:nvSpPr>
          <p:cNvPr id="3" name="Content Placeholder 2"/>
          <p:cNvSpPr>
            <a:spLocks noGrp="1"/>
          </p:cNvSpPr>
          <p:nvPr>
            <p:ph idx="1"/>
          </p:nvPr>
        </p:nvSpPr>
        <p:spPr>
          <a:xfrm>
            <a:off x="457200" y="1752600"/>
            <a:ext cx="8181474" cy="4373563"/>
          </a:xfrm>
        </p:spPr>
        <p:txBody>
          <a:bodyPr>
            <a:normAutofit fontScale="92500" lnSpcReduction="20000"/>
          </a:bodyPr>
          <a:lstStyle/>
          <a:p>
            <a:r>
              <a:rPr lang="en-US" dirty="0"/>
              <a:t>When we know the population standard deviation </a:t>
            </a:r>
            <a:r>
              <a:rPr lang="en-US" i="1" dirty="0"/>
              <a:t>σ</a:t>
            </a:r>
            <a:r>
              <a:rPr lang="en-US" dirty="0"/>
              <a:t>, we use a standard normal distribution to calculate the error bound EBM and construct the confidence interval. We need to find the value of </a:t>
            </a:r>
            <a:r>
              <a:rPr lang="en-US" i="1" dirty="0"/>
              <a:t>z </a:t>
            </a:r>
            <a:r>
              <a:rPr lang="en-US" dirty="0"/>
              <a:t>that puts an area equal to the confidence level (in decimal form) in the middle of the standard normal distribution </a:t>
            </a:r>
            <a:r>
              <a:rPr lang="en-US" i="1" dirty="0"/>
              <a:t>Z </a:t>
            </a:r>
            <a:r>
              <a:rPr lang="en-US" dirty="0"/>
              <a:t>~ </a:t>
            </a:r>
            <a:r>
              <a:rPr lang="en-US" i="1" dirty="0"/>
              <a:t>N</a:t>
            </a:r>
            <a:r>
              <a:rPr lang="en-US" dirty="0"/>
              <a:t>(0, 1).</a:t>
            </a:r>
          </a:p>
          <a:p>
            <a:pPr lvl="1"/>
            <a:r>
              <a:rPr lang="en-US" sz="1900" dirty="0"/>
              <a:t>The confidence level, </a:t>
            </a:r>
            <a:r>
              <a:rPr lang="en-US" sz="1900" i="1" dirty="0"/>
              <a:t>CL</a:t>
            </a:r>
            <a:r>
              <a:rPr lang="en-US" sz="1900" dirty="0"/>
              <a:t>, is the area in the middle of the standard normal distribution. </a:t>
            </a:r>
            <a:r>
              <a:rPr lang="en-US" sz="1900" i="1" dirty="0"/>
              <a:t>CL </a:t>
            </a:r>
            <a:r>
              <a:rPr lang="en-US" sz="1900" dirty="0"/>
              <a:t>= 1 – </a:t>
            </a:r>
            <a:r>
              <a:rPr lang="en-US" sz="1900" i="1" dirty="0"/>
              <a:t>α</a:t>
            </a:r>
            <a:r>
              <a:rPr lang="en-US" sz="1900" dirty="0"/>
              <a:t>, so </a:t>
            </a:r>
            <a:r>
              <a:rPr lang="en-US" sz="1900" i="1" dirty="0"/>
              <a:t>α </a:t>
            </a:r>
            <a:r>
              <a:rPr lang="en-US" sz="1900" dirty="0"/>
              <a:t>is the area that is split equally between the two tails. Each of the tails contains an area equal to </a:t>
            </a:r>
            <a:r>
              <a:rPr lang="en-US" sz="1900" i="1" dirty="0"/>
              <a:t>α/</a:t>
            </a:r>
            <a:r>
              <a:rPr lang="en-US" sz="1900" dirty="0"/>
              <a:t>2</a:t>
            </a:r>
          </a:p>
          <a:p>
            <a:pPr lvl="1"/>
            <a:r>
              <a:rPr lang="en-US" sz="1900" dirty="0"/>
              <a:t>The z-score that has an area to the right of </a:t>
            </a:r>
            <a:r>
              <a:rPr lang="en-US" sz="1900" i="1" dirty="0"/>
              <a:t>α/</a:t>
            </a:r>
            <a:r>
              <a:rPr lang="en-US" sz="1900" dirty="0"/>
              <a:t>2 is denoted by </a:t>
            </a:r>
            <a:r>
              <a:rPr lang="en-US" sz="1900" i="1" dirty="0"/>
              <a:t>z</a:t>
            </a:r>
            <a:r>
              <a:rPr lang="el-GR" sz="1900" i="1" baseline="-25000" dirty="0"/>
              <a:t>α</a:t>
            </a:r>
            <a:r>
              <a:rPr lang="en-US" sz="1900" i="1" baseline="-25000" dirty="0"/>
              <a:t>/</a:t>
            </a:r>
            <a:r>
              <a:rPr lang="el-GR" sz="1900" baseline="-25000" dirty="0"/>
              <a:t>2</a:t>
            </a:r>
            <a:r>
              <a:rPr lang="en-US" sz="1900" dirty="0"/>
              <a:t>.</a:t>
            </a:r>
          </a:p>
          <a:p>
            <a:pPr lvl="1"/>
            <a:r>
              <a:rPr lang="en-US" sz="1900" dirty="0"/>
              <a:t>For example, when </a:t>
            </a:r>
            <a:r>
              <a:rPr lang="en-US" sz="1900" i="1" dirty="0"/>
              <a:t>CL </a:t>
            </a:r>
            <a:r>
              <a:rPr lang="en-US" sz="1900" dirty="0"/>
              <a:t>= 0.95, </a:t>
            </a:r>
            <a:r>
              <a:rPr lang="en-US" sz="1900" i="1" dirty="0"/>
              <a:t>α </a:t>
            </a:r>
            <a:r>
              <a:rPr lang="en-US" sz="1900" dirty="0"/>
              <a:t>= 0.05 and </a:t>
            </a:r>
            <a:r>
              <a:rPr lang="en-US" sz="1900" i="1" dirty="0"/>
              <a:t>α/</a:t>
            </a:r>
            <a:r>
              <a:rPr lang="en-US" sz="1900" dirty="0"/>
              <a:t>2= 0.025; we write </a:t>
            </a:r>
            <a:r>
              <a:rPr lang="en-US" sz="1900" i="1" dirty="0"/>
              <a:t>z</a:t>
            </a:r>
            <a:r>
              <a:rPr lang="el-GR" sz="1900" i="1" baseline="-25000" dirty="0"/>
              <a:t>α</a:t>
            </a:r>
            <a:r>
              <a:rPr lang="en-US" sz="1900" i="1" baseline="-25000" dirty="0"/>
              <a:t>/</a:t>
            </a:r>
            <a:r>
              <a:rPr lang="el-GR" sz="1900" baseline="-25000" dirty="0"/>
              <a:t>2</a:t>
            </a:r>
            <a:r>
              <a:rPr lang="en-US" sz="1900" dirty="0"/>
              <a:t>= </a:t>
            </a:r>
            <a:r>
              <a:rPr lang="en-US" sz="1900" i="1" dirty="0"/>
              <a:t>z</a:t>
            </a:r>
            <a:r>
              <a:rPr lang="en-US" sz="1900" baseline="-25000" dirty="0"/>
              <a:t>0.025</a:t>
            </a:r>
            <a:r>
              <a:rPr lang="en-US" sz="1900" dirty="0"/>
              <a:t>.</a:t>
            </a:r>
          </a:p>
          <a:p>
            <a:pPr lvl="1"/>
            <a:r>
              <a:rPr lang="en-US" sz="1900" dirty="0"/>
              <a:t>The area to the right of </a:t>
            </a:r>
            <a:r>
              <a:rPr lang="en-US" sz="1900" i="1" dirty="0"/>
              <a:t>z</a:t>
            </a:r>
            <a:r>
              <a:rPr lang="en-US" sz="1900" baseline="-25000" dirty="0"/>
              <a:t>0.025</a:t>
            </a:r>
            <a:r>
              <a:rPr lang="en-US" sz="1900" dirty="0"/>
              <a:t> is 0.025 and the area to the left of </a:t>
            </a:r>
            <a:r>
              <a:rPr lang="en-US" sz="1900" i="1" dirty="0"/>
              <a:t>z</a:t>
            </a:r>
            <a:r>
              <a:rPr lang="en-US" sz="1900" baseline="-25000" dirty="0"/>
              <a:t>0.025</a:t>
            </a:r>
            <a:r>
              <a:rPr lang="en-US" sz="1900" dirty="0"/>
              <a:t> is 1 – 0.025 = 0.975.</a:t>
            </a:r>
          </a:p>
          <a:p>
            <a:pPr lvl="1"/>
            <a:r>
              <a:rPr lang="en-US" sz="1900" i="1" dirty="0"/>
              <a:t>z</a:t>
            </a:r>
            <a:r>
              <a:rPr lang="el-GR" sz="1900" i="1" baseline="-25000" dirty="0"/>
              <a:t>α</a:t>
            </a:r>
            <a:r>
              <a:rPr lang="en-US" sz="1900" i="1" baseline="-25000" dirty="0"/>
              <a:t>/</a:t>
            </a:r>
            <a:r>
              <a:rPr lang="el-GR" sz="1900" baseline="-25000" dirty="0"/>
              <a:t>2</a:t>
            </a:r>
            <a:r>
              <a:rPr lang="en-US" sz="1900" dirty="0"/>
              <a:t>= </a:t>
            </a:r>
            <a:r>
              <a:rPr lang="en-US" sz="1900" i="1" dirty="0"/>
              <a:t>z</a:t>
            </a:r>
            <a:r>
              <a:rPr lang="en-US" sz="1900" baseline="-25000" dirty="0"/>
              <a:t>0.025</a:t>
            </a:r>
            <a:r>
              <a:rPr lang="en-US" sz="1900" dirty="0"/>
              <a:t> = 1.96, using a calculator, computer or a standard normal probability table.</a:t>
            </a:r>
          </a:p>
          <a:p>
            <a:pPr lvl="2"/>
            <a:r>
              <a:rPr lang="en-US" sz="1700" dirty="0"/>
              <a:t>Calculator: </a:t>
            </a:r>
            <a:r>
              <a:rPr lang="en-US" dirty="0" err="1"/>
              <a:t>invNorm</a:t>
            </a:r>
            <a:r>
              <a:rPr lang="en-US" dirty="0"/>
              <a:t>(0.975, 0, 1) = 1.96</a:t>
            </a:r>
            <a:endParaRPr lang="en-US" sz="1700" dirty="0"/>
          </a:p>
          <a:p>
            <a:endParaRPr lang="en-US"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spTree>
    <p:extLst>
      <p:ext uri="{BB962C8B-B14F-4D97-AF65-F5344CB8AC3E}">
        <p14:creationId xmlns:p14="http://schemas.microsoft.com/office/powerpoint/2010/main" val="2072967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75776" y="3719932"/>
            <a:ext cx="4590687" cy="2155491"/>
          </a:xfrm>
          <a:prstGeom prst="rect">
            <a:avLst/>
          </a:prstGeom>
        </p:spPr>
      </p:pic>
      <p:sp>
        <p:nvSpPr>
          <p:cNvPr id="2" name="Title 1"/>
          <p:cNvSpPr>
            <a:spLocks noGrp="1"/>
          </p:cNvSpPr>
          <p:nvPr>
            <p:ph type="title"/>
          </p:nvPr>
        </p:nvSpPr>
        <p:spPr/>
        <p:txBody>
          <a:bodyPr>
            <a:normAutofit/>
          </a:bodyPr>
          <a:lstStyle/>
          <a:p>
            <a:r>
              <a:rPr lang="en-US" b="1" dirty="0"/>
              <a:t>Calculating the Error Bound (</a:t>
            </a:r>
            <a:r>
              <a:rPr lang="en-US" b="1" i="1" dirty="0"/>
              <a:t>EBM</a:t>
            </a:r>
            <a:r>
              <a:rPr lang="en-US" b="1" dirty="0"/>
              <a:t>)</a:t>
            </a:r>
            <a:endParaRPr lang="en-US" sz="2700" b="1" dirty="0"/>
          </a:p>
        </p:txBody>
      </p:sp>
      <p:sp>
        <p:nvSpPr>
          <p:cNvPr id="3" name="Content Placeholder 2"/>
          <p:cNvSpPr>
            <a:spLocks noGrp="1"/>
          </p:cNvSpPr>
          <p:nvPr>
            <p:ph idx="1"/>
          </p:nvPr>
        </p:nvSpPr>
        <p:spPr>
          <a:xfrm>
            <a:off x="457200" y="1752600"/>
            <a:ext cx="8181474" cy="4373563"/>
          </a:xfrm>
        </p:spPr>
        <p:txBody>
          <a:bodyPr>
            <a:normAutofit/>
          </a:bodyPr>
          <a:lstStyle/>
          <a:p>
            <a:r>
              <a:rPr lang="en-US" dirty="0"/>
              <a:t>The error bound formula for an unknown population mean </a:t>
            </a:r>
            <a:r>
              <a:rPr lang="en-US" i="1" dirty="0"/>
              <a:t>μ </a:t>
            </a:r>
            <a:r>
              <a:rPr lang="en-US" dirty="0"/>
              <a:t>when the population standard deviation </a:t>
            </a:r>
            <a:r>
              <a:rPr lang="en-US" i="1" dirty="0"/>
              <a:t>σ </a:t>
            </a:r>
            <a:r>
              <a:rPr lang="en-US" dirty="0"/>
              <a:t>is known is</a:t>
            </a:r>
          </a:p>
          <a:p>
            <a:pPr lvl="1"/>
            <a:endParaRPr lang="en-US" dirty="0"/>
          </a:p>
          <a:p>
            <a:pPr lvl="1"/>
            <a:endParaRPr lang="en-US" dirty="0"/>
          </a:p>
          <a:p>
            <a:pPr lvl="1"/>
            <a:endParaRPr lang="en-US" dirty="0"/>
          </a:p>
          <a:p>
            <a:r>
              <a:rPr lang="en-US" b="1" dirty="0"/>
              <a:t>Constructing the Confidence Interval</a:t>
            </a:r>
          </a:p>
          <a:p>
            <a:r>
              <a:rPr lang="en-US" dirty="0"/>
              <a:t>The confidence interval estimate has the format</a:t>
            </a:r>
          </a:p>
        </p:txBody>
      </p:sp>
      <p:pic>
        <p:nvPicPr>
          <p:cNvPr id="5" name="Picture 4"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6" name="Picture 5"/>
          <p:cNvPicPr>
            <a:picLocks noChangeAspect="1"/>
          </p:cNvPicPr>
          <p:nvPr/>
        </p:nvPicPr>
        <p:blipFill>
          <a:blip r:embed="rId4"/>
          <a:stretch>
            <a:fillRect/>
          </a:stretch>
        </p:blipFill>
        <p:spPr>
          <a:xfrm>
            <a:off x="3074771" y="2491472"/>
            <a:ext cx="2260709" cy="831819"/>
          </a:xfrm>
          <a:prstGeom prst="rect">
            <a:avLst/>
          </a:prstGeom>
        </p:spPr>
      </p:pic>
      <p:pic>
        <p:nvPicPr>
          <p:cNvPr id="7" name="Picture 6"/>
          <p:cNvPicPr>
            <a:picLocks noChangeAspect="1"/>
          </p:cNvPicPr>
          <p:nvPr/>
        </p:nvPicPr>
        <p:blipFill>
          <a:blip r:embed="rId5"/>
          <a:stretch>
            <a:fillRect/>
          </a:stretch>
        </p:blipFill>
        <p:spPr>
          <a:xfrm>
            <a:off x="1184620" y="4827137"/>
            <a:ext cx="3191156" cy="563464"/>
          </a:xfrm>
          <a:prstGeom prst="rect">
            <a:avLst/>
          </a:prstGeom>
        </p:spPr>
      </p:pic>
    </p:spTree>
    <p:extLst>
      <p:ext uri="{BB962C8B-B14F-4D97-AF65-F5344CB8AC3E}">
        <p14:creationId xmlns:p14="http://schemas.microsoft.com/office/powerpoint/2010/main" val="256461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Example 8.2</a:t>
            </a:r>
            <a:endParaRPr lang="en-US" sz="2700" b="1" dirty="0"/>
          </a:p>
        </p:txBody>
      </p:sp>
      <p:sp>
        <p:nvSpPr>
          <p:cNvPr id="3" name="Content Placeholder 2"/>
          <p:cNvSpPr>
            <a:spLocks noGrp="1"/>
          </p:cNvSpPr>
          <p:nvPr>
            <p:ph idx="1"/>
          </p:nvPr>
        </p:nvSpPr>
        <p:spPr>
          <a:xfrm>
            <a:off x="457200" y="1752600"/>
            <a:ext cx="8181474" cy="4373563"/>
          </a:xfrm>
        </p:spPr>
        <p:txBody>
          <a:bodyPr>
            <a:normAutofit/>
          </a:bodyPr>
          <a:lstStyle/>
          <a:p>
            <a:r>
              <a:rPr lang="en-US" dirty="0"/>
              <a:t>Suppose scores on exams in statistics are normally distributed with an unknown population mean and a population standard deviation of three points. A random sample of 36 scores is taken and gives a sample mean (sample mean score) of 68. Find a confidence interval estimate for the population mean exam score (the mean score on all exams).</a:t>
            </a:r>
          </a:p>
          <a:p>
            <a:r>
              <a:rPr lang="en-US" dirty="0"/>
              <a:t>Find a 90% confidence interval for the true (population) mean of statistics exam scores.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spTree>
    <p:extLst>
      <p:ext uri="{BB962C8B-B14F-4D97-AF65-F5344CB8AC3E}">
        <p14:creationId xmlns:p14="http://schemas.microsoft.com/office/powerpoint/2010/main" val="243643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47394" y="470518"/>
            <a:ext cx="8357404" cy="5960061"/>
          </a:xfrm>
          <a:prstGeom prst="rect">
            <a:avLst/>
          </a:prstGeom>
        </p:spPr>
      </p:pic>
      <p:pic>
        <p:nvPicPr>
          <p:cNvPr id="5" name="Picture 4"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spTree>
    <p:extLst>
      <p:ext uri="{BB962C8B-B14F-4D97-AF65-F5344CB8AC3E}">
        <p14:creationId xmlns:p14="http://schemas.microsoft.com/office/powerpoint/2010/main" val="195398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181474" cy="4373563"/>
          </a:xfrm>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r>
              <a:rPr lang="en-US" b="1" dirty="0"/>
              <a:t>Interpretation</a:t>
            </a:r>
          </a:p>
          <a:p>
            <a:r>
              <a:rPr lang="en-US" dirty="0"/>
              <a:t>We estimate with 90% confidence that the true population mean exam score for all statistics students is between 67.18 and 68.82.</a:t>
            </a:r>
          </a:p>
          <a:p>
            <a:endParaRPr lang="en-US" b="1" dirty="0"/>
          </a:p>
          <a:p>
            <a:r>
              <a:rPr lang="en-US" b="1" dirty="0"/>
              <a:t>Explanation of 90% Confidence Level</a:t>
            </a:r>
          </a:p>
          <a:p>
            <a:r>
              <a:rPr lang="en-US" dirty="0"/>
              <a:t>Ninety percent of all confidence intervals constructed in this way contain the true mean statistics exam score. For example, if we constructed 100 of these confidence intervals, we would expect 90 of them to contain the true population mean exam score.</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7" name="Picture 6"/>
          <p:cNvPicPr>
            <a:picLocks noChangeAspect="1"/>
          </p:cNvPicPr>
          <p:nvPr/>
        </p:nvPicPr>
        <p:blipFill>
          <a:blip r:embed="rId3"/>
          <a:stretch>
            <a:fillRect/>
          </a:stretch>
        </p:blipFill>
        <p:spPr>
          <a:xfrm>
            <a:off x="439445" y="455170"/>
            <a:ext cx="6501120" cy="3125705"/>
          </a:xfrm>
          <a:prstGeom prst="rect">
            <a:avLst/>
          </a:prstGeom>
        </p:spPr>
      </p:pic>
    </p:spTree>
    <p:extLst>
      <p:ext uri="{BB962C8B-B14F-4D97-AF65-F5344CB8AC3E}">
        <p14:creationId xmlns:p14="http://schemas.microsoft.com/office/powerpoint/2010/main" val="51389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2" name="Picture 1"/>
          <p:cNvPicPr>
            <a:picLocks noChangeAspect="1"/>
          </p:cNvPicPr>
          <p:nvPr/>
        </p:nvPicPr>
        <p:blipFill>
          <a:blip r:embed="rId2"/>
          <a:stretch>
            <a:fillRect/>
          </a:stretch>
        </p:blipFill>
        <p:spPr>
          <a:xfrm>
            <a:off x="676267" y="179182"/>
            <a:ext cx="7831201" cy="6251549"/>
          </a:xfrm>
          <a:prstGeom prst="rect">
            <a:avLst/>
          </a:prstGeom>
        </p:spPr>
      </p:pic>
    </p:spTree>
    <p:extLst>
      <p:ext uri="{BB962C8B-B14F-4D97-AF65-F5344CB8AC3E}">
        <p14:creationId xmlns:p14="http://schemas.microsoft.com/office/powerpoint/2010/main" val="280876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Calculating the Sample Size </a:t>
            </a:r>
            <a:r>
              <a:rPr lang="en-US" b="1" i="1" dirty="0"/>
              <a:t>n</a:t>
            </a:r>
            <a:endParaRPr lang="en-US" sz="2700" b="1" dirty="0"/>
          </a:p>
        </p:txBody>
      </p:sp>
      <p:sp>
        <p:nvSpPr>
          <p:cNvPr id="3" name="Content Placeholder 2"/>
          <p:cNvSpPr>
            <a:spLocks noGrp="1"/>
          </p:cNvSpPr>
          <p:nvPr>
            <p:ph idx="1"/>
          </p:nvPr>
        </p:nvSpPr>
        <p:spPr>
          <a:xfrm>
            <a:off x="457200" y="1752600"/>
            <a:ext cx="8181474" cy="4373563"/>
          </a:xfrm>
        </p:spPr>
        <p:txBody>
          <a:bodyPr>
            <a:normAutofit fontScale="92500" lnSpcReduction="10000"/>
          </a:bodyPr>
          <a:lstStyle/>
          <a:p>
            <a:r>
              <a:rPr lang="en-US" dirty="0"/>
              <a:t>If researchers desire a specific margin of error, then they can use the error bound formula to calculate the required sample size.</a:t>
            </a:r>
          </a:p>
          <a:p>
            <a:r>
              <a:rPr lang="en-US" dirty="0"/>
              <a:t>The error bound formula for a population mean when the population standard deviation is known is</a:t>
            </a:r>
          </a:p>
          <a:p>
            <a:endParaRPr lang="en-US" dirty="0"/>
          </a:p>
          <a:p>
            <a:endParaRPr lang="en-US" dirty="0"/>
          </a:p>
          <a:p>
            <a:endParaRPr lang="en-US" dirty="0"/>
          </a:p>
          <a:p>
            <a:r>
              <a:rPr lang="en-US" dirty="0"/>
              <a:t>The formula for sample size is                     , found by solving the error bound formula for </a:t>
            </a:r>
            <a:r>
              <a:rPr lang="en-US" i="1" dirty="0"/>
              <a:t>n</a:t>
            </a:r>
            <a:r>
              <a:rPr lang="en-US" dirty="0"/>
              <a:t>.</a:t>
            </a:r>
          </a:p>
          <a:p>
            <a:r>
              <a:rPr lang="en-US" dirty="0"/>
              <a:t>In this formula, </a:t>
            </a:r>
            <a:r>
              <a:rPr lang="en-US" i="1" dirty="0"/>
              <a:t>z </a:t>
            </a:r>
            <a:r>
              <a:rPr lang="en-US" dirty="0"/>
              <a:t>is </a:t>
            </a:r>
            <a:r>
              <a:rPr lang="en-US" i="1" dirty="0"/>
              <a:t>z</a:t>
            </a:r>
            <a:r>
              <a:rPr lang="en-US" i="1" baseline="-25000" dirty="0"/>
              <a:t>α/</a:t>
            </a:r>
            <a:r>
              <a:rPr lang="en-US" baseline="-25000" dirty="0"/>
              <a:t>2</a:t>
            </a:r>
            <a:r>
              <a:rPr lang="en-US" dirty="0"/>
              <a:t>, corresponding to the desired confidence level. A researcher planning a study who wants a specified confidence level and error bound can use this formula to calculate the size of the sample needed for the study.</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6" name="Picture 5"/>
          <p:cNvPicPr>
            <a:picLocks noChangeAspect="1"/>
          </p:cNvPicPr>
          <p:nvPr/>
        </p:nvPicPr>
        <p:blipFill>
          <a:blip r:embed="rId3"/>
          <a:stretch>
            <a:fillRect/>
          </a:stretch>
        </p:blipFill>
        <p:spPr>
          <a:xfrm>
            <a:off x="3352800" y="3083741"/>
            <a:ext cx="1895013" cy="710630"/>
          </a:xfrm>
          <a:prstGeom prst="rect">
            <a:avLst/>
          </a:prstGeom>
        </p:spPr>
      </p:pic>
      <p:pic>
        <p:nvPicPr>
          <p:cNvPr id="7" name="Picture 6"/>
          <p:cNvPicPr>
            <a:picLocks noChangeAspect="1"/>
          </p:cNvPicPr>
          <p:nvPr/>
        </p:nvPicPr>
        <p:blipFill>
          <a:blip r:embed="rId4"/>
          <a:stretch>
            <a:fillRect/>
          </a:stretch>
        </p:blipFill>
        <p:spPr>
          <a:xfrm>
            <a:off x="3897298" y="4089353"/>
            <a:ext cx="1242649" cy="707620"/>
          </a:xfrm>
          <a:prstGeom prst="rect">
            <a:avLst/>
          </a:prstGeom>
        </p:spPr>
      </p:pic>
    </p:spTree>
    <p:extLst>
      <p:ext uri="{BB962C8B-B14F-4D97-AF65-F5344CB8AC3E}">
        <p14:creationId xmlns:p14="http://schemas.microsoft.com/office/powerpoint/2010/main" val="3941204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Example 8.7</a:t>
            </a:r>
            <a:endParaRPr lang="en-US" sz="2700" b="1"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endParaRPr lang="en-US" dirty="0"/>
          </a:p>
        </p:txBody>
      </p:sp>
      <p:pic>
        <p:nvPicPr>
          <p:cNvPr id="7" name="Picture 6"/>
          <p:cNvPicPr>
            <a:picLocks noChangeAspect="1"/>
          </p:cNvPicPr>
          <p:nvPr/>
        </p:nvPicPr>
        <p:blipFill>
          <a:blip r:embed="rId3"/>
          <a:stretch>
            <a:fillRect/>
          </a:stretch>
        </p:blipFill>
        <p:spPr>
          <a:xfrm>
            <a:off x="197251" y="2041866"/>
            <a:ext cx="8690688" cy="3169698"/>
          </a:xfrm>
          <a:prstGeom prst="rect">
            <a:avLst/>
          </a:prstGeom>
        </p:spPr>
      </p:pic>
    </p:spTree>
    <p:extLst>
      <p:ext uri="{BB962C8B-B14F-4D97-AF65-F5344CB8AC3E}">
        <p14:creationId xmlns:p14="http://schemas.microsoft.com/office/powerpoint/2010/main" val="81666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Chapter 8: Confidence Intervals</a:t>
            </a:r>
            <a:endParaRPr lang="en-US" dirty="0">
              <a:latin typeface="+mn-lt"/>
            </a:endParaRPr>
          </a:p>
        </p:txBody>
      </p:sp>
      <p:sp>
        <p:nvSpPr>
          <p:cNvPr id="3" name="Content Placeholder 2"/>
          <p:cNvSpPr>
            <a:spLocks noGrp="1"/>
          </p:cNvSpPr>
          <p:nvPr>
            <p:ph idx="1"/>
          </p:nvPr>
        </p:nvSpPr>
        <p:spPr>
          <a:xfrm>
            <a:off x="457199" y="1752600"/>
            <a:ext cx="8163017" cy="4373563"/>
          </a:xfrm>
        </p:spPr>
        <p:txBody>
          <a:bodyPr>
            <a:normAutofit/>
          </a:bodyPr>
          <a:lstStyle/>
          <a:p>
            <a:endParaRPr lang="en-US" dirty="0"/>
          </a:p>
          <a:p>
            <a:r>
              <a:rPr lang="en-US" dirty="0"/>
              <a:t>8.1 A Single Population Mean using the Normal Distribution</a:t>
            </a:r>
          </a:p>
          <a:p>
            <a:endParaRPr lang="en-US" dirty="0"/>
          </a:p>
          <a:p>
            <a:r>
              <a:rPr lang="en-US" dirty="0"/>
              <a:t>8.2 A Single Population Mean using the Student t Distribution</a:t>
            </a:r>
          </a:p>
          <a:p>
            <a:endParaRPr lang="en-US" dirty="0"/>
          </a:p>
          <a:p>
            <a:r>
              <a:rPr lang="en-US" dirty="0"/>
              <a:t>8.3 A Population Proportion</a:t>
            </a:r>
          </a:p>
          <a:p>
            <a:endParaRPr lang="en-US" dirty="0"/>
          </a:p>
        </p:txBody>
      </p:sp>
      <p:pic>
        <p:nvPicPr>
          <p:cNvPr id="4" name="Picture 3"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ooter Placeholder 4"/>
          <p:cNvSpPr>
            <a:spLocks noGrp="1"/>
          </p:cNvSpPr>
          <p:nvPr>
            <p:ph type="ftr" sz="quarter" idx="11"/>
          </p:nvPr>
        </p:nvSpPr>
        <p:spPr/>
        <p:txBody>
          <a:bodyPr/>
          <a:lstStyle/>
          <a:p>
            <a:r>
              <a:rPr lang="en-US"/>
              <a:t>Prepared by the College of Coastal Georgia for OpenStax Introductory Statistics</a:t>
            </a:r>
          </a:p>
        </p:txBody>
      </p:sp>
    </p:spTree>
    <p:extLst>
      <p:ext uri="{BB962C8B-B14F-4D97-AF65-F5344CB8AC3E}">
        <p14:creationId xmlns:p14="http://schemas.microsoft.com/office/powerpoint/2010/main" val="265497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8.2 A Single Population Mean using the Student t Distribution</a:t>
            </a:r>
            <a:endParaRPr lang="en-US" sz="2700" b="1" dirty="0"/>
          </a:p>
        </p:txBody>
      </p:sp>
      <p:sp>
        <p:nvSpPr>
          <p:cNvPr id="3" name="Content Placeholder 2"/>
          <p:cNvSpPr>
            <a:spLocks noGrp="1"/>
          </p:cNvSpPr>
          <p:nvPr>
            <p:ph idx="1"/>
          </p:nvPr>
        </p:nvSpPr>
        <p:spPr>
          <a:xfrm>
            <a:off x="457200" y="1752600"/>
            <a:ext cx="8181474" cy="4373563"/>
          </a:xfrm>
        </p:spPr>
        <p:txBody>
          <a:bodyPr>
            <a:normAutofit fontScale="92500" lnSpcReduction="20000"/>
          </a:bodyPr>
          <a:lstStyle/>
          <a:p>
            <a:r>
              <a:rPr lang="en-US" dirty="0"/>
              <a:t>In practice, we rarely know the population </a:t>
            </a:r>
            <a:r>
              <a:rPr lang="en-US" b="1" dirty="0"/>
              <a:t>standard deviation</a:t>
            </a:r>
            <a:r>
              <a:rPr lang="en-US" dirty="0"/>
              <a:t>. In the past, when the sample size was large, this did not present a problem to statisticians. They used the sample standard deviation </a:t>
            </a:r>
            <a:r>
              <a:rPr lang="en-US" i="1" dirty="0"/>
              <a:t>s </a:t>
            </a:r>
            <a:r>
              <a:rPr lang="en-US" dirty="0"/>
              <a:t>as an estimate for </a:t>
            </a:r>
            <a:r>
              <a:rPr lang="en-US" i="1" dirty="0"/>
              <a:t>σ </a:t>
            </a:r>
            <a:r>
              <a:rPr lang="en-US" dirty="0"/>
              <a:t>and proceeded as before to calculate a </a:t>
            </a:r>
            <a:r>
              <a:rPr lang="en-US" b="1" dirty="0"/>
              <a:t>confidence interval </a:t>
            </a:r>
            <a:r>
              <a:rPr lang="en-US" dirty="0"/>
              <a:t>with close enough results. However, statisticians ran into problems when the sample size was small. A small sample size caused inaccuracies in the confidence interval.</a:t>
            </a:r>
          </a:p>
          <a:p>
            <a:pPr lvl="1"/>
            <a:r>
              <a:rPr lang="en-US" dirty="0"/>
              <a:t>William S. </a:t>
            </a:r>
            <a:r>
              <a:rPr lang="en-US" dirty="0" err="1"/>
              <a:t>Goset</a:t>
            </a:r>
            <a:r>
              <a:rPr lang="en-US" dirty="0"/>
              <a:t> (1876–1937) of the Guinness brewery in Dublin, Ireland ran into this problem. His experiments with hops and barley produced very few samples. Just replacing </a:t>
            </a:r>
            <a:r>
              <a:rPr lang="en-US" i="1" dirty="0"/>
              <a:t>σ </a:t>
            </a:r>
            <a:r>
              <a:rPr lang="en-US" dirty="0"/>
              <a:t>with </a:t>
            </a:r>
            <a:r>
              <a:rPr lang="en-US" i="1" dirty="0"/>
              <a:t>s </a:t>
            </a:r>
            <a:r>
              <a:rPr lang="en-US" dirty="0"/>
              <a:t>did not produce accurate results when he tried to calculate a confidence interval. He realized that he could not use a normal distribution for the calculation; he found that the actual distribution depends on the sample size. This problem led him to "discover" what is called the </a:t>
            </a:r>
            <a:r>
              <a:rPr lang="en-US" b="1" dirty="0"/>
              <a:t>Student's t-distribution</a:t>
            </a:r>
            <a:r>
              <a:rPr lang="en-US" dirty="0"/>
              <a:t>. The name comes from the fact that </a:t>
            </a:r>
            <a:r>
              <a:rPr lang="en-US" dirty="0" err="1"/>
              <a:t>Gosset</a:t>
            </a:r>
            <a:r>
              <a:rPr lang="en-US" dirty="0"/>
              <a:t> wrote under the pen name "Student.“</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spTree>
    <p:extLst>
      <p:ext uri="{BB962C8B-B14F-4D97-AF65-F5344CB8AC3E}">
        <p14:creationId xmlns:p14="http://schemas.microsoft.com/office/powerpoint/2010/main" val="1852741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Student t Distribution</a:t>
            </a:r>
            <a:endParaRPr lang="en-US" sz="2700" b="1" dirty="0"/>
          </a:p>
        </p:txBody>
      </p:sp>
      <p:sp>
        <p:nvSpPr>
          <p:cNvPr id="3" name="Content Placeholder 2"/>
          <p:cNvSpPr>
            <a:spLocks noGrp="1"/>
          </p:cNvSpPr>
          <p:nvPr>
            <p:ph idx="1"/>
          </p:nvPr>
        </p:nvSpPr>
        <p:spPr>
          <a:xfrm>
            <a:off x="457200" y="1752600"/>
            <a:ext cx="8181474" cy="4373563"/>
          </a:xfrm>
        </p:spPr>
        <p:txBody>
          <a:bodyPr>
            <a:normAutofit fontScale="85000" lnSpcReduction="20000"/>
          </a:bodyPr>
          <a:lstStyle/>
          <a:p>
            <a:pPr lvl="1"/>
            <a:r>
              <a:rPr lang="en-US" dirty="0"/>
              <a:t>Up until the mid-1970s, some statisticians used the </a:t>
            </a:r>
            <a:r>
              <a:rPr lang="en-US" b="1" dirty="0"/>
              <a:t>normal distribution </a:t>
            </a:r>
            <a:r>
              <a:rPr lang="en-US" dirty="0"/>
              <a:t>approximation for large sample sizes and only used the Student's t-distribution only for sample sizes of at most 30. With graphing calculators and computers, the practice now is to use the Student's t-distribution whenever </a:t>
            </a:r>
            <a:r>
              <a:rPr lang="en-US" i="1" dirty="0"/>
              <a:t>s </a:t>
            </a:r>
            <a:r>
              <a:rPr lang="en-US" dirty="0"/>
              <a:t>is used as an estimate for </a:t>
            </a:r>
            <a:r>
              <a:rPr lang="en-US" i="1" dirty="0"/>
              <a:t>σ</a:t>
            </a:r>
            <a:r>
              <a:rPr lang="en-US" dirty="0"/>
              <a:t>.</a:t>
            </a:r>
          </a:p>
          <a:p>
            <a:pPr lvl="1"/>
            <a:r>
              <a:rPr lang="en-US" dirty="0"/>
              <a:t>If you draw a simple random sample of size </a:t>
            </a:r>
            <a:r>
              <a:rPr lang="en-US" i="1" dirty="0"/>
              <a:t>n </a:t>
            </a:r>
            <a:r>
              <a:rPr lang="en-US" dirty="0"/>
              <a:t>from a population that has an approximately a normal distribution with mean </a:t>
            </a:r>
            <a:r>
              <a:rPr lang="en-US" i="1" dirty="0"/>
              <a:t>μ </a:t>
            </a:r>
            <a:r>
              <a:rPr lang="en-US" dirty="0"/>
              <a:t>and unknown population standard deviation </a:t>
            </a:r>
            <a:r>
              <a:rPr lang="en-US" i="1" dirty="0"/>
              <a:t>σ </a:t>
            </a:r>
            <a:r>
              <a:rPr lang="en-US" dirty="0"/>
              <a:t>and calculate the </a:t>
            </a:r>
            <a:r>
              <a:rPr lang="en-US" i="1" dirty="0"/>
              <a:t>t</a:t>
            </a:r>
            <a:r>
              <a:rPr lang="en-US" dirty="0"/>
              <a:t>-score</a:t>
            </a:r>
          </a:p>
          <a:p>
            <a:endParaRPr lang="en-US" dirty="0"/>
          </a:p>
          <a:p>
            <a:endParaRPr lang="en-US" dirty="0"/>
          </a:p>
          <a:p>
            <a:endParaRPr lang="en-US" dirty="0"/>
          </a:p>
          <a:p>
            <a:endParaRPr lang="en-US" dirty="0"/>
          </a:p>
          <a:p>
            <a:pPr lvl="1"/>
            <a:r>
              <a:rPr lang="en-US" dirty="0"/>
              <a:t>then the </a:t>
            </a:r>
            <a:r>
              <a:rPr lang="en-US" i="1" dirty="0"/>
              <a:t>t</a:t>
            </a:r>
            <a:r>
              <a:rPr lang="en-US" dirty="0"/>
              <a:t>-scores follow a </a:t>
            </a:r>
            <a:r>
              <a:rPr lang="en-US" b="1" dirty="0"/>
              <a:t>Student's t-distribution with </a:t>
            </a:r>
            <a:r>
              <a:rPr lang="en-US" b="1" i="1" dirty="0"/>
              <a:t>n </a:t>
            </a:r>
            <a:r>
              <a:rPr lang="en-US" b="1" dirty="0"/>
              <a:t>– 1 degrees of freedom</a:t>
            </a:r>
            <a:r>
              <a:rPr lang="en-US" dirty="0"/>
              <a:t>. The </a:t>
            </a:r>
            <a:r>
              <a:rPr lang="en-US" i="1" dirty="0"/>
              <a:t>t</a:t>
            </a:r>
            <a:r>
              <a:rPr lang="en-US" dirty="0"/>
              <a:t>-score has the same interpretation as the </a:t>
            </a:r>
            <a:r>
              <a:rPr lang="en-US" b="1" i="1" dirty="0"/>
              <a:t>z</a:t>
            </a:r>
            <a:r>
              <a:rPr lang="en-US" b="1" dirty="0"/>
              <a:t>-score</a:t>
            </a:r>
            <a:r>
              <a:rPr lang="en-US" dirty="0"/>
              <a:t>. It measures how far </a:t>
            </a:r>
            <a:r>
              <a:rPr lang="en-US" i="1" dirty="0"/>
              <a:t>x </a:t>
            </a:r>
            <a:r>
              <a:rPr lang="en-US" dirty="0"/>
              <a:t>is from its mean </a:t>
            </a:r>
            <a:r>
              <a:rPr lang="en-US" i="1" dirty="0"/>
              <a:t>μ</a:t>
            </a:r>
            <a:r>
              <a:rPr lang="en-US" dirty="0"/>
              <a:t>. For each sample size </a:t>
            </a:r>
            <a:r>
              <a:rPr lang="en-US" i="1" dirty="0"/>
              <a:t>n</a:t>
            </a:r>
            <a:r>
              <a:rPr lang="en-US" dirty="0"/>
              <a:t>, there is a different Student's t-distribution.</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6" name="Picture 5"/>
          <p:cNvPicPr>
            <a:picLocks noChangeAspect="1"/>
          </p:cNvPicPr>
          <p:nvPr/>
        </p:nvPicPr>
        <p:blipFill>
          <a:blip r:embed="rId3"/>
          <a:stretch>
            <a:fillRect/>
          </a:stretch>
        </p:blipFill>
        <p:spPr>
          <a:xfrm>
            <a:off x="3623476" y="3551993"/>
            <a:ext cx="1392407" cy="1010784"/>
          </a:xfrm>
          <a:prstGeom prst="rect">
            <a:avLst/>
          </a:prstGeom>
        </p:spPr>
      </p:pic>
    </p:spTree>
    <p:extLst>
      <p:ext uri="{BB962C8B-B14F-4D97-AF65-F5344CB8AC3E}">
        <p14:creationId xmlns:p14="http://schemas.microsoft.com/office/powerpoint/2010/main" val="3861936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Properties of the Student's t-Distribution</a:t>
            </a:r>
            <a:endParaRPr lang="en-US" sz="2700" b="1" dirty="0"/>
          </a:p>
        </p:txBody>
      </p:sp>
      <p:sp>
        <p:nvSpPr>
          <p:cNvPr id="3" name="Content Placeholder 2"/>
          <p:cNvSpPr>
            <a:spLocks noGrp="1"/>
          </p:cNvSpPr>
          <p:nvPr>
            <p:ph idx="1"/>
          </p:nvPr>
        </p:nvSpPr>
        <p:spPr>
          <a:xfrm>
            <a:off x="457200" y="1752600"/>
            <a:ext cx="8181474" cy="4373563"/>
          </a:xfrm>
        </p:spPr>
        <p:txBody>
          <a:bodyPr>
            <a:normAutofit fontScale="85000" lnSpcReduction="20000"/>
          </a:bodyPr>
          <a:lstStyle/>
          <a:p>
            <a:pPr lvl="1"/>
            <a:r>
              <a:rPr lang="en-US" dirty="0"/>
              <a:t>The graph for the Student's t-distribution is similar to the standard normal curve.</a:t>
            </a:r>
          </a:p>
          <a:p>
            <a:pPr lvl="1"/>
            <a:r>
              <a:rPr lang="en-US" dirty="0"/>
              <a:t>The mean for the Student's t-distribution is zero and the distribution is symmetric about zero.</a:t>
            </a:r>
          </a:p>
          <a:p>
            <a:pPr lvl="1"/>
            <a:r>
              <a:rPr lang="en-US" dirty="0"/>
              <a:t>The Student's t-distribution has more probability in its tails than the standard normal distribution because the spread of the t-distribution is greater than the spread of the standard normal. So the graph of the Student's t-distribution will be thicker in the tails and shorter in the center than the graph of the standard normal distribution.</a:t>
            </a:r>
          </a:p>
          <a:p>
            <a:pPr lvl="1"/>
            <a:r>
              <a:rPr lang="en-US" dirty="0"/>
              <a:t>The exact shape of the Student's t-distribution depends on the degrees of freedom. As the degrees of freedom increases, the graph of Student's t-distribution becomes more like the graph of the standard normal distribution.</a:t>
            </a:r>
          </a:p>
          <a:p>
            <a:pPr lvl="1"/>
            <a:r>
              <a:rPr lang="en-US" dirty="0"/>
              <a:t>The underlying population of individual observations is assumed to be normally distributed with unknown population mean </a:t>
            </a:r>
            <a:r>
              <a:rPr lang="en-US" i="1" dirty="0"/>
              <a:t>μ </a:t>
            </a:r>
            <a:r>
              <a:rPr lang="en-US" dirty="0"/>
              <a:t>and unknown population standard deviation </a:t>
            </a:r>
            <a:r>
              <a:rPr lang="en-US" i="1" dirty="0"/>
              <a:t>σ</a:t>
            </a:r>
            <a:r>
              <a:rPr lang="en-US" dirty="0"/>
              <a:t>. The size of the underlying population is generally not relevant unless it is very small. If it is bell shaped (normal) then the assumption is met and doesn't need discussion. Random sampling is assumed, but that is a completely separate assumption from normality.</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spTree>
    <p:extLst>
      <p:ext uri="{BB962C8B-B14F-4D97-AF65-F5344CB8AC3E}">
        <p14:creationId xmlns:p14="http://schemas.microsoft.com/office/powerpoint/2010/main" val="1772920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grpSp>
        <p:nvGrpSpPr>
          <p:cNvPr id="9" name="Group 8"/>
          <p:cNvGrpSpPr/>
          <p:nvPr/>
        </p:nvGrpSpPr>
        <p:grpSpPr>
          <a:xfrm>
            <a:off x="377301" y="993035"/>
            <a:ext cx="8518124" cy="5229502"/>
            <a:chOff x="332910" y="1757225"/>
            <a:chExt cx="8127675" cy="4735649"/>
          </a:xfrm>
        </p:grpSpPr>
        <p:pic>
          <p:nvPicPr>
            <p:cNvPr id="6" name="Picture 5"/>
            <p:cNvPicPr>
              <a:picLocks noChangeAspect="1"/>
            </p:cNvPicPr>
            <p:nvPr/>
          </p:nvPicPr>
          <p:blipFill>
            <a:blip r:embed="rId3"/>
            <a:stretch>
              <a:fillRect/>
            </a:stretch>
          </p:blipFill>
          <p:spPr>
            <a:xfrm>
              <a:off x="457200" y="1757225"/>
              <a:ext cx="8003385" cy="1257596"/>
            </a:xfrm>
            <a:prstGeom prst="rect">
              <a:avLst/>
            </a:prstGeom>
          </p:spPr>
        </p:pic>
        <p:pic>
          <p:nvPicPr>
            <p:cNvPr id="7" name="Picture 6"/>
            <p:cNvPicPr>
              <a:picLocks noChangeAspect="1"/>
            </p:cNvPicPr>
            <p:nvPr/>
          </p:nvPicPr>
          <p:blipFill>
            <a:blip r:embed="rId4"/>
            <a:stretch>
              <a:fillRect/>
            </a:stretch>
          </p:blipFill>
          <p:spPr>
            <a:xfrm>
              <a:off x="332910" y="3009443"/>
              <a:ext cx="5088389" cy="3483431"/>
            </a:xfrm>
            <a:prstGeom prst="rect">
              <a:avLst/>
            </a:prstGeom>
          </p:spPr>
        </p:pic>
      </p:grpSp>
    </p:spTree>
    <p:extLst>
      <p:ext uri="{BB962C8B-B14F-4D97-AF65-F5344CB8AC3E}">
        <p14:creationId xmlns:p14="http://schemas.microsoft.com/office/powerpoint/2010/main" val="4184325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8.9</a:t>
            </a:r>
            <a:endParaRPr lang="en-US" sz="2700" b="1"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7" name="Picture 6"/>
          <p:cNvPicPr>
            <a:picLocks noChangeAspect="1"/>
          </p:cNvPicPr>
          <p:nvPr/>
        </p:nvPicPr>
        <p:blipFill>
          <a:blip r:embed="rId3"/>
          <a:stretch>
            <a:fillRect/>
          </a:stretch>
        </p:blipFill>
        <p:spPr>
          <a:xfrm>
            <a:off x="331940" y="1757778"/>
            <a:ext cx="8516588" cy="3888420"/>
          </a:xfrm>
          <a:prstGeom prst="rect">
            <a:avLst/>
          </a:prstGeom>
        </p:spPr>
      </p:pic>
    </p:spTree>
    <p:extLst>
      <p:ext uri="{BB962C8B-B14F-4D97-AF65-F5344CB8AC3E}">
        <p14:creationId xmlns:p14="http://schemas.microsoft.com/office/powerpoint/2010/main" val="94032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8.9</a:t>
            </a:r>
            <a:br>
              <a:rPr lang="en-US" dirty="0"/>
            </a:br>
            <a:r>
              <a:rPr lang="en-US" dirty="0"/>
              <a:t>Solution (Step-by-Step)</a:t>
            </a:r>
            <a:endParaRPr lang="en-US" sz="2700" b="1"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3" name="Picture 2"/>
          <p:cNvPicPr>
            <a:picLocks noChangeAspect="1"/>
          </p:cNvPicPr>
          <p:nvPr/>
        </p:nvPicPr>
        <p:blipFill>
          <a:blip r:embed="rId3"/>
          <a:stretch>
            <a:fillRect/>
          </a:stretch>
        </p:blipFill>
        <p:spPr>
          <a:xfrm>
            <a:off x="506348" y="1851064"/>
            <a:ext cx="8197900" cy="3892790"/>
          </a:xfrm>
          <a:prstGeom prst="rect">
            <a:avLst/>
          </a:prstGeom>
        </p:spPr>
      </p:pic>
    </p:spTree>
    <p:extLst>
      <p:ext uri="{BB962C8B-B14F-4D97-AF65-F5344CB8AC3E}">
        <p14:creationId xmlns:p14="http://schemas.microsoft.com/office/powerpoint/2010/main" val="2867071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8.9</a:t>
            </a:r>
            <a:br>
              <a:rPr lang="en-US" dirty="0"/>
            </a:br>
            <a:r>
              <a:rPr lang="en-US" dirty="0"/>
              <a:t>Solution (Calculator)</a:t>
            </a:r>
            <a:endParaRPr lang="en-US" sz="2700" b="1"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7" name="Picture 6"/>
          <p:cNvPicPr>
            <a:picLocks noChangeAspect="1"/>
          </p:cNvPicPr>
          <p:nvPr/>
        </p:nvPicPr>
        <p:blipFill>
          <a:blip r:embed="rId3"/>
          <a:stretch>
            <a:fillRect/>
          </a:stretch>
        </p:blipFill>
        <p:spPr>
          <a:xfrm>
            <a:off x="332246" y="2077375"/>
            <a:ext cx="8465541" cy="3119900"/>
          </a:xfrm>
          <a:prstGeom prst="rect">
            <a:avLst/>
          </a:prstGeom>
        </p:spPr>
      </p:pic>
    </p:spTree>
    <p:extLst>
      <p:ext uri="{BB962C8B-B14F-4D97-AF65-F5344CB8AC3E}">
        <p14:creationId xmlns:p14="http://schemas.microsoft.com/office/powerpoint/2010/main" val="3285239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8.3 | A Population Proportion</a:t>
            </a:r>
            <a:endParaRPr lang="en-US" sz="2700" b="1" dirty="0"/>
          </a:p>
        </p:txBody>
      </p:sp>
      <p:sp>
        <p:nvSpPr>
          <p:cNvPr id="3" name="Content Placeholder 2"/>
          <p:cNvSpPr>
            <a:spLocks noGrp="1"/>
          </p:cNvSpPr>
          <p:nvPr>
            <p:ph idx="1"/>
          </p:nvPr>
        </p:nvSpPr>
        <p:spPr>
          <a:xfrm>
            <a:off x="457200" y="1752600"/>
            <a:ext cx="8181474" cy="4373563"/>
          </a:xfrm>
        </p:spPr>
        <p:txBody>
          <a:bodyPr>
            <a:normAutofit lnSpcReduction="10000"/>
          </a:bodyPr>
          <a:lstStyle/>
          <a:p>
            <a:r>
              <a:rPr lang="en-US" dirty="0"/>
              <a:t>Example</a:t>
            </a:r>
          </a:p>
          <a:p>
            <a:pPr lvl="1"/>
            <a:r>
              <a:rPr lang="en-US" dirty="0"/>
              <a:t>During an election year, we see articles in the newspaper that state </a:t>
            </a:r>
            <a:r>
              <a:rPr lang="en-US" b="1" dirty="0"/>
              <a:t>confidence intervals </a:t>
            </a:r>
            <a:r>
              <a:rPr lang="en-US" dirty="0"/>
              <a:t>in terms of proportions or percentages. For example, a poll for a particular candidate running for president might show that the candidate has 40% of the vote within three percentage points (if the sample is large enough). Often, election polls are calculated with 95% confidence, so, the pollsters would be 95% confident that the true proportion of voters who favored the candidate would be between 0.37 and 0.43: (0.40 – 0.03,0.40 + 0.03).</a:t>
            </a:r>
          </a:p>
          <a:p>
            <a:endParaRPr lang="en-US" dirty="0"/>
          </a:p>
          <a:p>
            <a:r>
              <a:rPr lang="en-US" dirty="0"/>
              <a:t>The procedure to find the confidence interval, the sample size, the </a:t>
            </a:r>
            <a:r>
              <a:rPr lang="en-US" b="1" dirty="0"/>
              <a:t>error bound</a:t>
            </a:r>
            <a:r>
              <a:rPr lang="en-US" dirty="0"/>
              <a:t>, and the </a:t>
            </a:r>
            <a:r>
              <a:rPr lang="en-US" b="1" dirty="0"/>
              <a:t>confidence level </a:t>
            </a:r>
            <a:r>
              <a:rPr lang="en-US" dirty="0"/>
              <a:t>for a proportion is similar to that for the population mean, but the formulas are different.</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spTree>
    <p:extLst>
      <p:ext uri="{BB962C8B-B14F-4D97-AF65-F5344CB8AC3E}">
        <p14:creationId xmlns:p14="http://schemas.microsoft.com/office/powerpoint/2010/main" val="1373944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Population Proportion Problem</a:t>
            </a:r>
            <a:endParaRPr lang="en-US" sz="2700" b="1" dirty="0"/>
          </a:p>
        </p:txBody>
      </p:sp>
      <p:sp>
        <p:nvSpPr>
          <p:cNvPr id="3" name="Content Placeholder 2"/>
          <p:cNvSpPr>
            <a:spLocks noGrp="1"/>
          </p:cNvSpPr>
          <p:nvPr>
            <p:ph idx="1"/>
          </p:nvPr>
        </p:nvSpPr>
        <p:spPr>
          <a:xfrm>
            <a:off x="457200" y="1752600"/>
            <a:ext cx="8181474" cy="4373563"/>
          </a:xfrm>
        </p:spPr>
        <p:txBody>
          <a:bodyPr>
            <a:normAutofit/>
          </a:bodyPr>
          <a:lstStyle/>
          <a:p>
            <a:r>
              <a:rPr lang="en-US" b="1" dirty="0"/>
              <a:t>How do you know you are dealing with a proportion problem? </a:t>
            </a:r>
            <a:r>
              <a:rPr lang="en-US" dirty="0"/>
              <a:t>First, the underlying </a:t>
            </a:r>
            <a:r>
              <a:rPr lang="en-US" b="1" dirty="0"/>
              <a:t>distribution is a binomial distribution</a:t>
            </a:r>
            <a:r>
              <a:rPr lang="en-US" dirty="0"/>
              <a:t>. (There is no mention of a mean or average.) If </a:t>
            </a:r>
            <a:r>
              <a:rPr lang="en-US" i="1" dirty="0"/>
              <a:t>X </a:t>
            </a:r>
            <a:r>
              <a:rPr lang="en-US" dirty="0"/>
              <a:t>is a binomial random variable, then </a:t>
            </a:r>
            <a:r>
              <a:rPr lang="en-US" i="1" dirty="0"/>
              <a:t>X </a:t>
            </a:r>
            <a:r>
              <a:rPr lang="en-US" dirty="0"/>
              <a:t>~ </a:t>
            </a:r>
            <a:r>
              <a:rPr lang="en-US" i="1" dirty="0"/>
              <a:t>B</a:t>
            </a:r>
            <a:r>
              <a:rPr lang="en-US" dirty="0"/>
              <a:t>(</a:t>
            </a:r>
            <a:r>
              <a:rPr lang="en-US" i="1" dirty="0"/>
              <a:t>n</a:t>
            </a:r>
            <a:r>
              <a:rPr lang="en-US" dirty="0"/>
              <a:t>, </a:t>
            </a:r>
            <a:r>
              <a:rPr lang="en-US" i="1" dirty="0"/>
              <a:t>p</a:t>
            </a:r>
            <a:r>
              <a:rPr lang="en-US" dirty="0"/>
              <a:t>) where </a:t>
            </a:r>
            <a:r>
              <a:rPr lang="en-US" i="1" dirty="0"/>
              <a:t>n </a:t>
            </a:r>
            <a:r>
              <a:rPr lang="en-US" dirty="0"/>
              <a:t>is the number of trials and </a:t>
            </a:r>
            <a:r>
              <a:rPr lang="en-US" i="1" dirty="0"/>
              <a:t>p </a:t>
            </a:r>
            <a:r>
              <a:rPr lang="en-US" dirty="0"/>
              <a:t>is the probability of a success. To form a proportion, take </a:t>
            </a:r>
            <a:r>
              <a:rPr lang="en-US" i="1" dirty="0"/>
              <a:t>X</a:t>
            </a:r>
            <a:r>
              <a:rPr lang="en-US" dirty="0"/>
              <a:t>, the random variable for the number of successes and divide it by </a:t>
            </a:r>
            <a:r>
              <a:rPr lang="en-US" i="1" dirty="0"/>
              <a:t>n</a:t>
            </a:r>
            <a:r>
              <a:rPr lang="en-US" dirty="0"/>
              <a:t>, the number of trials (or the sample size). The random variable </a:t>
            </a:r>
            <a:r>
              <a:rPr lang="en-US" i="1" dirty="0"/>
              <a:t>P′ </a:t>
            </a:r>
            <a:r>
              <a:rPr lang="en-US" dirty="0"/>
              <a:t>(read "P prime") is that proportion,</a:t>
            </a:r>
          </a:p>
          <a:p>
            <a:endParaRPr lang="en-US" dirty="0"/>
          </a:p>
          <a:p>
            <a:endParaRPr lang="en-US" dirty="0"/>
          </a:p>
          <a:p>
            <a:r>
              <a:rPr lang="en-US" dirty="0"/>
              <a:t>(Sometimes the random variable is denoted as  </a:t>
            </a:r>
            <a:r>
              <a:rPr lang="en-US" i="1" dirty="0"/>
              <a:t>   </a:t>
            </a:r>
            <a:r>
              <a:rPr lang="en-US" dirty="0"/>
              <a:t>, read "P hat".)</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endParaRPr lang="en-US" dirty="0"/>
          </a:p>
        </p:txBody>
      </p:sp>
      <p:pic>
        <p:nvPicPr>
          <p:cNvPr id="6" name="Picture 5"/>
          <p:cNvPicPr>
            <a:picLocks noChangeAspect="1"/>
          </p:cNvPicPr>
          <p:nvPr/>
        </p:nvPicPr>
        <p:blipFill>
          <a:blip r:embed="rId3"/>
          <a:stretch>
            <a:fillRect/>
          </a:stretch>
        </p:blipFill>
        <p:spPr>
          <a:xfrm>
            <a:off x="3670851" y="4155542"/>
            <a:ext cx="1182540" cy="679007"/>
          </a:xfrm>
          <a:prstGeom prst="rect">
            <a:avLst/>
          </a:prstGeom>
        </p:spPr>
      </p:pic>
      <p:pic>
        <p:nvPicPr>
          <p:cNvPr id="7" name="Picture 6"/>
          <p:cNvPicPr>
            <a:picLocks noChangeAspect="1"/>
          </p:cNvPicPr>
          <p:nvPr/>
        </p:nvPicPr>
        <p:blipFill>
          <a:blip r:embed="rId4"/>
          <a:stretch>
            <a:fillRect/>
          </a:stretch>
        </p:blipFill>
        <p:spPr>
          <a:xfrm>
            <a:off x="5867400" y="5069938"/>
            <a:ext cx="276031" cy="476154"/>
          </a:xfrm>
          <a:prstGeom prst="rect">
            <a:avLst/>
          </a:prstGeom>
        </p:spPr>
      </p:pic>
    </p:spTree>
    <p:extLst>
      <p:ext uri="{BB962C8B-B14F-4D97-AF65-F5344CB8AC3E}">
        <p14:creationId xmlns:p14="http://schemas.microsoft.com/office/powerpoint/2010/main" val="1003898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From Binomial to normal</a:t>
            </a:r>
            <a:endParaRPr lang="en-US" sz="2700" b="1" dirty="0"/>
          </a:p>
        </p:txBody>
      </p:sp>
      <p:sp>
        <p:nvSpPr>
          <p:cNvPr id="3" name="Content Placeholder 2"/>
          <p:cNvSpPr>
            <a:spLocks noGrp="1"/>
          </p:cNvSpPr>
          <p:nvPr>
            <p:ph idx="1"/>
          </p:nvPr>
        </p:nvSpPr>
        <p:spPr>
          <a:xfrm>
            <a:off x="457200" y="1752600"/>
            <a:ext cx="8181474" cy="4373563"/>
          </a:xfrm>
        </p:spPr>
        <p:txBody>
          <a:bodyPr>
            <a:normAutofit/>
          </a:bodyPr>
          <a:lstStyle/>
          <a:p>
            <a:r>
              <a:rPr lang="en-US" dirty="0"/>
              <a:t>When </a:t>
            </a:r>
            <a:r>
              <a:rPr lang="en-US" i="1" dirty="0"/>
              <a:t>n </a:t>
            </a:r>
            <a:r>
              <a:rPr lang="en-US" dirty="0"/>
              <a:t>is large and </a:t>
            </a:r>
            <a:r>
              <a:rPr lang="en-US" i="1" dirty="0"/>
              <a:t>p </a:t>
            </a:r>
            <a:r>
              <a:rPr lang="en-US" dirty="0"/>
              <a:t>is not close to zero or one, we can use the </a:t>
            </a:r>
            <a:r>
              <a:rPr lang="en-US" b="1" dirty="0"/>
              <a:t>normal distribution </a:t>
            </a:r>
            <a:r>
              <a:rPr lang="en-US" dirty="0"/>
              <a:t>to approximate the binomial.</a:t>
            </a:r>
          </a:p>
          <a:p>
            <a:pPr lvl="1"/>
            <a:endParaRPr lang="en-US" dirty="0"/>
          </a:p>
          <a:p>
            <a:pPr lvl="1"/>
            <a:endParaRPr lang="en-US" dirty="0"/>
          </a:p>
          <a:p>
            <a:r>
              <a:rPr lang="en-US" dirty="0"/>
              <a:t>If we divide the random variable, the mean, and the standard deviation by </a:t>
            </a:r>
            <a:r>
              <a:rPr lang="en-US" i="1" dirty="0"/>
              <a:t>n</a:t>
            </a:r>
            <a:r>
              <a:rPr lang="en-US" dirty="0"/>
              <a:t>, we get a normal distribution of proportions with </a:t>
            </a:r>
            <a:r>
              <a:rPr lang="en-US" i="1" dirty="0"/>
              <a:t>P′</a:t>
            </a:r>
            <a:r>
              <a:rPr lang="en-US" dirty="0"/>
              <a:t>, called the estimated proportion, as the random variable. (Recall that a proportion as the number of successes divided by </a:t>
            </a:r>
            <a:r>
              <a:rPr lang="en-US" i="1" dirty="0"/>
              <a:t>n</a:t>
            </a:r>
            <a:r>
              <a:rPr lang="en-US" dirty="0"/>
              <a:t>.)</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6" name="Picture 5"/>
          <p:cNvPicPr>
            <a:picLocks noChangeAspect="1"/>
          </p:cNvPicPr>
          <p:nvPr/>
        </p:nvPicPr>
        <p:blipFill>
          <a:blip r:embed="rId3"/>
          <a:stretch>
            <a:fillRect/>
          </a:stretch>
        </p:blipFill>
        <p:spPr>
          <a:xfrm>
            <a:off x="3366286" y="2590517"/>
            <a:ext cx="2047686" cy="404320"/>
          </a:xfrm>
          <a:prstGeom prst="rect">
            <a:avLst/>
          </a:prstGeom>
        </p:spPr>
      </p:pic>
      <p:pic>
        <p:nvPicPr>
          <p:cNvPr id="7" name="Picture 6"/>
          <p:cNvPicPr>
            <a:picLocks noChangeAspect="1"/>
          </p:cNvPicPr>
          <p:nvPr/>
        </p:nvPicPr>
        <p:blipFill>
          <a:blip r:embed="rId4"/>
          <a:stretch>
            <a:fillRect/>
          </a:stretch>
        </p:blipFill>
        <p:spPr>
          <a:xfrm>
            <a:off x="2866164" y="4714357"/>
            <a:ext cx="3054802" cy="655566"/>
          </a:xfrm>
          <a:prstGeom prst="rect">
            <a:avLst/>
          </a:prstGeom>
        </p:spPr>
      </p:pic>
    </p:spTree>
    <p:extLst>
      <p:ext uri="{BB962C8B-B14F-4D97-AF65-F5344CB8AC3E}">
        <p14:creationId xmlns:p14="http://schemas.microsoft.com/office/powerpoint/2010/main" val="65700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Chapter Objectives</a:t>
            </a:r>
          </a:p>
        </p:txBody>
      </p:sp>
      <p:sp>
        <p:nvSpPr>
          <p:cNvPr id="3" name="Content Placeholder 2"/>
          <p:cNvSpPr>
            <a:spLocks noGrp="1"/>
          </p:cNvSpPr>
          <p:nvPr>
            <p:ph idx="1"/>
          </p:nvPr>
        </p:nvSpPr>
        <p:spPr>
          <a:xfrm>
            <a:off x="457199" y="1752600"/>
            <a:ext cx="8296183" cy="4373563"/>
          </a:xfrm>
        </p:spPr>
        <p:txBody>
          <a:bodyPr>
            <a:normAutofit lnSpcReduction="10000"/>
          </a:bodyPr>
          <a:lstStyle/>
          <a:p>
            <a:r>
              <a:rPr lang="en-US" dirty="0"/>
              <a:t>By the end of this chapter, the student should be able to:</a:t>
            </a:r>
          </a:p>
          <a:p>
            <a:pPr lvl="1"/>
            <a:r>
              <a:rPr lang="en-US" dirty="0"/>
              <a:t>Calculate and interpret confidence intervals for estimating a population mean and a population proportion.</a:t>
            </a:r>
          </a:p>
          <a:p>
            <a:pPr lvl="1"/>
            <a:endParaRPr lang="en-US" dirty="0"/>
          </a:p>
          <a:p>
            <a:pPr lvl="1"/>
            <a:r>
              <a:rPr lang="en-US" dirty="0"/>
              <a:t>Interpret the Student's t probability distribution as the sample size changes.</a:t>
            </a:r>
          </a:p>
          <a:p>
            <a:pPr lvl="1"/>
            <a:endParaRPr lang="en-US" dirty="0"/>
          </a:p>
          <a:p>
            <a:pPr lvl="1"/>
            <a:r>
              <a:rPr lang="en-US" dirty="0"/>
              <a:t>Discriminate between problems applying the normal and the Student's </a:t>
            </a:r>
            <a:r>
              <a:rPr lang="en-US" i="1" dirty="0"/>
              <a:t>t </a:t>
            </a:r>
            <a:r>
              <a:rPr lang="en-US" dirty="0"/>
              <a:t>distributions.</a:t>
            </a:r>
          </a:p>
          <a:p>
            <a:pPr lvl="1"/>
            <a:endParaRPr lang="en-US" dirty="0"/>
          </a:p>
          <a:p>
            <a:pPr lvl="1"/>
            <a:r>
              <a:rPr lang="en-US" dirty="0"/>
              <a:t>Calculate the sample size required to estimate a population mean and a population proportion given a desired confidence level and margin of error.</a:t>
            </a:r>
          </a:p>
        </p:txBody>
      </p:sp>
      <p:pic>
        <p:nvPicPr>
          <p:cNvPr id="4" name="Picture 3"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ooter Placeholder 4"/>
          <p:cNvSpPr>
            <a:spLocks noGrp="1"/>
          </p:cNvSpPr>
          <p:nvPr>
            <p:ph type="ftr" sz="quarter" idx="11"/>
          </p:nvPr>
        </p:nvSpPr>
        <p:spPr/>
        <p:txBody>
          <a:bodyPr/>
          <a:lstStyle/>
          <a:p>
            <a:r>
              <a:rPr lang="en-US"/>
              <a:t>Prepared by the College of Coastal Georgia for OpenStax Introductory Statistics</a:t>
            </a:r>
          </a:p>
        </p:txBody>
      </p:sp>
    </p:spTree>
    <p:extLst>
      <p:ext uri="{BB962C8B-B14F-4D97-AF65-F5344CB8AC3E}">
        <p14:creationId xmlns:p14="http://schemas.microsoft.com/office/powerpoint/2010/main" val="1259720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From Binomial to normal</a:t>
            </a:r>
            <a:br>
              <a:rPr lang="en-US" b="1" dirty="0"/>
            </a:br>
            <a:r>
              <a:rPr lang="en-US" b="1" dirty="0"/>
              <a:t>(Continued)</a:t>
            </a:r>
            <a:endParaRPr lang="en-US" sz="2700" b="1" dirty="0"/>
          </a:p>
        </p:txBody>
      </p:sp>
      <p:sp>
        <p:nvSpPr>
          <p:cNvPr id="3" name="Content Placeholder 2"/>
          <p:cNvSpPr>
            <a:spLocks noGrp="1"/>
          </p:cNvSpPr>
          <p:nvPr>
            <p:ph idx="1"/>
          </p:nvPr>
        </p:nvSpPr>
        <p:spPr>
          <a:xfrm>
            <a:off x="457200" y="1752600"/>
            <a:ext cx="8181474" cy="4373563"/>
          </a:xfrm>
        </p:spPr>
        <p:txBody>
          <a:bodyPr>
            <a:normAutofit/>
          </a:bodyPr>
          <a:lstStyle/>
          <a:p>
            <a:r>
              <a:rPr lang="en-US" dirty="0"/>
              <a:t>Using algebra to simplify :</a:t>
            </a:r>
          </a:p>
          <a:p>
            <a:endParaRPr lang="en-US" dirty="0"/>
          </a:p>
          <a:p>
            <a:r>
              <a:rPr lang="en-US" b="1" i="1" dirty="0"/>
              <a:t>P′ </a:t>
            </a:r>
            <a:r>
              <a:rPr lang="en-US" b="1" dirty="0"/>
              <a:t>follows a normal distribution for proportions</a:t>
            </a:r>
            <a:r>
              <a:rPr lang="en-US" dirty="0"/>
              <a:t>:</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9" name="Picture 8"/>
          <p:cNvPicPr>
            <a:picLocks noChangeAspect="1"/>
          </p:cNvPicPr>
          <p:nvPr/>
        </p:nvPicPr>
        <p:blipFill>
          <a:blip r:embed="rId3"/>
          <a:stretch>
            <a:fillRect/>
          </a:stretch>
        </p:blipFill>
        <p:spPr>
          <a:xfrm>
            <a:off x="3685185" y="1716388"/>
            <a:ext cx="1802442" cy="655433"/>
          </a:xfrm>
          <a:prstGeom prst="rect">
            <a:avLst/>
          </a:prstGeom>
        </p:spPr>
      </p:pic>
      <p:pic>
        <p:nvPicPr>
          <p:cNvPr id="10" name="Picture 9"/>
          <p:cNvPicPr>
            <a:picLocks noChangeAspect="1"/>
          </p:cNvPicPr>
          <p:nvPr/>
        </p:nvPicPr>
        <p:blipFill>
          <a:blip r:embed="rId4"/>
          <a:stretch>
            <a:fillRect/>
          </a:stretch>
        </p:blipFill>
        <p:spPr>
          <a:xfrm>
            <a:off x="3180784" y="3270563"/>
            <a:ext cx="2857877" cy="625161"/>
          </a:xfrm>
          <a:prstGeom prst="rect">
            <a:avLst/>
          </a:prstGeom>
        </p:spPr>
      </p:pic>
    </p:spTree>
    <p:extLst>
      <p:ext uri="{BB962C8B-B14F-4D97-AF65-F5344CB8AC3E}">
        <p14:creationId xmlns:p14="http://schemas.microsoft.com/office/powerpoint/2010/main" val="3717287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Confidence Interval for Proportions</a:t>
            </a:r>
            <a:endParaRPr lang="en-US" sz="2700" b="1" dirty="0"/>
          </a:p>
        </p:txBody>
      </p:sp>
      <p:sp>
        <p:nvSpPr>
          <p:cNvPr id="3" name="Content Placeholder 2"/>
          <p:cNvSpPr>
            <a:spLocks noGrp="1"/>
          </p:cNvSpPr>
          <p:nvPr>
            <p:ph idx="1"/>
          </p:nvPr>
        </p:nvSpPr>
        <p:spPr>
          <a:xfrm>
            <a:off x="457200" y="1752600"/>
            <a:ext cx="8181474" cy="4373563"/>
          </a:xfrm>
        </p:spPr>
        <p:txBody>
          <a:bodyPr>
            <a:normAutofit/>
          </a:bodyPr>
          <a:lstStyle/>
          <a:p>
            <a:r>
              <a:rPr lang="en-US" dirty="0"/>
              <a:t>The confidence interval has the form (</a:t>
            </a:r>
            <a:r>
              <a:rPr lang="en-US" i="1" dirty="0"/>
              <a:t>p′ </a:t>
            </a:r>
            <a:r>
              <a:rPr lang="en-US" dirty="0"/>
              <a:t>– </a:t>
            </a:r>
            <a:r>
              <a:rPr lang="en-US" i="1" dirty="0"/>
              <a:t>EBP</a:t>
            </a:r>
            <a:r>
              <a:rPr lang="en-US" dirty="0"/>
              <a:t>, </a:t>
            </a:r>
            <a:r>
              <a:rPr lang="en-US" i="1" dirty="0"/>
              <a:t>p′ </a:t>
            </a:r>
            <a:r>
              <a:rPr lang="en-US" dirty="0"/>
              <a:t>+ </a:t>
            </a:r>
            <a:r>
              <a:rPr lang="en-US" i="1" dirty="0"/>
              <a:t>EBP</a:t>
            </a:r>
            <a:r>
              <a:rPr lang="en-US" dirty="0"/>
              <a:t>). </a:t>
            </a:r>
            <a:r>
              <a:rPr lang="en-US" i="1" dirty="0"/>
              <a:t>EBP </a:t>
            </a:r>
            <a:r>
              <a:rPr lang="en-US" dirty="0"/>
              <a:t>is error bound for the proportion.</a:t>
            </a:r>
          </a:p>
          <a:p>
            <a:r>
              <a:rPr lang="en-US" i="1" dirty="0"/>
              <a:t>p′ </a:t>
            </a:r>
            <a:r>
              <a:rPr lang="en-US" dirty="0"/>
              <a:t>= </a:t>
            </a:r>
            <a:r>
              <a:rPr lang="en-US" i="1" dirty="0"/>
              <a:t>x/n</a:t>
            </a:r>
          </a:p>
          <a:p>
            <a:r>
              <a:rPr lang="en-US" i="1" dirty="0"/>
              <a:t>p′ </a:t>
            </a:r>
            <a:r>
              <a:rPr lang="en-US" dirty="0"/>
              <a:t>= the </a:t>
            </a:r>
            <a:r>
              <a:rPr lang="en-US" b="1" dirty="0"/>
              <a:t>estimated proportion </a:t>
            </a:r>
            <a:r>
              <a:rPr lang="en-US" dirty="0"/>
              <a:t>of successes (</a:t>
            </a:r>
            <a:r>
              <a:rPr lang="en-US" i="1" dirty="0"/>
              <a:t>p′ </a:t>
            </a:r>
            <a:r>
              <a:rPr lang="en-US" dirty="0"/>
              <a:t>is a </a:t>
            </a:r>
            <a:r>
              <a:rPr lang="en-US" b="1" dirty="0"/>
              <a:t>point estimate </a:t>
            </a:r>
            <a:r>
              <a:rPr lang="en-US" dirty="0"/>
              <a:t>for </a:t>
            </a:r>
            <a:r>
              <a:rPr lang="en-US" i="1" dirty="0"/>
              <a:t>p</a:t>
            </a:r>
            <a:r>
              <a:rPr lang="en-US" dirty="0"/>
              <a:t>, the true proportion.)</a:t>
            </a:r>
          </a:p>
          <a:p>
            <a:r>
              <a:rPr lang="en-US" i="1" dirty="0"/>
              <a:t>x </a:t>
            </a:r>
            <a:r>
              <a:rPr lang="en-US" dirty="0"/>
              <a:t>= the </a:t>
            </a:r>
            <a:r>
              <a:rPr lang="en-US" b="1" dirty="0"/>
              <a:t>number </a:t>
            </a:r>
            <a:r>
              <a:rPr lang="en-US" dirty="0"/>
              <a:t>of successes</a:t>
            </a:r>
          </a:p>
          <a:p>
            <a:r>
              <a:rPr lang="en-US" i="1" dirty="0"/>
              <a:t>n </a:t>
            </a:r>
            <a:r>
              <a:rPr lang="en-US" dirty="0"/>
              <a:t>= the size of the sample</a:t>
            </a:r>
          </a:p>
          <a:p>
            <a:r>
              <a:rPr lang="en-US" b="1" dirty="0"/>
              <a:t>The error bound for a proportion is</a:t>
            </a:r>
            <a:endParaRPr lang="en-US"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6" name="Picture 5"/>
          <p:cNvPicPr>
            <a:picLocks noChangeAspect="1"/>
          </p:cNvPicPr>
          <p:nvPr/>
        </p:nvPicPr>
        <p:blipFill>
          <a:blip r:embed="rId3"/>
          <a:stretch>
            <a:fillRect/>
          </a:stretch>
        </p:blipFill>
        <p:spPr>
          <a:xfrm>
            <a:off x="2277689" y="5115211"/>
            <a:ext cx="3870710" cy="717393"/>
          </a:xfrm>
          <a:prstGeom prst="rect">
            <a:avLst/>
          </a:prstGeom>
        </p:spPr>
      </p:pic>
    </p:spTree>
    <p:extLst>
      <p:ext uri="{BB962C8B-B14F-4D97-AF65-F5344CB8AC3E}">
        <p14:creationId xmlns:p14="http://schemas.microsoft.com/office/powerpoint/2010/main" val="381416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Confidence Interval for Proportions</a:t>
            </a:r>
            <a:endParaRPr lang="en-US" sz="2700" b="1" dirty="0"/>
          </a:p>
        </p:txBody>
      </p:sp>
      <p:sp>
        <p:nvSpPr>
          <p:cNvPr id="3" name="Content Placeholder 2"/>
          <p:cNvSpPr>
            <a:spLocks noGrp="1"/>
          </p:cNvSpPr>
          <p:nvPr>
            <p:ph idx="1"/>
          </p:nvPr>
        </p:nvSpPr>
        <p:spPr>
          <a:xfrm>
            <a:off x="457200" y="1752600"/>
            <a:ext cx="8181474" cy="4373563"/>
          </a:xfrm>
        </p:spPr>
        <p:txBody>
          <a:bodyPr>
            <a:normAutofit/>
          </a:bodyPr>
          <a:lstStyle/>
          <a:p>
            <a:r>
              <a:rPr lang="en-US" dirty="0"/>
              <a:t>The confidence interval has the form (</a:t>
            </a:r>
            <a:r>
              <a:rPr lang="en-US" i="1" dirty="0"/>
              <a:t>p′ </a:t>
            </a:r>
            <a:r>
              <a:rPr lang="en-US" dirty="0"/>
              <a:t>– </a:t>
            </a:r>
            <a:r>
              <a:rPr lang="en-US" i="1" dirty="0"/>
              <a:t>EBP</a:t>
            </a:r>
            <a:r>
              <a:rPr lang="en-US" dirty="0"/>
              <a:t>, </a:t>
            </a:r>
            <a:r>
              <a:rPr lang="en-US" i="1" dirty="0"/>
              <a:t>p′ </a:t>
            </a:r>
            <a:r>
              <a:rPr lang="en-US" dirty="0"/>
              <a:t>+ </a:t>
            </a:r>
            <a:r>
              <a:rPr lang="en-US" i="1" dirty="0"/>
              <a:t>EBP</a:t>
            </a:r>
            <a:r>
              <a:rPr lang="en-US" dirty="0"/>
              <a:t>). </a:t>
            </a:r>
            <a:r>
              <a:rPr lang="en-US" i="1" dirty="0"/>
              <a:t>EBP </a:t>
            </a:r>
            <a:r>
              <a:rPr lang="en-US" dirty="0"/>
              <a:t>is error bound for the proportion.</a:t>
            </a:r>
          </a:p>
          <a:p>
            <a:r>
              <a:rPr lang="en-US" i="1" dirty="0"/>
              <a:t>p′ </a:t>
            </a:r>
            <a:r>
              <a:rPr lang="en-US" dirty="0"/>
              <a:t>= </a:t>
            </a:r>
            <a:r>
              <a:rPr lang="en-US" i="1" dirty="0"/>
              <a:t>x/n</a:t>
            </a:r>
          </a:p>
          <a:p>
            <a:r>
              <a:rPr lang="en-US" i="1" dirty="0"/>
              <a:t>p′ </a:t>
            </a:r>
            <a:r>
              <a:rPr lang="en-US" dirty="0"/>
              <a:t>= the </a:t>
            </a:r>
            <a:r>
              <a:rPr lang="en-US" b="1" dirty="0"/>
              <a:t>estimated proportion </a:t>
            </a:r>
            <a:r>
              <a:rPr lang="en-US" dirty="0"/>
              <a:t>of successes (</a:t>
            </a:r>
            <a:r>
              <a:rPr lang="en-US" i="1" dirty="0"/>
              <a:t>p′ </a:t>
            </a:r>
            <a:r>
              <a:rPr lang="en-US" dirty="0"/>
              <a:t>is a </a:t>
            </a:r>
            <a:r>
              <a:rPr lang="en-US" b="1" dirty="0"/>
              <a:t>point estimate </a:t>
            </a:r>
            <a:r>
              <a:rPr lang="en-US" dirty="0"/>
              <a:t>for </a:t>
            </a:r>
            <a:r>
              <a:rPr lang="en-US" i="1" dirty="0"/>
              <a:t>p</a:t>
            </a:r>
            <a:r>
              <a:rPr lang="en-US" dirty="0"/>
              <a:t>, the true proportion.)</a:t>
            </a:r>
          </a:p>
          <a:p>
            <a:r>
              <a:rPr lang="en-US" i="1" dirty="0"/>
              <a:t>x </a:t>
            </a:r>
            <a:r>
              <a:rPr lang="en-US" dirty="0"/>
              <a:t>= the </a:t>
            </a:r>
            <a:r>
              <a:rPr lang="en-US" b="1" dirty="0"/>
              <a:t>number </a:t>
            </a:r>
            <a:r>
              <a:rPr lang="en-US" dirty="0"/>
              <a:t>of successes</a:t>
            </a:r>
          </a:p>
          <a:p>
            <a:r>
              <a:rPr lang="en-US" i="1" dirty="0"/>
              <a:t>n </a:t>
            </a:r>
            <a:r>
              <a:rPr lang="en-US" dirty="0"/>
              <a:t>= the size of the sample</a:t>
            </a:r>
          </a:p>
          <a:p>
            <a:r>
              <a:rPr lang="en-US" b="1" dirty="0"/>
              <a:t>The error bound for a proportion is</a:t>
            </a:r>
            <a:endParaRPr lang="en-US"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6" name="Picture 5"/>
          <p:cNvPicPr>
            <a:picLocks noChangeAspect="1"/>
          </p:cNvPicPr>
          <p:nvPr/>
        </p:nvPicPr>
        <p:blipFill>
          <a:blip r:embed="rId3"/>
          <a:stretch>
            <a:fillRect/>
          </a:stretch>
        </p:blipFill>
        <p:spPr>
          <a:xfrm>
            <a:off x="2277689" y="5115211"/>
            <a:ext cx="3870710" cy="717393"/>
          </a:xfrm>
          <a:prstGeom prst="rect">
            <a:avLst/>
          </a:prstGeom>
        </p:spPr>
      </p:pic>
    </p:spTree>
    <p:extLst>
      <p:ext uri="{BB962C8B-B14F-4D97-AF65-F5344CB8AC3E}">
        <p14:creationId xmlns:p14="http://schemas.microsoft.com/office/powerpoint/2010/main" val="2543694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Error Bound formula and Standard Deviation</a:t>
            </a:r>
            <a:endParaRPr lang="en-US" sz="2700" b="1" dirty="0"/>
          </a:p>
        </p:txBody>
      </p:sp>
      <p:sp>
        <p:nvSpPr>
          <p:cNvPr id="3" name="Content Placeholder 2"/>
          <p:cNvSpPr>
            <a:spLocks noGrp="1"/>
          </p:cNvSpPr>
          <p:nvPr>
            <p:ph idx="1"/>
          </p:nvPr>
        </p:nvSpPr>
        <p:spPr>
          <a:xfrm>
            <a:off x="457200" y="1752600"/>
            <a:ext cx="8181474" cy="4373563"/>
          </a:xfrm>
        </p:spPr>
        <p:txBody>
          <a:bodyPr>
            <a:normAutofit fontScale="92500" lnSpcReduction="20000"/>
          </a:bodyPr>
          <a:lstStyle/>
          <a:p>
            <a:pPr lvl="1"/>
            <a:r>
              <a:rPr lang="en-US" dirty="0"/>
              <a:t>This formula is similar to the error bound formula for a mean, except that the "appropriate standard deviation" is different. For a mean, when the population standard deviation is known, the appropriate standard deviation that we use is</a:t>
            </a:r>
          </a:p>
          <a:p>
            <a:pPr lvl="1"/>
            <a:endParaRPr lang="en-US" dirty="0"/>
          </a:p>
          <a:p>
            <a:pPr lvl="1"/>
            <a:r>
              <a:rPr lang="en-US" dirty="0"/>
              <a:t>For a proportion, the appropriate standard deviation is </a:t>
            </a:r>
          </a:p>
          <a:p>
            <a:pPr lvl="1"/>
            <a:endParaRPr lang="en-US" dirty="0"/>
          </a:p>
          <a:p>
            <a:pPr lvl="1"/>
            <a:r>
              <a:rPr lang="en-US" dirty="0"/>
              <a:t>However, in the error bound formula, we use            as the standard deviation, instead of           .</a:t>
            </a:r>
          </a:p>
          <a:p>
            <a:pPr lvl="1"/>
            <a:endParaRPr lang="en-US" dirty="0"/>
          </a:p>
          <a:p>
            <a:pPr lvl="1"/>
            <a:r>
              <a:rPr lang="en-US" dirty="0"/>
              <a:t>In the error bound formula, the </a:t>
            </a:r>
            <a:r>
              <a:rPr lang="en-US" b="1" dirty="0"/>
              <a:t>sample proportions </a:t>
            </a:r>
            <a:r>
              <a:rPr lang="en-US" b="1" i="1" dirty="0"/>
              <a:t>p′ </a:t>
            </a:r>
            <a:r>
              <a:rPr lang="en-US" b="1" dirty="0"/>
              <a:t>and </a:t>
            </a:r>
            <a:r>
              <a:rPr lang="en-US" b="1" i="1" dirty="0"/>
              <a:t>q′ </a:t>
            </a:r>
            <a:r>
              <a:rPr lang="en-US" b="1" dirty="0"/>
              <a:t>are estimates of the unknown population proportions </a:t>
            </a:r>
            <a:r>
              <a:rPr lang="en-US" b="1" i="1" dirty="0"/>
              <a:t>p </a:t>
            </a:r>
            <a:r>
              <a:rPr lang="en-US" b="1" dirty="0"/>
              <a:t>and </a:t>
            </a:r>
            <a:r>
              <a:rPr lang="en-US" b="1" i="1" dirty="0"/>
              <a:t>q</a:t>
            </a:r>
            <a:r>
              <a:rPr lang="en-US" dirty="0"/>
              <a:t>. The estimated proportions </a:t>
            </a:r>
            <a:r>
              <a:rPr lang="en-US" i="1" dirty="0"/>
              <a:t>p′ </a:t>
            </a:r>
            <a:r>
              <a:rPr lang="en-US" dirty="0"/>
              <a:t>and </a:t>
            </a:r>
            <a:r>
              <a:rPr lang="en-US" i="1" dirty="0"/>
              <a:t>q′ </a:t>
            </a:r>
            <a:r>
              <a:rPr lang="en-US" dirty="0"/>
              <a:t>are used because </a:t>
            </a:r>
            <a:r>
              <a:rPr lang="en-US" i="1" dirty="0"/>
              <a:t>p </a:t>
            </a:r>
            <a:r>
              <a:rPr lang="en-US" dirty="0"/>
              <a:t>and </a:t>
            </a:r>
            <a:r>
              <a:rPr lang="en-US" i="1" dirty="0"/>
              <a:t>q </a:t>
            </a:r>
            <a:r>
              <a:rPr lang="en-US" dirty="0"/>
              <a:t>are not known. The sample proportions </a:t>
            </a:r>
            <a:r>
              <a:rPr lang="en-US" i="1" dirty="0"/>
              <a:t>p′ </a:t>
            </a:r>
            <a:r>
              <a:rPr lang="en-US" dirty="0"/>
              <a:t>and </a:t>
            </a:r>
            <a:r>
              <a:rPr lang="en-US" i="1" dirty="0"/>
              <a:t>q′ </a:t>
            </a:r>
            <a:r>
              <a:rPr lang="en-US" dirty="0"/>
              <a:t>are calculated from the data: </a:t>
            </a:r>
            <a:r>
              <a:rPr lang="en-US" i="1" dirty="0"/>
              <a:t>p′ </a:t>
            </a:r>
            <a:r>
              <a:rPr lang="en-US" dirty="0"/>
              <a:t>is the estimated proportion of successes, and </a:t>
            </a:r>
            <a:r>
              <a:rPr lang="en-US" i="1" dirty="0"/>
              <a:t>q′ </a:t>
            </a:r>
            <a:r>
              <a:rPr lang="en-US" dirty="0"/>
              <a:t>is the estimated proportion of failures.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6" name="Picture 5"/>
          <p:cNvPicPr>
            <a:picLocks noChangeAspect="1"/>
          </p:cNvPicPr>
          <p:nvPr/>
        </p:nvPicPr>
        <p:blipFill>
          <a:blip r:embed="rId3"/>
          <a:stretch>
            <a:fillRect/>
          </a:stretch>
        </p:blipFill>
        <p:spPr>
          <a:xfrm>
            <a:off x="6809147" y="2901164"/>
            <a:ext cx="552960" cy="576490"/>
          </a:xfrm>
          <a:prstGeom prst="rect">
            <a:avLst/>
          </a:prstGeom>
        </p:spPr>
      </p:pic>
      <p:pic>
        <p:nvPicPr>
          <p:cNvPr id="7" name="Picture 6"/>
          <p:cNvPicPr>
            <a:picLocks noChangeAspect="1"/>
          </p:cNvPicPr>
          <p:nvPr/>
        </p:nvPicPr>
        <p:blipFill>
          <a:blip r:embed="rId4"/>
          <a:stretch>
            <a:fillRect/>
          </a:stretch>
        </p:blipFill>
        <p:spPr>
          <a:xfrm>
            <a:off x="5839454" y="3477654"/>
            <a:ext cx="710131" cy="500320"/>
          </a:xfrm>
          <a:prstGeom prst="rect">
            <a:avLst/>
          </a:prstGeom>
        </p:spPr>
      </p:pic>
      <p:pic>
        <p:nvPicPr>
          <p:cNvPr id="9" name="Picture 8"/>
          <p:cNvPicPr>
            <a:picLocks noChangeAspect="1"/>
          </p:cNvPicPr>
          <p:nvPr/>
        </p:nvPicPr>
        <p:blipFill>
          <a:blip r:embed="rId5"/>
          <a:stretch>
            <a:fillRect/>
          </a:stretch>
        </p:blipFill>
        <p:spPr>
          <a:xfrm>
            <a:off x="3259606" y="3836687"/>
            <a:ext cx="578715" cy="485374"/>
          </a:xfrm>
          <a:prstGeom prst="rect">
            <a:avLst/>
          </a:prstGeom>
        </p:spPr>
      </p:pic>
    </p:spTree>
    <p:extLst>
      <p:ext uri="{BB962C8B-B14F-4D97-AF65-F5344CB8AC3E}">
        <p14:creationId xmlns:p14="http://schemas.microsoft.com/office/powerpoint/2010/main" val="2831818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Success and Failure condition</a:t>
            </a:r>
            <a:endParaRPr lang="en-US" sz="2700" b="1" dirty="0"/>
          </a:p>
        </p:txBody>
      </p:sp>
      <p:sp>
        <p:nvSpPr>
          <p:cNvPr id="3" name="Content Placeholder 2"/>
          <p:cNvSpPr>
            <a:spLocks noGrp="1"/>
          </p:cNvSpPr>
          <p:nvPr>
            <p:ph idx="1"/>
          </p:nvPr>
        </p:nvSpPr>
        <p:spPr>
          <a:xfrm>
            <a:off x="457200" y="1752600"/>
            <a:ext cx="8181474" cy="4373563"/>
          </a:xfrm>
        </p:spPr>
        <p:txBody>
          <a:bodyPr>
            <a:normAutofit/>
          </a:bodyPr>
          <a:lstStyle/>
          <a:p>
            <a:r>
              <a:rPr lang="en-US" b="1" dirty="0"/>
              <a:t>The confidence interval can be used only if the number of successes </a:t>
            </a:r>
            <a:r>
              <a:rPr lang="en-US" b="1" i="1" dirty="0"/>
              <a:t>np′ </a:t>
            </a:r>
            <a:r>
              <a:rPr lang="en-US" b="1" dirty="0"/>
              <a:t>and the number of failures </a:t>
            </a:r>
            <a:r>
              <a:rPr lang="en-US" b="1" i="1" dirty="0"/>
              <a:t>nq′ </a:t>
            </a:r>
            <a:r>
              <a:rPr lang="en-US" b="1" dirty="0"/>
              <a:t>are both greater than five.</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6" name="Picture 5"/>
          <p:cNvPicPr>
            <a:picLocks noChangeAspect="1"/>
          </p:cNvPicPr>
          <p:nvPr/>
        </p:nvPicPr>
        <p:blipFill>
          <a:blip r:embed="rId3"/>
          <a:stretch>
            <a:fillRect/>
          </a:stretch>
        </p:blipFill>
        <p:spPr>
          <a:xfrm>
            <a:off x="520572" y="3292468"/>
            <a:ext cx="7948094" cy="1852824"/>
          </a:xfrm>
          <a:prstGeom prst="rect">
            <a:avLst/>
          </a:prstGeom>
        </p:spPr>
      </p:pic>
    </p:spTree>
    <p:extLst>
      <p:ext uri="{BB962C8B-B14F-4D97-AF65-F5344CB8AC3E}">
        <p14:creationId xmlns:p14="http://schemas.microsoft.com/office/powerpoint/2010/main" val="2595000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Example 8.11</a:t>
            </a:r>
            <a:endParaRPr lang="en-US" sz="2700" b="1" dirty="0"/>
          </a:p>
        </p:txBody>
      </p:sp>
      <p:sp>
        <p:nvSpPr>
          <p:cNvPr id="3" name="Content Placeholder 2"/>
          <p:cNvSpPr>
            <a:spLocks noGrp="1"/>
          </p:cNvSpPr>
          <p:nvPr>
            <p:ph idx="1"/>
          </p:nvPr>
        </p:nvSpPr>
        <p:spPr>
          <a:xfrm>
            <a:off x="457200" y="1752600"/>
            <a:ext cx="8181474" cy="4373563"/>
          </a:xfrm>
        </p:spPr>
        <p:txBody>
          <a:bodyPr>
            <a:normAutofit/>
          </a:bodyPr>
          <a:lstStyle/>
          <a:p>
            <a:r>
              <a:rPr lang="en-US" dirty="0"/>
              <a:t>For a class project, a political science student at a large university wants to estimate the percent of students who are registered voters. He surveys 500 students and finds that 300 are registered voters. Compute a 90% confidence interval for the true percent of students who are registered voters, and interpret the confidence interval.</a:t>
            </a:r>
          </a:p>
          <a:p>
            <a:endParaRPr lang="en-US" dirty="0"/>
          </a:p>
          <a:p>
            <a:r>
              <a:rPr lang="en-US" b="1" dirty="0"/>
              <a:t>Solution 8.11</a:t>
            </a:r>
          </a:p>
          <a:p>
            <a:r>
              <a:rPr lang="en-US" dirty="0"/>
              <a:t>• The first solution is step-by-step (Solution A).</a:t>
            </a:r>
          </a:p>
          <a:p>
            <a:r>
              <a:rPr lang="en-US" dirty="0"/>
              <a:t>• The second solution uses a function of the TI-83, 83+, or 84 calculators (Solution B).</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spTree>
    <p:extLst>
      <p:ext uri="{BB962C8B-B14F-4D97-AF65-F5344CB8AC3E}">
        <p14:creationId xmlns:p14="http://schemas.microsoft.com/office/powerpoint/2010/main" val="1009277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1041" y="271606"/>
            <a:ext cx="6965548" cy="5492200"/>
          </a:xfrm>
          <a:prstGeom prst="rect">
            <a:avLst/>
          </a:prstGeom>
        </p:spPr>
      </p:pic>
      <p:pic>
        <p:nvPicPr>
          <p:cNvPr id="5" name="Picture 4"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9" name="Picture 8"/>
          <p:cNvPicPr>
            <a:picLocks noChangeAspect="1"/>
          </p:cNvPicPr>
          <p:nvPr/>
        </p:nvPicPr>
        <p:blipFill>
          <a:blip r:embed="rId4"/>
          <a:stretch>
            <a:fillRect/>
          </a:stretch>
        </p:blipFill>
        <p:spPr>
          <a:xfrm>
            <a:off x="1018720" y="5763806"/>
            <a:ext cx="6907870" cy="434327"/>
          </a:xfrm>
          <a:prstGeom prst="rect">
            <a:avLst/>
          </a:prstGeom>
        </p:spPr>
      </p:pic>
    </p:spTree>
    <p:extLst>
      <p:ext uri="{BB962C8B-B14F-4D97-AF65-F5344CB8AC3E}">
        <p14:creationId xmlns:p14="http://schemas.microsoft.com/office/powerpoint/2010/main" val="3455649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Example 8.1</a:t>
            </a:r>
            <a:br>
              <a:rPr lang="en-US" b="1" dirty="0"/>
            </a:br>
            <a:r>
              <a:rPr lang="en-US" b="1" dirty="0"/>
              <a:t>Solution B</a:t>
            </a:r>
            <a:endParaRPr lang="en-US" sz="2700" b="1" dirty="0"/>
          </a:p>
        </p:txBody>
      </p:sp>
      <p:pic>
        <p:nvPicPr>
          <p:cNvPr id="5" name="Picture 4"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8" name="Picture 7"/>
          <p:cNvPicPr>
            <a:picLocks noChangeAspect="1"/>
          </p:cNvPicPr>
          <p:nvPr/>
        </p:nvPicPr>
        <p:blipFill>
          <a:blip r:embed="rId4"/>
          <a:stretch>
            <a:fillRect/>
          </a:stretch>
        </p:blipFill>
        <p:spPr>
          <a:xfrm>
            <a:off x="494153" y="1607653"/>
            <a:ext cx="4086900" cy="2403159"/>
          </a:xfrm>
          <a:prstGeom prst="rect">
            <a:avLst/>
          </a:prstGeom>
        </p:spPr>
      </p:pic>
      <p:pic>
        <p:nvPicPr>
          <p:cNvPr id="9" name="Picture 8"/>
          <p:cNvPicPr>
            <a:picLocks noChangeAspect="1"/>
          </p:cNvPicPr>
          <p:nvPr/>
        </p:nvPicPr>
        <p:blipFill>
          <a:blip r:embed="rId5"/>
          <a:stretch>
            <a:fillRect/>
          </a:stretch>
        </p:blipFill>
        <p:spPr>
          <a:xfrm>
            <a:off x="944939" y="3997334"/>
            <a:ext cx="7332506" cy="2399363"/>
          </a:xfrm>
          <a:prstGeom prst="rect">
            <a:avLst/>
          </a:prstGeom>
        </p:spPr>
      </p:pic>
    </p:spTree>
    <p:extLst>
      <p:ext uri="{BB962C8B-B14F-4D97-AF65-F5344CB8AC3E}">
        <p14:creationId xmlns:p14="http://schemas.microsoft.com/office/powerpoint/2010/main" val="843041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Calculating the Sample Size </a:t>
            </a:r>
            <a:r>
              <a:rPr lang="en-US" b="1" i="1" dirty="0"/>
              <a:t>n</a:t>
            </a:r>
            <a:endParaRPr lang="en-US" sz="2700" b="1" dirty="0"/>
          </a:p>
        </p:txBody>
      </p:sp>
      <p:sp>
        <p:nvSpPr>
          <p:cNvPr id="3" name="Content Placeholder 2"/>
          <p:cNvSpPr>
            <a:spLocks noGrp="1"/>
          </p:cNvSpPr>
          <p:nvPr>
            <p:ph idx="1"/>
          </p:nvPr>
        </p:nvSpPr>
        <p:spPr>
          <a:xfrm>
            <a:off x="457200" y="1752600"/>
            <a:ext cx="8181474" cy="4373563"/>
          </a:xfrm>
        </p:spPr>
        <p:txBody>
          <a:bodyPr>
            <a:normAutofit/>
          </a:bodyPr>
          <a:lstStyle/>
          <a:p>
            <a:r>
              <a:rPr lang="en-US" dirty="0"/>
              <a:t>If researchers desire a specific margin of error, then they can use the error bound formula to calculate the required sample size.</a:t>
            </a:r>
          </a:p>
          <a:p>
            <a:pPr lvl="1"/>
            <a:r>
              <a:rPr lang="en-US" dirty="0"/>
              <a:t>The error bound formula for a population proportion is</a:t>
            </a:r>
          </a:p>
          <a:p>
            <a:endParaRPr lang="en-US" dirty="0"/>
          </a:p>
          <a:p>
            <a:endParaRPr lang="en-US" dirty="0"/>
          </a:p>
          <a:p>
            <a:endParaRPr lang="en-US" dirty="0"/>
          </a:p>
          <a:p>
            <a:pPr lvl="1"/>
            <a:r>
              <a:rPr lang="en-US" dirty="0"/>
              <a:t>Solving for </a:t>
            </a:r>
            <a:r>
              <a:rPr lang="en-US" i="1" dirty="0"/>
              <a:t>n </a:t>
            </a:r>
            <a:r>
              <a:rPr lang="en-US" dirty="0"/>
              <a:t>gives you an equation for the sample size.</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6" name="Picture 5"/>
          <p:cNvPicPr>
            <a:picLocks noChangeAspect="1"/>
          </p:cNvPicPr>
          <p:nvPr/>
        </p:nvPicPr>
        <p:blipFill>
          <a:blip r:embed="rId3"/>
          <a:stretch>
            <a:fillRect/>
          </a:stretch>
        </p:blipFill>
        <p:spPr>
          <a:xfrm>
            <a:off x="3224967" y="3000940"/>
            <a:ext cx="2388181" cy="761799"/>
          </a:xfrm>
          <a:prstGeom prst="rect">
            <a:avLst/>
          </a:prstGeom>
        </p:spPr>
      </p:pic>
      <p:pic>
        <p:nvPicPr>
          <p:cNvPr id="7" name="Picture 6"/>
          <p:cNvPicPr>
            <a:picLocks noChangeAspect="1"/>
          </p:cNvPicPr>
          <p:nvPr/>
        </p:nvPicPr>
        <p:blipFill>
          <a:blip r:embed="rId4"/>
          <a:stretch>
            <a:fillRect/>
          </a:stretch>
        </p:blipFill>
        <p:spPr>
          <a:xfrm>
            <a:off x="3224967" y="4625976"/>
            <a:ext cx="2098471" cy="1242600"/>
          </a:xfrm>
          <a:prstGeom prst="rect">
            <a:avLst/>
          </a:prstGeom>
        </p:spPr>
      </p:pic>
    </p:spTree>
    <p:extLst>
      <p:ext uri="{BB962C8B-B14F-4D97-AF65-F5344CB8AC3E}">
        <p14:creationId xmlns:p14="http://schemas.microsoft.com/office/powerpoint/2010/main" val="1562222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Example 8.14</a:t>
            </a:r>
            <a:endParaRPr lang="en-US" sz="2700" b="1" dirty="0"/>
          </a:p>
        </p:txBody>
      </p:sp>
      <p:sp>
        <p:nvSpPr>
          <p:cNvPr id="3" name="Content Placeholder 2"/>
          <p:cNvSpPr>
            <a:spLocks noGrp="1"/>
          </p:cNvSpPr>
          <p:nvPr>
            <p:ph idx="1"/>
          </p:nvPr>
        </p:nvSpPr>
        <p:spPr>
          <a:xfrm>
            <a:off x="457200" y="1752600"/>
            <a:ext cx="8181474" cy="4373563"/>
          </a:xfrm>
        </p:spPr>
        <p:txBody>
          <a:bodyPr>
            <a:normAutofit/>
          </a:bodyPr>
          <a:lstStyle/>
          <a:p>
            <a:r>
              <a:rPr lang="en-US" dirty="0"/>
              <a:t>Suppose a mobile phone company wants to determine the current percentage of customers aged 50+ who use text messaging on their cell phones. How many customers aged 50+ should the company survey in order to be 90% confident that the estimated (sample) proportion is within three percentage points of the true population proportion of customers aged 50+ who use text messaging on their cell phones.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6" name="Picture 5"/>
          <p:cNvPicPr>
            <a:picLocks noChangeAspect="1"/>
          </p:cNvPicPr>
          <p:nvPr/>
        </p:nvPicPr>
        <p:blipFill>
          <a:blip r:embed="rId3"/>
          <a:stretch>
            <a:fillRect/>
          </a:stretch>
        </p:blipFill>
        <p:spPr>
          <a:xfrm>
            <a:off x="720788" y="4480082"/>
            <a:ext cx="7870951" cy="1725832"/>
          </a:xfrm>
          <a:prstGeom prst="rect">
            <a:avLst/>
          </a:prstGeom>
        </p:spPr>
      </p:pic>
    </p:spTree>
    <p:extLst>
      <p:ext uri="{BB962C8B-B14F-4D97-AF65-F5344CB8AC3E}">
        <p14:creationId xmlns:p14="http://schemas.microsoft.com/office/powerpoint/2010/main" val="123735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Introduction</a:t>
            </a:r>
            <a:endParaRPr lang="en-US" sz="2700" b="1" dirty="0"/>
          </a:p>
        </p:txBody>
      </p:sp>
      <p:sp>
        <p:nvSpPr>
          <p:cNvPr id="3" name="Content Placeholder 2"/>
          <p:cNvSpPr>
            <a:spLocks noGrp="1"/>
          </p:cNvSpPr>
          <p:nvPr>
            <p:ph idx="1"/>
          </p:nvPr>
        </p:nvSpPr>
        <p:spPr>
          <a:xfrm>
            <a:off x="457200" y="1752600"/>
            <a:ext cx="8181474" cy="4373563"/>
          </a:xfrm>
        </p:spPr>
        <p:txBody>
          <a:bodyPr>
            <a:normAutofit/>
          </a:bodyPr>
          <a:lstStyle/>
          <a:p>
            <a:r>
              <a:rPr lang="en-US" dirty="0"/>
              <a:t>We use sample data to make generalizations about an unknown population. This part of statistics is called </a:t>
            </a:r>
            <a:r>
              <a:rPr lang="en-US" b="1" dirty="0"/>
              <a:t>inferential statistics</a:t>
            </a:r>
            <a:r>
              <a:rPr lang="en-US" dirty="0"/>
              <a:t>. </a:t>
            </a:r>
            <a:r>
              <a:rPr lang="en-US" b="1" dirty="0"/>
              <a:t>The sample data help us to make an estimate of a population parameter</a:t>
            </a:r>
            <a:r>
              <a:rPr lang="en-US" dirty="0"/>
              <a:t>.</a:t>
            </a:r>
          </a:p>
          <a:p>
            <a:pPr lvl="1"/>
            <a:r>
              <a:rPr lang="en-US" dirty="0"/>
              <a:t>Suppose you were trying to determine the mean rent of a two-bedroom apartment in your town. You might look in the classified section of the newspaper, write down several rents listed, and average them together. You would have obtained a point estimate of the true mean.</a:t>
            </a:r>
          </a:p>
          <a:p>
            <a:pPr lvl="1"/>
            <a:r>
              <a:rPr lang="en-US" dirty="0"/>
              <a:t>We realize that the point estimate is most likely not the exact value of the population parameter, but close to it. After calculating point estimates, we construct interval estimates, called confidence intervals.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spTree>
    <p:extLst>
      <p:ext uri="{BB962C8B-B14F-4D97-AF65-F5344CB8AC3E}">
        <p14:creationId xmlns:p14="http://schemas.microsoft.com/office/powerpoint/2010/main" val="212428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Point Estimate</a:t>
            </a:r>
            <a:endParaRPr lang="en-US" sz="2700" b="1" dirty="0"/>
          </a:p>
        </p:txBody>
      </p:sp>
      <p:sp>
        <p:nvSpPr>
          <p:cNvPr id="3" name="Content Placeholder 2"/>
          <p:cNvSpPr>
            <a:spLocks noGrp="1"/>
          </p:cNvSpPr>
          <p:nvPr>
            <p:ph idx="1"/>
          </p:nvPr>
        </p:nvSpPr>
        <p:spPr>
          <a:xfrm>
            <a:off x="457200" y="1752600"/>
            <a:ext cx="8181474" cy="4373563"/>
          </a:xfrm>
        </p:spPr>
        <p:txBody>
          <a:bodyPr>
            <a:normAutofit fontScale="92500" lnSpcReduction="10000"/>
          </a:bodyPr>
          <a:lstStyle/>
          <a:p>
            <a:r>
              <a:rPr lang="en-US" dirty="0"/>
              <a:t>In this chapter, you will learn to construct and interpret confidence intervals. You will also learn a new distribution, the Student's-t, and how it is used with these intervals. Throughout the chapter, it is important to keep in mind that the confidence interval is a random variable. It is the population parameter that is fixed.</a:t>
            </a:r>
          </a:p>
          <a:p>
            <a:pPr lvl="1"/>
            <a:r>
              <a:rPr lang="en-US" dirty="0"/>
              <a:t>If you worked in the marketing department of an entertainment company, you might be interested in the mean number of songs a consumer downloads a month from iTunes. If so, you could conduct a survey and calculate the sample mean, </a:t>
            </a:r>
            <a:r>
              <a:rPr lang="en-US" i="1" dirty="0"/>
              <a:t>x</a:t>
            </a:r>
            <a:r>
              <a:rPr lang="en-US" dirty="0"/>
              <a:t>, and the sample standard deviation, </a:t>
            </a:r>
            <a:r>
              <a:rPr lang="en-US" i="1" dirty="0"/>
              <a:t>s</a:t>
            </a:r>
            <a:r>
              <a:rPr lang="en-US" dirty="0"/>
              <a:t>. You would use </a:t>
            </a:r>
            <a:r>
              <a:rPr lang="en-US" i="1" dirty="0"/>
              <a:t>x</a:t>
            </a:r>
            <a:r>
              <a:rPr lang="en-US" dirty="0"/>
              <a:t> to estimate the population mean and </a:t>
            </a:r>
            <a:r>
              <a:rPr lang="en-US" i="1" dirty="0"/>
              <a:t>s </a:t>
            </a:r>
            <a:r>
              <a:rPr lang="en-US" dirty="0"/>
              <a:t>to estimate the population standard deviation. The sample mean, </a:t>
            </a:r>
            <a:r>
              <a:rPr lang="en-US" i="1" dirty="0"/>
              <a:t>x</a:t>
            </a:r>
            <a:r>
              <a:rPr lang="en-US" dirty="0"/>
              <a:t>, is the </a:t>
            </a:r>
            <a:r>
              <a:rPr lang="en-US" b="1" dirty="0"/>
              <a:t>point estimate </a:t>
            </a:r>
            <a:r>
              <a:rPr lang="en-US" dirty="0"/>
              <a:t>for the population mean, </a:t>
            </a:r>
            <a:r>
              <a:rPr lang="en-US" i="1" dirty="0"/>
              <a:t>μ</a:t>
            </a:r>
            <a:r>
              <a:rPr lang="en-US" dirty="0"/>
              <a:t>. The sample standard deviation, </a:t>
            </a:r>
            <a:r>
              <a:rPr lang="en-US" i="1" dirty="0"/>
              <a:t>s</a:t>
            </a:r>
            <a:r>
              <a:rPr lang="en-US" dirty="0"/>
              <a:t>, is the point estimate for the population standard deviation, </a:t>
            </a:r>
            <a:r>
              <a:rPr lang="en-US" i="1" dirty="0"/>
              <a:t>σ</a:t>
            </a:r>
            <a:r>
              <a:rPr lang="en-US" dirty="0"/>
              <a:t>.</a:t>
            </a:r>
          </a:p>
          <a:p>
            <a:pPr lvl="1"/>
            <a:r>
              <a:rPr lang="en-US" dirty="0"/>
              <a:t>Each of </a:t>
            </a:r>
            <a:r>
              <a:rPr lang="en-US" i="1" dirty="0"/>
              <a:t>x</a:t>
            </a:r>
            <a:r>
              <a:rPr lang="en-US" dirty="0"/>
              <a:t> and </a:t>
            </a:r>
            <a:r>
              <a:rPr lang="en-US" i="1" dirty="0"/>
              <a:t>s </a:t>
            </a:r>
            <a:r>
              <a:rPr lang="en-US" dirty="0"/>
              <a:t>is called a statistic.</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cxnSp>
        <p:nvCxnSpPr>
          <p:cNvPr id="6" name="Straight Connector 5"/>
          <p:cNvCxnSpPr/>
          <p:nvPr/>
        </p:nvCxnSpPr>
        <p:spPr>
          <a:xfrm>
            <a:off x="5274335" y="4056340"/>
            <a:ext cx="12227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8027896" y="4581605"/>
            <a:ext cx="12227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998904" y="4307870"/>
            <a:ext cx="12227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887491" y="5676507"/>
            <a:ext cx="12227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937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Confidence Interval Example</a:t>
            </a:r>
            <a:endParaRPr lang="en-US" sz="2700" b="1" dirty="0"/>
          </a:p>
        </p:txBody>
      </p:sp>
      <p:sp>
        <p:nvSpPr>
          <p:cNvPr id="3" name="Content Placeholder 2"/>
          <p:cNvSpPr>
            <a:spLocks noGrp="1"/>
          </p:cNvSpPr>
          <p:nvPr>
            <p:ph idx="1"/>
          </p:nvPr>
        </p:nvSpPr>
        <p:spPr>
          <a:xfrm>
            <a:off x="457200" y="1752600"/>
            <a:ext cx="8181474" cy="4373563"/>
          </a:xfrm>
        </p:spPr>
        <p:txBody>
          <a:bodyPr>
            <a:normAutofit fontScale="85000" lnSpcReduction="20000"/>
          </a:bodyPr>
          <a:lstStyle/>
          <a:p>
            <a:r>
              <a:rPr lang="en-US" dirty="0"/>
              <a:t>A </a:t>
            </a:r>
            <a:r>
              <a:rPr lang="en-US" b="1" dirty="0"/>
              <a:t>confidence interval </a:t>
            </a:r>
            <a:r>
              <a:rPr lang="en-US" dirty="0"/>
              <a:t>is another type of estimate but, instead of being just one number, it is an interval of numbers. The interval of numbers is a range of values calculated from a given set of sample data. The confidence interval is likely to include an unknown population parameter.</a:t>
            </a:r>
          </a:p>
          <a:p>
            <a:pPr lvl="1"/>
            <a:r>
              <a:rPr lang="en-US" dirty="0"/>
              <a:t>Suppose, for the iTunes example, we do not know the population mean </a:t>
            </a:r>
            <a:r>
              <a:rPr lang="en-US" i="1" dirty="0"/>
              <a:t>μ</a:t>
            </a:r>
            <a:r>
              <a:rPr lang="en-US" dirty="0"/>
              <a:t>, but we do know that the population standard deviation is </a:t>
            </a:r>
            <a:r>
              <a:rPr lang="en-US" i="1" dirty="0"/>
              <a:t>σ </a:t>
            </a:r>
            <a:r>
              <a:rPr lang="en-US" dirty="0"/>
              <a:t>= 1 and our sample size is 100. Then, by the central limit theorem, the standard deviation for the sample mean is</a:t>
            </a:r>
          </a:p>
          <a:p>
            <a:pPr lvl="1"/>
            <a:endParaRPr lang="en-US" dirty="0"/>
          </a:p>
          <a:p>
            <a:pPr lvl="1"/>
            <a:endParaRPr lang="en-US" dirty="0"/>
          </a:p>
          <a:p>
            <a:pPr lvl="1"/>
            <a:endParaRPr lang="en-US" dirty="0"/>
          </a:p>
          <a:p>
            <a:pPr lvl="1"/>
            <a:endParaRPr lang="en-US" dirty="0"/>
          </a:p>
          <a:p>
            <a:pPr lvl="1"/>
            <a:r>
              <a:rPr lang="en-US" dirty="0"/>
              <a:t>The </a:t>
            </a:r>
            <a:r>
              <a:rPr lang="en-US" b="1" dirty="0"/>
              <a:t>empirical rule</a:t>
            </a:r>
            <a:r>
              <a:rPr lang="en-US" dirty="0"/>
              <a:t>, which applies to bell-shaped distributions, says that in approximately 95% of the samples, the sample mean, </a:t>
            </a:r>
            <a:r>
              <a:rPr lang="en-US" sz="2400" i="1" dirty="0"/>
              <a:t>x</a:t>
            </a:r>
            <a:r>
              <a:rPr lang="en-US" dirty="0"/>
              <a:t>, will be within two standard deviations of the population mean </a:t>
            </a:r>
            <a:r>
              <a:rPr lang="en-US" i="1" dirty="0"/>
              <a:t>μ</a:t>
            </a:r>
            <a:r>
              <a:rPr lang="en-US" dirty="0"/>
              <a:t>. For our iTunes example, two standard deviations is (2)(0.1) = 0.2. The sample mean </a:t>
            </a:r>
            <a:r>
              <a:rPr lang="en-US" sz="2400" i="1" dirty="0"/>
              <a:t>x</a:t>
            </a:r>
            <a:r>
              <a:rPr lang="en-US" sz="2400" dirty="0"/>
              <a:t> </a:t>
            </a:r>
            <a:r>
              <a:rPr lang="en-US" dirty="0"/>
              <a:t>is likely to be within 0.2 units of </a:t>
            </a:r>
            <a:r>
              <a:rPr lang="en-US" i="1" dirty="0"/>
              <a:t>μ</a:t>
            </a:r>
            <a:r>
              <a:rPr lang="en-US" dirty="0"/>
              <a:t>.</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6" name="Picture 5"/>
          <p:cNvPicPr>
            <a:picLocks noChangeAspect="1"/>
          </p:cNvPicPr>
          <p:nvPr/>
        </p:nvPicPr>
        <p:blipFill>
          <a:blip r:embed="rId3"/>
          <a:stretch>
            <a:fillRect/>
          </a:stretch>
        </p:blipFill>
        <p:spPr>
          <a:xfrm>
            <a:off x="3509777" y="3666478"/>
            <a:ext cx="1861986" cy="516985"/>
          </a:xfrm>
          <a:prstGeom prst="rect">
            <a:avLst/>
          </a:prstGeom>
        </p:spPr>
      </p:pic>
      <p:cxnSp>
        <p:nvCxnSpPr>
          <p:cNvPr id="7" name="Straight Connector 6"/>
          <p:cNvCxnSpPr/>
          <p:nvPr/>
        </p:nvCxnSpPr>
        <p:spPr>
          <a:xfrm>
            <a:off x="6230644" y="4893796"/>
            <a:ext cx="12227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6338654" y="5348043"/>
            <a:ext cx="12227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163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Itunes</a:t>
            </a:r>
            <a:r>
              <a:rPr lang="en-US" b="1" dirty="0"/>
              <a:t> Example continued</a:t>
            </a:r>
            <a:endParaRPr lang="en-US" sz="2700" b="1" dirty="0"/>
          </a:p>
        </p:txBody>
      </p:sp>
      <p:sp>
        <p:nvSpPr>
          <p:cNvPr id="3" name="Content Placeholder 2"/>
          <p:cNvSpPr>
            <a:spLocks noGrp="1"/>
          </p:cNvSpPr>
          <p:nvPr>
            <p:ph idx="1"/>
          </p:nvPr>
        </p:nvSpPr>
        <p:spPr>
          <a:xfrm>
            <a:off x="457200" y="1752600"/>
            <a:ext cx="8181474" cy="4373563"/>
          </a:xfrm>
        </p:spPr>
        <p:txBody>
          <a:bodyPr>
            <a:normAutofit lnSpcReduction="10000"/>
          </a:bodyPr>
          <a:lstStyle/>
          <a:p>
            <a:pPr lvl="1"/>
            <a:r>
              <a:rPr lang="en-US" dirty="0"/>
              <a:t>Because </a:t>
            </a:r>
            <a:r>
              <a:rPr lang="en-US" i="1" dirty="0"/>
              <a:t>x</a:t>
            </a:r>
            <a:r>
              <a:rPr lang="en-US" dirty="0"/>
              <a:t> is within 0.2 units of </a:t>
            </a:r>
            <a:r>
              <a:rPr lang="en-US" i="1" dirty="0"/>
              <a:t>μ</a:t>
            </a:r>
            <a:r>
              <a:rPr lang="en-US" dirty="0"/>
              <a:t>, which is unknown, then </a:t>
            </a:r>
            <a:r>
              <a:rPr lang="en-US" i="1" dirty="0"/>
              <a:t>μ </a:t>
            </a:r>
            <a:r>
              <a:rPr lang="en-US" dirty="0"/>
              <a:t>is likely to be within 0.2 units of </a:t>
            </a:r>
            <a:r>
              <a:rPr lang="en-US" i="1" dirty="0"/>
              <a:t>x </a:t>
            </a:r>
            <a:r>
              <a:rPr lang="en-US" dirty="0"/>
              <a:t>in 95% of the samples.</a:t>
            </a:r>
          </a:p>
          <a:p>
            <a:pPr lvl="1"/>
            <a:r>
              <a:rPr lang="en-US" dirty="0"/>
              <a:t>The population mean </a:t>
            </a:r>
            <a:r>
              <a:rPr lang="en-US" i="1" dirty="0"/>
              <a:t>μ </a:t>
            </a:r>
            <a:r>
              <a:rPr lang="en-US" dirty="0"/>
              <a:t>is contained in an interval whose lower number is calculated by taking the sample mean and subtracting two standard deviations (2)(0.1) and whose upper number is calculated by taking the sample mean and adding two standard deviations. In other words, </a:t>
            </a:r>
            <a:r>
              <a:rPr lang="en-US" i="1" dirty="0"/>
              <a:t>μ </a:t>
            </a:r>
            <a:r>
              <a:rPr lang="en-US" dirty="0"/>
              <a:t>is between </a:t>
            </a:r>
            <a:r>
              <a:rPr lang="en-US" i="1" dirty="0"/>
              <a:t>x </a:t>
            </a:r>
            <a:r>
              <a:rPr lang="en-US" dirty="0"/>
              <a:t>− 0.2 and </a:t>
            </a:r>
            <a:r>
              <a:rPr lang="en-US" i="1" dirty="0"/>
              <a:t>x </a:t>
            </a:r>
            <a:r>
              <a:rPr lang="en-US" dirty="0"/>
              <a:t>+ 0.2 in 95% of all the samples.</a:t>
            </a:r>
          </a:p>
          <a:p>
            <a:pPr lvl="1"/>
            <a:r>
              <a:rPr lang="en-US" dirty="0"/>
              <a:t>For the iTunes example, suppose that a sample produced a sample mean </a:t>
            </a:r>
            <a:r>
              <a:rPr lang="en-US" i="1" dirty="0"/>
              <a:t>x </a:t>
            </a:r>
            <a:r>
              <a:rPr lang="en-US" dirty="0"/>
              <a:t>= 2 . Then the unknown population mean </a:t>
            </a:r>
            <a:r>
              <a:rPr lang="en-US" i="1" dirty="0"/>
              <a:t>μ </a:t>
            </a:r>
            <a:r>
              <a:rPr lang="en-US" dirty="0"/>
              <a:t>is between</a:t>
            </a:r>
          </a:p>
          <a:p>
            <a:r>
              <a:rPr lang="en-US" dirty="0"/>
              <a:t>We say that we are </a:t>
            </a:r>
            <a:r>
              <a:rPr lang="en-US" b="1" dirty="0"/>
              <a:t>95% confident </a:t>
            </a:r>
            <a:r>
              <a:rPr lang="en-US" dirty="0"/>
              <a:t>that the unknown population mean number of songs downloaded from iTunes per month is between 1.8 and 2.2. </a:t>
            </a:r>
            <a:r>
              <a:rPr lang="en-US" b="1" dirty="0"/>
              <a:t>The 95% confidence interval is (1.8, 2.2).</a:t>
            </a:r>
            <a:endParaRPr lang="en-US"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cxnSp>
        <p:nvCxnSpPr>
          <p:cNvPr id="7" name="Straight Connector 6"/>
          <p:cNvCxnSpPr/>
          <p:nvPr/>
        </p:nvCxnSpPr>
        <p:spPr>
          <a:xfrm>
            <a:off x="2079858" y="1842105"/>
            <a:ext cx="12227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327387" y="2109917"/>
            <a:ext cx="12227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545110" y="3549581"/>
            <a:ext cx="12227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869369" y="3551061"/>
            <a:ext cx="12227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616950" y="4429953"/>
            <a:ext cx="12227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866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Interpretation of the Confidence interval</a:t>
            </a:r>
            <a:endParaRPr lang="en-US" sz="2700" b="1" dirty="0"/>
          </a:p>
        </p:txBody>
      </p:sp>
      <p:sp>
        <p:nvSpPr>
          <p:cNvPr id="3" name="Content Placeholder 2"/>
          <p:cNvSpPr>
            <a:spLocks noGrp="1"/>
          </p:cNvSpPr>
          <p:nvPr>
            <p:ph idx="1"/>
          </p:nvPr>
        </p:nvSpPr>
        <p:spPr>
          <a:xfrm>
            <a:off x="457200" y="1752600"/>
            <a:ext cx="8181474" cy="4373563"/>
          </a:xfrm>
        </p:spPr>
        <p:txBody>
          <a:bodyPr>
            <a:normAutofit fontScale="92500" lnSpcReduction="20000"/>
          </a:bodyPr>
          <a:lstStyle/>
          <a:p>
            <a:pPr lvl="1"/>
            <a:r>
              <a:rPr lang="en-US" dirty="0"/>
              <a:t>The 95% confidence interval implies two possibilities. Either the interval (1.8, 2.2) contains the true mean </a:t>
            </a:r>
            <a:r>
              <a:rPr lang="en-US" i="1" dirty="0"/>
              <a:t>μ </a:t>
            </a:r>
            <a:r>
              <a:rPr lang="en-US" dirty="0"/>
              <a:t>or our sample produced an </a:t>
            </a:r>
            <a:r>
              <a:rPr lang="en-US" i="1" dirty="0"/>
              <a:t>x</a:t>
            </a:r>
            <a:r>
              <a:rPr lang="en-US" dirty="0"/>
              <a:t> that is not within 0.2 units of the true mean </a:t>
            </a:r>
            <a:r>
              <a:rPr lang="en-US" i="1" dirty="0"/>
              <a:t>μ</a:t>
            </a:r>
            <a:r>
              <a:rPr lang="en-US" dirty="0"/>
              <a:t>. The second possibility happens for only 5% of all the samples (95–100%).</a:t>
            </a:r>
          </a:p>
          <a:p>
            <a:pPr lvl="1"/>
            <a:r>
              <a:rPr lang="en-US" dirty="0"/>
              <a:t>Remember that a confidence interval is created for an unknown population parameter like the population mean, </a:t>
            </a:r>
            <a:r>
              <a:rPr lang="en-US" i="1" dirty="0"/>
              <a:t>μ</a:t>
            </a:r>
            <a:r>
              <a:rPr lang="en-US" dirty="0"/>
              <a:t>.</a:t>
            </a:r>
          </a:p>
          <a:p>
            <a:pPr lvl="1"/>
            <a:endParaRPr lang="en-US" dirty="0"/>
          </a:p>
          <a:p>
            <a:r>
              <a:rPr lang="en-US" dirty="0"/>
              <a:t>Confidence intervals for some parameters have the form:</a:t>
            </a:r>
          </a:p>
          <a:p>
            <a:r>
              <a:rPr lang="en-US" b="1" dirty="0"/>
              <a:t>(point estimate – margin of error, point estimate + margin of error)</a:t>
            </a:r>
          </a:p>
          <a:p>
            <a:pPr lvl="1"/>
            <a:r>
              <a:rPr lang="en-US" dirty="0"/>
              <a:t>The margin of error depends on the confidence level or percentage of confidence and the standard error of the mean.</a:t>
            </a:r>
          </a:p>
          <a:p>
            <a:pPr lvl="1"/>
            <a:r>
              <a:rPr lang="en-US" dirty="0"/>
              <a:t>When you read newspapers and journals, some reports will use the phrase "margin of error." Other reports will not use that phrase, but include a confidence interval as the point estimate plus or minus the margin of error. These are two ways of expressing the same concept.</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cxnSp>
        <p:nvCxnSpPr>
          <p:cNvPr id="6" name="Straight Connector 5"/>
          <p:cNvCxnSpPr/>
          <p:nvPr/>
        </p:nvCxnSpPr>
        <p:spPr>
          <a:xfrm>
            <a:off x="1014538" y="2268236"/>
            <a:ext cx="12227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616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6032377" cy="1371600"/>
          </a:xfrm>
        </p:spPr>
        <p:txBody>
          <a:bodyPr>
            <a:normAutofit/>
          </a:bodyPr>
          <a:lstStyle/>
          <a:p>
            <a:r>
              <a:rPr lang="en-US" b="1" dirty="0"/>
              <a:t>8.1 A Single Population Mean using the Normal Distribution</a:t>
            </a:r>
            <a:endParaRPr lang="en-US" sz="2700" b="1" dirty="0"/>
          </a:p>
        </p:txBody>
      </p:sp>
      <p:sp>
        <p:nvSpPr>
          <p:cNvPr id="3" name="Content Placeholder 2"/>
          <p:cNvSpPr>
            <a:spLocks noGrp="1"/>
          </p:cNvSpPr>
          <p:nvPr>
            <p:ph idx="1"/>
          </p:nvPr>
        </p:nvSpPr>
        <p:spPr>
          <a:xfrm>
            <a:off x="457200" y="1752600"/>
            <a:ext cx="8181474" cy="3538491"/>
          </a:xfrm>
        </p:spPr>
        <p:txBody>
          <a:bodyPr>
            <a:normAutofit fontScale="92500"/>
          </a:bodyPr>
          <a:lstStyle/>
          <a:p>
            <a:r>
              <a:rPr lang="en-US" b="1" dirty="0"/>
              <a:t>Calculating the Confidence Interval</a:t>
            </a:r>
          </a:p>
          <a:p>
            <a:r>
              <a:rPr lang="en-US" dirty="0"/>
              <a:t>To construct a confidence interval for a single unknown population mean </a:t>
            </a:r>
            <a:r>
              <a:rPr lang="en-US" i="1" dirty="0"/>
              <a:t>μ</a:t>
            </a:r>
            <a:r>
              <a:rPr lang="en-US" dirty="0"/>
              <a:t>, </a:t>
            </a:r>
            <a:r>
              <a:rPr lang="en-US" b="1" dirty="0"/>
              <a:t>where the population standard deviation is known</a:t>
            </a:r>
            <a:r>
              <a:rPr lang="en-US" dirty="0"/>
              <a:t>, we need </a:t>
            </a:r>
            <a:r>
              <a:rPr lang="en-US" i="1" dirty="0"/>
              <a:t>x </a:t>
            </a:r>
            <a:r>
              <a:rPr lang="en-US" dirty="0"/>
              <a:t>as an estimate for </a:t>
            </a:r>
            <a:r>
              <a:rPr lang="en-US" i="1" dirty="0"/>
              <a:t>μ </a:t>
            </a:r>
            <a:r>
              <a:rPr lang="en-US" dirty="0"/>
              <a:t>and we need the margin of error. Here, the margin of error (</a:t>
            </a:r>
            <a:r>
              <a:rPr lang="en-US" i="1" dirty="0"/>
              <a:t>EBM</a:t>
            </a:r>
            <a:r>
              <a:rPr lang="en-US" dirty="0"/>
              <a:t>) is called the </a:t>
            </a:r>
            <a:r>
              <a:rPr lang="en-US" b="1" dirty="0"/>
              <a:t>error bound for a population mean </a:t>
            </a:r>
            <a:r>
              <a:rPr lang="en-US" dirty="0"/>
              <a:t>(abbreviated </a:t>
            </a:r>
            <a:r>
              <a:rPr lang="en-US" b="1" i="1" dirty="0"/>
              <a:t>EBM</a:t>
            </a:r>
            <a:r>
              <a:rPr lang="en-US" dirty="0"/>
              <a:t>). The sample mean </a:t>
            </a:r>
            <a:r>
              <a:rPr lang="en-US" i="1" dirty="0"/>
              <a:t>x </a:t>
            </a:r>
            <a:r>
              <a:rPr lang="en-US" dirty="0"/>
              <a:t>is the </a:t>
            </a:r>
            <a:r>
              <a:rPr lang="en-US" b="1" dirty="0"/>
              <a:t>point estimate </a:t>
            </a:r>
            <a:r>
              <a:rPr lang="en-US" dirty="0"/>
              <a:t>of the unknown population mean </a:t>
            </a:r>
            <a:r>
              <a:rPr lang="el-GR" i="1" dirty="0"/>
              <a:t>μ</a:t>
            </a:r>
            <a:r>
              <a:rPr lang="el-GR" dirty="0"/>
              <a:t>.</a:t>
            </a:r>
          </a:p>
          <a:p>
            <a:endParaRPr lang="en-US" b="1" dirty="0"/>
          </a:p>
          <a:p>
            <a:r>
              <a:rPr lang="en-US" b="1" dirty="0"/>
              <a:t>The confidence interval estimate will have the form:</a:t>
            </a:r>
          </a:p>
          <a:p>
            <a:r>
              <a:rPr lang="en-US" dirty="0"/>
              <a:t>(point estimate - error bound, point estimate + error bound) or, in symbols,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ooter Placeholder 3"/>
          <p:cNvSpPr>
            <a:spLocks noGrp="1"/>
          </p:cNvSpPr>
          <p:nvPr>
            <p:ph type="ftr" sz="quarter" idx="11"/>
          </p:nvPr>
        </p:nvSpPr>
        <p:spPr/>
        <p:txBody>
          <a:bodyPr/>
          <a:lstStyle/>
          <a:p>
            <a:r>
              <a:rPr lang="en-US"/>
              <a:t>Prepared by the College of Coastal Georgia for OpenStax Introductory Statistics</a:t>
            </a:r>
          </a:p>
        </p:txBody>
      </p:sp>
      <p:pic>
        <p:nvPicPr>
          <p:cNvPr id="6" name="Picture 5"/>
          <p:cNvPicPr>
            <a:picLocks noChangeAspect="1"/>
          </p:cNvPicPr>
          <p:nvPr/>
        </p:nvPicPr>
        <p:blipFill>
          <a:blip r:embed="rId3"/>
          <a:stretch>
            <a:fillRect/>
          </a:stretch>
        </p:blipFill>
        <p:spPr>
          <a:xfrm>
            <a:off x="3325774" y="5349205"/>
            <a:ext cx="2670005" cy="407599"/>
          </a:xfrm>
          <a:prstGeom prst="rect">
            <a:avLst/>
          </a:prstGeom>
        </p:spPr>
      </p:pic>
    </p:spTree>
    <p:extLst>
      <p:ext uri="{BB962C8B-B14F-4D97-AF65-F5344CB8AC3E}">
        <p14:creationId xmlns:p14="http://schemas.microsoft.com/office/powerpoint/2010/main" val="3177296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1474</TotalTime>
  <Words>3779</Words>
  <Application>Microsoft Office PowerPoint</Application>
  <PresentationFormat>On-screen Show (4:3)</PresentationFormat>
  <Paragraphs>221</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Arial Black</vt:lpstr>
      <vt:lpstr>Calibri</vt:lpstr>
      <vt:lpstr>Essential</vt:lpstr>
      <vt:lpstr>PowerPoint Presentation</vt:lpstr>
      <vt:lpstr>Chapter 8: Confidence Intervals</vt:lpstr>
      <vt:lpstr>Chapter Objectives</vt:lpstr>
      <vt:lpstr>Introduction</vt:lpstr>
      <vt:lpstr>Point Estimate</vt:lpstr>
      <vt:lpstr>Confidence Interval Example</vt:lpstr>
      <vt:lpstr>Itunes Example continued</vt:lpstr>
      <vt:lpstr>Interpretation of the Confidence interval</vt:lpstr>
      <vt:lpstr>8.1 A Single Population Mean using the Normal Distribution</vt:lpstr>
      <vt:lpstr>Margin of Error and Confidence Level</vt:lpstr>
      <vt:lpstr>Calculating the Confidence Interval</vt:lpstr>
      <vt:lpstr>Finding the z-score for the Stated Confidence Level</vt:lpstr>
      <vt:lpstr>Calculating the Error Bound (EBM)</vt:lpstr>
      <vt:lpstr>Example 8.2</vt:lpstr>
      <vt:lpstr>PowerPoint Presentation</vt:lpstr>
      <vt:lpstr>PowerPoint Presentation</vt:lpstr>
      <vt:lpstr>PowerPoint Presentation</vt:lpstr>
      <vt:lpstr>Calculating the Sample Size n</vt:lpstr>
      <vt:lpstr>Example 8.7</vt:lpstr>
      <vt:lpstr>8.2 A Single Population Mean using the Student t Distribution</vt:lpstr>
      <vt:lpstr>Student t Distribution</vt:lpstr>
      <vt:lpstr>Properties of the Student's t-Distribution</vt:lpstr>
      <vt:lpstr>PowerPoint Presentation</vt:lpstr>
      <vt:lpstr>Example 8.9</vt:lpstr>
      <vt:lpstr>Example 8.9 Solution (Step-by-Step)</vt:lpstr>
      <vt:lpstr>Example 8.9 Solution (Calculator)</vt:lpstr>
      <vt:lpstr>8.3 | A Population Proportion</vt:lpstr>
      <vt:lpstr>Population Proportion Problem</vt:lpstr>
      <vt:lpstr>From Binomial to normal</vt:lpstr>
      <vt:lpstr>From Binomial to normal (Continued)</vt:lpstr>
      <vt:lpstr>Confidence Interval for Proportions</vt:lpstr>
      <vt:lpstr>Confidence Interval for Proportions</vt:lpstr>
      <vt:lpstr>Error Bound formula and Standard Deviation</vt:lpstr>
      <vt:lpstr>Success and Failure condition</vt:lpstr>
      <vt:lpstr>Example 8.11</vt:lpstr>
      <vt:lpstr>PowerPoint Presentation</vt:lpstr>
      <vt:lpstr>Example 8.1 Solution B</vt:lpstr>
      <vt:lpstr>Calculating the Sample Size n</vt:lpstr>
      <vt:lpstr>Example 8.14</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Statistics</dc:title>
  <dc:creator>Spuddy McSpare</dc:creator>
  <cp:lastModifiedBy>Danielle</cp:lastModifiedBy>
  <cp:revision>126</cp:revision>
  <cp:lastPrinted>2014-01-10T04:57:34Z</cp:lastPrinted>
  <dcterms:created xsi:type="dcterms:W3CDTF">2012-06-04T02:13:36Z</dcterms:created>
  <dcterms:modified xsi:type="dcterms:W3CDTF">2021-10-11T11:42:58Z</dcterms:modified>
</cp:coreProperties>
</file>