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2"/>
  </p:notesMasterIdLst>
  <p:handoutMasterIdLst>
    <p:handoutMasterId r:id="rId13"/>
  </p:handoutMasterIdLst>
  <p:sldIdLst>
    <p:sldId id="256" r:id="rId2"/>
    <p:sldId id="297" r:id="rId3"/>
    <p:sldId id="298" r:id="rId4"/>
    <p:sldId id="299" r:id="rId5"/>
    <p:sldId id="300" r:id="rId6"/>
    <p:sldId id="301" r:id="rId7"/>
    <p:sldId id="302" r:id="rId8"/>
    <p:sldId id="303" r:id="rId9"/>
    <p:sldId id="304" r:id="rId10"/>
    <p:sldId id="30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6" autoAdjust="0"/>
  </p:normalViewPr>
  <p:slideViewPr>
    <p:cSldViewPr snapToGrid="0" snapToObjects="1">
      <p:cViewPr varScale="1">
        <p:scale>
          <a:sx n="72" d="100"/>
          <a:sy n="72" d="100"/>
        </p:scale>
        <p:origin x="1506" y="54"/>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10/18/2021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7C2C84-C377-4BE6-BB5C-220B0FB962E1}" type="datetimeFigureOut">
              <a:rPr lang="en-US" smtClean="0"/>
              <a:t>10/18/2021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461DD-0318-494C-BA6B-152BCDEE074C}" type="slidenum">
              <a:rPr lang="en-US" smtClean="0"/>
              <a:t>‹#›</a:t>
            </a:fld>
            <a:endParaRPr lang="en-US"/>
          </a:p>
        </p:txBody>
      </p:sp>
    </p:spTree>
    <p:extLst>
      <p:ext uri="{BB962C8B-B14F-4D97-AF65-F5344CB8AC3E}">
        <p14:creationId xmlns:p14="http://schemas.microsoft.com/office/powerpoint/2010/main" val="392076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47FADEA9-DD41-4846-BBDF-D11FBEE7449B}" type="datetime4">
              <a:rPr lang="en-US" smtClean="0"/>
              <a:t>October 18, 2021</a:t>
            </a:fld>
            <a:endParaRPr lang="en-US"/>
          </a:p>
        </p:txBody>
      </p:sp>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374357-D57B-4A57-BF3B-9E0CB3750974}" type="datetime4">
              <a:rPr lang="en-US" smtClean="0"/>
              <a:t>October 18, 2021</a:t>
            </a:fld>
            <a:endParaRPr lang="en-US"/>
          </a:p>
        </p:txBody>
      </p:sp>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DEA439E-843C-4CAF-AE20-351339A8BC87}" type="datetime4">
              <a:rPr lang="en-US" smtClean="0"/>
              <a:t>October 18, 2021</a:t>
            </a:fld>
            <a:endParaRPr lang="en-US"/>
          </a:p>
        </p:txBody>
      </p:sp>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E1C59B-A827-4A20-B0B6-2A5BAB72EB8A}" type="datetime4">
              <a:rPr lang="en-US" smtClean="0"/>
              <a:t>October 18, 2021</a:t>
            </a:fld>
            <a:endParaRPr lang="en-US" dirty="0"/>
          </a:p>
        </p:txBody>
      </p:sp>
      <p:sp>
        <p:nvSpPr>
          <p:cNvPr id="5" name="Footer Placeholder 4"/>
          <p:cNvSpPr>
            <a:spLocks noGrp="1"/>
          </p:cNvSpPr>
          <p:nvPr>
            <p:ph type="ftr" sz="quarter" idx="11"/>
          </p:nvPr>
        </p:nvSpPr>
        <p:spPr>
          <a:xfrm>
            <a:off x="2261061" y="6492875"/>
            <a:ext cx="4705004" cy="283845"/>
          </a:xfrm>
        </p:spPr>
        <p:txBody>
          <a:bodyPr/>
          <a:lstStyle>
            <a:lvl1pPr algn="ctr">
              <a:defRPr/>
            </a:lvl1pPr>
          </a:lstStyle>
          <a:p>
            <a:r>
              <a:rPr lang="en-US"/>
              <a:t>Prepared by the College of Coastal Georgia for OpenStax Introductory Statistics</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980982-92B8-44BE-8CB7-949E2683B2C5}" type="datetime4">
              <a:rPr lang="en-US" smtClean="0"/>
              <a:t>October 18, 2021</a:t>
            </a:fld>
            <a:endParaRPr lang="en-US"/>
          </a:p>
        </p:txBody>
      </p:sp>
      <p:sp>
        <p:nvSpPr>
          <p:cNvPr id="5" name="Footer Placeholder 4"/>
          <p:cNvSpPr>
            <a:spLocks noGrp="1"/>
          </p:cNvSpPr>
          <p:nvPr>
            <p:ph type="ftr" sz="quarter" idx="11"/>
          </p:nvPr>
        </p:nvSpPr>
        <p:spPr>
          <a:xfrm>
            <a:off x="2277689" y="6492875"/>
            <a:ext cx="4671753" cy="283845"/>
          </a:xfrm>
        </p:spPr>
        <p:txBody>
          <a:bodyPr/>
          <a:lstStyle>
            <a:lvl1pPr algn="ctr">
              <a:defRPr/>
            </a:lvl1pPr>
          </a:lstStyle>
          <a:p>
            <a:r>
              <a:rPr lang="en-US"/>
              <a:t>Prepared by the College of Coastal Georgia for OpenStax Introductory Statistics</a:t>
            </a:r>
            <a:endParaRPr lang="en-US" dirty="0"/>
          </a:p>
        </p:txBody>
      </p:sp>
      <p:sp>
        <p:nvSpPr>
          <p:cNvPr id="6" name="Slide Number Placeholder 5"/>
          <p:cNvSpPr>
            <a:spLocks noGrp="1"/>
          </p:cNvSpPr>
          <p:nvPr>
            <p:ph type="sldNum" sz="quarter" idx="12"/>
          </p:nvPr>
        </p:nvSpPr>
        <p:spPr/>
        <p:txBody>
          <a:bodyPr/>
          <a:lstStyle/>
          <a:p>
            <a:fld id="{100BB159-3AD6-4896-9E19-5E1413C17FE1}" type="slidenum">
              <a:rPr lang="en-US" smtClean="0"/>
              <a:t>‹#›</a:t>
            </a:fld>
            <a:endParaRPr lang="en-US"/>
          </a:p>
        </p:txBody>
      </p:sp>
    </p:spTree>
    <p:extLst>
      <p:ext uri="{BB962C8B-B14F-4D97-AF65-F5344CB8AC3E}">
        <p14:creationId xmlns:p14="http://schemas.microsoft.com/office/powerpoint/2010/main" val="9978117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74ED10D-3C6D-4511-AA7C-F6CC65C6987F}" type="datetime4">
              <a:rPr lang="en-US" smtClean="0"/>
              <a:t>October 18, 2021</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by the College of Coastal Georgia for OpenStax Introductory Statistics</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 id="2147483921" r:id="rId5"/>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dirty="0"/>
              <a:t>Introductory statistics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9 Hypothesis Testing with One Sample</a:t>
            </a:r>
          </a:p>
        </p:txBody>
      </p:sp>
      <p:pic>
        <p:nvPicPr>
          <p:cNvPr id="3" name="Picture 2"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2" name="Footer Placeholder 1"/>
          <p:cNvSpPr>
            <a:spLocks noGrp="1"/>
          </p:cNvSpPr>
          <p:nvPr>
            <p:ph type="ftr" sz="quarter" idx="11"/>
          </p:nvPr>
        </p:nvSpPr>
        <p:spPr/>
        <p:txBody>
          <a:bodyPr/>
          <a:lstStyle/>
          <a:p>
            <a:r>
              <a:rPr lang="en-US"/>
              <a:t>Prepared by the College of Coastal Georgia for OpenStax Introductory Statistics</a:t>
            </a:r>
            <a:endParaRPr lang="en-US"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9.4</a:t>
            </a:r>
            <a:endParaRPr lang="en-US" sz="2700" b="1" dirty="0"/>
          </a:p>
        </p:txBody>
      </p:sp>
      <p:sp>
        <p:nvSpPr>
          <p:cNvPr id="3" name="Content Placeholder 2"/>
          <p:cNvSpPr>
            <a:spLocks noGrp="1"/>
          </p:cNvSpPr>
          <p:nvPr>
            <p:ph idx="1"/>
          </p:nvPr>
        </p:nvSpPr>
        <p:spPr>
          <a:xfrm>
            <a:off x="457200" y="1752600"/>
            <a:ext cx="8181474" cy="4373563"/>
          </a:xfrm>
        </p:spPr>
        <p:txBody>
          <a:bodyPr>
            <a:normAutofit fontScale="92500" lnSpcReduction="20000"/>
          </a:bodyPr>
          <a:lstStyle/>
          <a:p>
            <a:pPr lvl="1"/>
            <a:r>
              <a:rPr lang="en-US" dirty="0"/>
              <a:t>In an issue of </a:t>
            </a:r>
            <a:r>
              <a:rPr lang="en-US" i="1" dirty="0"/>
              <a:t>U. S. News and World Report</a:t>
            </a:r>
            <a:r>
              <a:rPr lang="en-US" dirty="0"/>
              <a:t>, an article on school standards stated that about half of all students in France, Germany, and Israel take advanced placement exams and a third pass. The same article stated that 6.6% of U.S. students take advanced placement exams and 4.4% pass. Test if the percentage of U.S. students who take advanced placement exams is more than 6.6%. State the null and alternative hypotheses.</a:t>
            </a:r>
          </a:p>
          <a:p>
            <a:pPr lvl="2"/>
            <a:r>
              <a:rPr lang="en-US" i="1" dirty="0"/>
              <a:t>H</a:t>
            </a:r>
            <a:r>
              <a:rPr lang="en-US" i="1" baseline="-25000" dirty="0"/>
              <a:t>0</a:t>
            </a:r>
            <a:r>
              <a:rPr lang="en-US" dirty="0"/>
              <a:t>: </a:t>
            </a:r>
            <a:r>
              <a:rPr lang="en-US" i="1" dirty="0"/>
              <a:t>p </a:t>
            </a:r>
            <a:r>
              <a:rPr lang="en-US" dirty="0"/>
              <a:t>≤ 0.066</a:t>
            </a:r>
          </a:p>
          <a:p>
            <a:pPr lvl="2"/>
            <a:r>
              <a:rPr lang="en-US" i="1" dirty="0"/>
              <a:t>H</a:t>
            </a:r>
            <a:r>
              <a:rPr lang="en-US" i="1" baseline="-25000" dirty="0"/>
              <a:t>a</a:t>
            </a:r>
            <a:r>
              <a:rPr lang="en-US" dirty="0"/>
              <a:t>: </a:t>
            </a:r>
            <a:r>
              <a:rPr lang="en-US" i="1" dirty="0"/>
              <a:t>p </a:t>
            </a:r>
            <a:r>
              <a:rPr lang="en-US" dirty="0"/>
              <a:t>&gt; 0.066</a:t>
            </a:r>
          </a:p>
          <a:p>
            <a:endParaRPr lang="en-US" dirty="0"/>
          </a:p>
          <a:p>
            <a:endParaRPr lang="en-US" dirty="0"/>
          </a:p>
          <a:p>
            <a:endParaRPr lang="en-US" dirty="0"/>
          </a:p>
          <a:p>
            <a:endParaRPr lang="en-US" dirty="0"/>
          </a:p>
          <a:p>
            <a:r>
              <a:rPr lang="en-US" dirty="0"/>
              <a:t> </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pic>
        <p:nvPicPr>
          <p:cNvPr id="6" name="Picture 5"/>
          <p:cNvPicPr>
            <a:picLocks noChangeAspect="1"/>
          </p:cNvPicPr>
          <p:nvPr/>
        </p:nvPicPr>
        <p:blipFill>
          <a:blip r:embed="rId3"/>
          <a:stretch>
            <a:fillRect/>
          </a:stretch>
        </p:blipFill>
        <p:spPr>
          <a:xfrm>
            <a:off x="679784" y="4191754"/>
            <a:ext cx="7867561" cy="1934409"/>
          </a:xfrm>
          <a:prstGeom prst="rect">
            <a:avLst/>
          </a:prstGeom>
        </p:spPr>
      </p:pic>
    </p:spTree>
    <p:extLst>
      <p:ext uri="{BB962C8B-B14F-4D97-AF65-F5344CB8AC3E}">
        <p14:creationId xmlns:p14="http://schemas.microsoft.com/office/powerpoint/2010/main" val="3207460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9: Hypothesis Testing with One Sample</a:t>
            </a:r>
            <a:endParaRPr lang="en-US" dirty="0">
              <a:latin typeface="+mn-lt"/>
            </a:endParaRPr>
          </a:p>
        </p:txBody>
      </p:sp>
      <p:sp>
        <p:nvSpPr>
          <p:cNvPr id="3" name="Content Placeholder 2"/>
          <p:cNvSpPr>
            <a:spLocks noGrp="1"/>
          </p:cNvSpPr>
          <p:nvPr>
            <p:ph idx="1"/>
          </p:nvPr>
        </p:nvSpPr>
        <p:spPr>
          <a:xfrm>
            <a:off x="457199" y="1752600"/>
            <a:ext cx="8163017" cy="4373563"/>
          </a:xfrm>
        </p:spPr>
        <p:txBody>
          <a:bodyPr>
            <a:normAutofit/>
          </a:bodyPr>
          <a:lstStyle/>
          <a:p>
            <a:r>
              <a:rPr lang="en-US" dirty="0"/>
              <a:t>9.1 Null and Alternative Hypotheses</a:t>
            </a:r>
          </a:p>
          <a:p>
            <a:endParaRPr lang="en-US" dirty="0"/>
          </a:p>
          <a:p>
            <a:r>
              <a:rPr lang="en-US" dirty="0"/>
              <a:t>9.2 Outcomes and the Type I and Type II Errors</a:t>
            </a:r>
          </a:p>
          <a:p>
            <a:endParaRPr lang="en-US" dirty="0"/>
          </a:p>
          <a:p>
            <a:r>
              <a:rPr lang="en-US" dirty="0"/>
              <a:t>9.3 Distribution Needed for Hypothesis Testing</a:t>
            </a:r>
          </a:p>
          <a:p>
            <a:endParaRPr lang="en-US" dirty="0"/>
          </a:p>
          <a:p>
            <a:r>
              <a:rPr lang="en-US" dirty="0"/>
              <a:t>9.4 Rare Events, the Sample, Decision and Conclusion</a:t>
            </a:r>
          </a:p>
          <a:p>
            <a:endParaRPr lang="en-US" dirty="0"/>
          </a:p>
          <a:p>
            <a:r>
              <a:rPr lang="en-US" dirty="0"/>
              <a:t>9.5 Additional Information and Full Hypothesis Test Examples</a:t>
            </a:r>
          </a:p>
        </p:txBody>
      </p:sp>
      <p:pic>
        <p:nvPicPr>
          <p:cNvPr id="4" name="Picture 3"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65497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Objectives</a:t>
            </a:r>
          </a:p>
        </p:txBody>
      </p:sp>
      <p:sp>
        <p:nvSpPr>
          <p:cNvPr id="3" name="Content Placeholder 2"/>
          <p:cNvSpPr>
            <a:spLocks noGrp="1"/>
          </p:cNvSpPr>
          <p:nvPr>
            <p:ph idx="1"/>
          </p:nvPr>
        </p:nvSpPr>
        <p:spPr>
          <a:xfrm>
            <a:off x="457199" y="1752600"/>
            <a:ext cx="8296183" cy="4373563"/>
          </a:xfrm>
        </p:spPr>
        <p:txBody>
          <a:bodyPr>
            <a:normAutofit lnSpcReduction="10000"/>
          </a:bodyPr>
          <a:lstStyle/>
          <a:p>
            <a:r>
              <a:rPr lang="en-US" dirty="0"/>
              <a:t>By the end of this chapter, the student should be able to:</a:t>
            </a:r>
          </a:p>
          <a:p>
            <a:pPr lvl="1"/>
            <a:r>
              <a:rPr lang="en-US" dirty="0"/>
              <a:t>Differentiate between Type I and Type II Errors.</a:t>
            </a:r>
          </a:p>
          <a:p>
            <a:pPr lvl="1"/>
            <a:endParaRPr lang="en-US" dirty="0"/>
          </a:p>
          <a:p>
            <a:pPr lvl="1"/>
            <a:r>
              <a:rPr lang="en-US" dirty="0"/>
              <a:t>Describe hypothesis testing in general and in practice.</a:t>
            </a:r>
          </a:p>
          <a:p>
            <a:pPr lvl="1"/>
            <a:endParaRPr lang="en-US" dirty="0"/>
          </a:p>
          <a:p>
            <a:pPr lvl="1"/>
            <a:r>
              <a:rPr lang="en-US" dirty="0"/>
              <a:t>Conduct and interpret hypothesis tests for a single population mean, population standard deviation known.</a:t>
            </a:r>
          </a:p>
          <a:p>
            <a:pPr lvl="1"/>
            <a:endParaRPr lang="en-US" dirty="0"/>
          </a:p>
          <a:p>
            <a:pPr lvl="1"/>
            <a:r>
              <a:rPr lang="en-US" dirty="0"/>
              <a:t>Conduct and interpret hypothesis tests for a single population mean, population standard deviation unknown.</a:t>
            </a:r>
          </a:p>
          <a:p>
            <a:pPr lvl="1"/>
            <a:endParaRPr lang="en-US" dirty="0"/>
          </a:p>
          <a:p>
            <a:pPr lvl="1"/>
            <a:r>
              <a:rPr lang="en-US" dirty="0"/>
              <a:t>Conduct and interpret hypothesis tests for a single population proportion.</a:t>
            </a:r>
          </a:p>
        </p:txBody>
      </p:sp>
      <p:pic>
        <p:nvPicPr>
          <p:cNvPr id="4" name="Picture 3"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25972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Introduction</a:t>
            </a:r>
            <a:endParaRPr lang="en-US" sz="2700" b="1" dirty="0"/>
          </a:p>
        </p:txBody>
      </p:sp>
      <p:sp>
        <p:nvSpPr>
          <p:cNvPr id="3" name="Content Placeholder 2"/>
          <p:cNvSpPr>
            <a:spLocks noGrp="1"/>
          </p:cNvSpPr>
          <p:nvPr>
            <p:ph idx="1"/>
          </p:nvPr>
        </p:nvSpPr>
        <p:spPr>
          <a:xfrm>
            <a:off x="457200" y="1752600"/>
            <a:ext cx="8181474" cy="4373563"/>
          </a:xfrm>
        </p:spPr>
        <p:txBody>
          <a:bodyPr>
            <a:normAutofit fontScale="92500" lnSpcReduction="20000"/>
          </a:bodyPr>
          <a:lstStyle/>
          <a:p>
            <a:r>
              <a:rPr lang="en-US" dirty="0"/>
              <a:t>One job of a statistician is to make statistical inferences about populations based on samples taken from the population. </a:t>
            </a:r>
            <a:r>
              <a:rPr lang="en-US" b="1" dirty="0"/>
              <a:t>Confidence intervals </a:t>
            </a:r>
            <a:r>
              <a:rPr lang="en-US" dirty="0"/>
              <a:t>are one way to estimate a population parameter. Another way to make a statistical inference is to make a decision about a parameter.</a:t>
            </a:r>
          </a:p>
          <a:p>
            <a:pPr lvl="1"/>
            <a:r>
              <a:rPr lang="en-US" dirty="0"/>
              <a:t>For instance, a car dealer advertises that its new small truck gets 35 miles per gallon, on average.</a:t>
            </a:r>
          </a:p>
          <a:p>
            <a:pPr lvl="1"/>
            <a:r>
              <a:rPr lang="en-US" dirty="0"/>
              <a:t>A tutoring service claims that its method of tutoring helps 90% of its students get an A or a B.</a:t>
            </a:r>
          </a:p>
          <a:p>
            <a:pPr lvl="1"/>
            <a:r>
              <a:rPr lang="en-US" dirty="0"/>
              <a:t>A company says that women managers in their company earn an average of $60,000 per year.</a:t>
            </a:r>
          </a:p>
          <a:p>
            <a:pPr lvl="1"/>
            <a:endParaRPr lang="en-US" dirty="0"/>
          </a:p>
          <a:p>
            <a:r>
              <a:rPr lang="en-US" dirty="0"/>
              <a:t>A statistician will make a decision about these claims. This process is called " </a:t>
            </a:r>
            <a:r>
              <a:rPr lang="en-US" b="1" dirty="0"/>
              <a:t>hypothesis testing</a:t>
            </a:r>
            <a:r>
              <a:rPr lang="en-US" dirty="0"/>
              <a:t>." A hypothesis test involves collecting data from a sample and evaluating the data. Then, the statistician makes a decision as to whether or not there is sufficient evidence, based upon analyses of the data, to reject the null hypothesis.</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12428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Hypothesis Testing</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Hypothesis testing consists of two contradictory hypotheses or statements, a decision based on the data, and a conclusion.</a:t>
            </a:r>
          </a:p>
          <a:p>
            <a:r>
              <a:rPr lang="en-US" dirty="0"/>
              <a:t>To perform a hypothesis test, a statistician will:</a:t>
            </a:r>
          </a:p>
          <a:p>
            <a:pPr lvl="1"/>
            <a:r>
              <a:rPr lang="en-US" dirty="0"/>
              <a:t>1. Set up two contradictory hypotheses.</a:t>
            </a:r>
          </a:p>
          <a:p>
            <a:pPr lvl="1"/>
            <a:r>
              <a:rPr lang="en-US" dirty="0"/>
              <a:t>2. Collect sample data (in homework problems, the data or summary statistics will be given to you).</a:t>
            </a:r>
          </a:p>
          <a:p>
            <a:pPr lvl="1"/>
            <a:r>
              <a:rPr lang="en-US" dirty="0"/>
              <a:t>3. Determine the correct distribution to perform the hypothesis test.</a:t>
            </a:r>
          </a:p>
          <a:p>
            <a:pPr lvl="1"/>
            <a:r>
              <a:rPr lang="en-US" dirty="0"/>
              <a:t>4. Analyze sample data by performing the calculations that ultimately will allow you to reject or decline to reject the null hypothesis.</a:t>
            </a:r>
          </a:p>
          <a:p>
            <a:pPr lvl="1"/>
            <a:r>
              <a:rPr lang="en-US" dirty="0"/>
              <a:t>5. Make a decision and write a meaningful conclusion.</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05937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9.1 | Null and Alternative Hypotheses</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The actual test begins by considering two </a:t>
            </a:r>
            <a:r>
              <a:rPr lang="en-US" b="1" dirty="0"/>
              <a:t>hypotheses</a:t>
            </a:r>
            <a:r>
              <a:rPr lang="en-US" dirty="0"/>
              <a:t>. They are called the </a:t>
            </a:r>
            <a:r>
              <a:rPr lang="en-US" b="1" dirty="0"/>
              <a:t>null hypothesis </a:t>
            </a:r>
            <a:r>
              <a:rPr lang="en-US" dirty="0"/>
              <a:t>and the </a:t>
            </a:r>
            <a:r>
              <a:rPr lang="en-US" b="1" dirty="0"/>
              <a:t>alternative hypothesis</a:t>
            </a:r>
            <a:r>
              <a:rPr lang="en-US" dirty="0"/>
              <a:t>. These hypotheses contain opposing viewpoints.</a:t>
            </a:r>
          </a:p>
          <a:p>
            <a:pPr lvl="1"/>
            <a:r>
              <a:rPr lang="en-US" i="1" dirty="0"/>
              <a:t>H</a:t>
            </a:r>
            <a:r>
              <a:rPr lang="en-US" i="1" baseline="-25000" dirty="0"/>
              <a:t>0</a:t>
            </a:r>
            <a:r>
              <a:rPr lang="en-US" dirty="0"/>
              <a:t>: </a:t>
            </a:r>
            <a:r>
              <a:rPr lang="en-US" b="1" dirty="0"/>
              <a:t>The null hypothesis: </a:t>
            </a:r>
            <a:r>
              <a:rPr lang="en-US" dirty="0"/>
              <a:t>It is a statement about the population that either is believed to be true or is used to put forth an argument unless it can be shown to be incorrect beyond a reasonable doubt.</a:t>
            </a:r>
          </a:p>
          <a:p>
            <a:pPr lvl="1"/>
            <a:r>
              <a:rPr lang="en-US" i="1" dirty="0"/>
              <a:t>H</a:t>
            </a:r>
            <a:r>
              <a:rPr lang="en-US" i="1" baseline="-25000" dirty="0"/>
              <a:t>a</a:t>
            </a:r>
            <a:r>
              <a:rPr lang="en-US" dirty="0"/>
              <a:t>: </a:t>
            </a:r>
            <a:r>
              <a:rPr lang="en-US" b="1" dirty="0"/>
              <a:t>The alternative hypothesis: </a:t>
            </a:r>
            <a:r>
              <a:rPr lang="en-US" dirty="0"/>
              <a:t>It is a claim about the population that is contradictory to </a:t>
            </a:r>
            <a:r>
              <a:rPr lang="en-US" i="1" dirty="0"/>
              <a:t>H0 </a:t>
            </a:r>
            <a:r>
              <a:rPr lang="en-US" dirty="0"/>
              <a:t>and what we conclude when we reject </a:t>
            </a:r>
            <a:r>
              <a:rPr lang="en-US" i="1" dirty="0"/>
              <a:t>H</a:t>
            </a:r>
            <a:r>
              <a:rPr lang="en-US" i="1" baseline="-25000" dirty="0"/>
              <a:t>0</a:t>
            </a:r>
            <a:r>
              <a:rPr lang="en-US" dirty="0"/>
              <a:t>.</a:t>
            </a:r>
          </a:p>
          <a:p>
            <a:r>
              <a:rPr lang="en-US" dirty="0"/>
              <a:t>Since the null and alternative hypotheses are contradictory, you must examine evidence to decide if you have enough evidence to reject the null hypothesis or not. The evidence is in the form of sample data.</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96404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Null and Alternative Hypotheses</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After you have determined which hypothesis the sample supports, you make a </a:t>
            </a:r>
            <a:r>
              <a:rPr lang="en-US" b="1" dirty="0"/>
              <a:t>decision. </a:t>
            </a:r>
            <a:r>
              <a:rPr lang="en-US" dirty="0"/>
              <a:t>There are two options for a decision. They are "reject </a:t>
            </a:r>
            <a:r>
              <a:rPr lang="en-US" i="1" dirty="0"/>
              <a:t>H</a:t>
            </a:r>
            <a:r>
              <a:rPr lang="en-US" i="1" baseline="-25000" dirty="0"/>
              <a:t>0</a:t>
            </a:r>
            <a:r>
              <a:rPr lang="en-US" dirty="0"/>
              <a:t>" if the sample information favors the alternative hypothesis or "do not reject </a:t>
            </a:r>
            <a:r>
              <a:rPr lang="en-US" i="1" dirty="0"/>
              <a:t>H</a:t>
            </a:r>
            <a:r>
              <a:rPr lang="en-US" i="1" baseline="-25000" dirty="0"/>
              <a:t>0</a:t>
            </a:r>
            <a:r>
              <a:rPr lang="en-US" dirty="0"/>
              <a:t>" or "decline to reject </a:t>
            </a:r>
            <a:r>
              <a:rPr lang="en-US" i="1" dirty="0"/>
              <a:t>H</a:t>
            </a:r>
            <a:r>
              <a:rPr lang="en-US" i="1" baseline="-25000" dirty="0"/>
              <a:t>0</a:t>
            </a:r>
            <a:r>
              <a:rPr lang="en-US" dirty="0"/>
              <a:t>" if the sample information is insufficient to reject the null hypothesis.</a:t>
            </a:r>
          </a:p>
          <a:p>
            <a:r>
              <a:rPr lang="en-US" dirty="0"/>
              <a:t>Mathematical Symbols Used in </a:t>
            </a:r>
            <a:r>
              <a:rPr lang="en-US" i="1" dirty="0"/>
              <a:t>H</a:t>
            </a:r>
            <a:r>
              <a:rPr lang="en-US" i="1" baseline="-25000" dirty="0"/>
              <a:t>0</a:t>
            </a:r>
            <a:r>
              <a:rPr lang="en-US" i="1" dirty="0"/>
              <a:t> </a:t>
            </a:r>
            <a:r>
              <a:rPr lang="en-US" dirty="0"/>
              <a:t>and </a:t>
            </a:r>
            <a:r>
              <a:rPr lang="en-US" i="1" dirty="0"/>
              <a:t>H</a:t>
            </a:r>
            <a:r>
              <a:rPr lang="en-US" i="1" baseline="-25000" dirty="0"/>
              <a:t>a</a:t>
            </a:r>
            <a:r>
              <a:rPr lang="en-US" dirty="0"/>
              <a:t>:</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pic>
        <p:nvPicPr>
          <p:cNvPr id="6" name="Picture 5"/>
          <p:cNvPicPr>
            <a:picLocks noChangeAspect="1"/>
          </p:cNvPicPr>
          <p:nvPr/>
        </p:nvPicPr>
        <p:blipFill>
          <a:blip r:embed="rId3"/>
          <a:stretch>
            <a:fillRect/>
          </a:stretch>
        </p:blipFill>
        <p:spPr>
          <a:xfrm>
            <a:off x="1110779" y="4012409"/>
            <a:ext cx="6874315" cy="1531407"/>
          </a:xfrm>
          <a:prstGeom prst="rect">
            <a:avLst/>
          </a:prstGeom>
        </p:spPr>
      </p:pic>
    </p:spTree>
    <p:extLst>
      <p:ext uri="{BB962C8B-B14F-4D97-AF65-F5344CB8AC3E}">
        <p14:creationId xmlns:p14="http://schemas.microsoft.com/office/powerpoint/2010/main" val="289467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Null and Alternative Hypotheses</a:t>
            </a:r>
            <a:endParaRPr lang="en-US" sz="2700" b="1" dirty="0"/>
          </a:p>
        </p:txBody>
      </p:sp>
      <p:sp>
        <p:nvSpPr>
          <p:cNvPr id="3" name="Content Placeholder 2"/>
          <p:cNvSpPr>
            <a:spLocks noGrp="1"/>
          </p:cNvSpPr>
          <p:nvPr>
            <p:ph idx="1"/>
          </p:nvPr>
        </p:nvSpPr>
        <p:spPr>
          <a:xfrm>
            <a:off x="457200" y="1752600"/>
            <a:ext cx="8181474" cy="4373563"/>
          </a:xfrm>
        </p:spPr>
        <p:txBody>
          <a:bodyPr>
            <a:normAutofit fontScale="92500" lnSpcReduction="20000"/>
          </a:bodyPr>
          <a:lstStyle/>
          <a:p>
            <a:r>
              <a:rPr lang="en-US" b="1" dirty="0"/>
              <a:t>NOTE</a:t>
            </a:r>
          </a:p>
          <a:p>
            <a:r>
              <a:rPr lang="en-US" i="1" dirty="0"/>
              <a:t>H</a:t>
            </a:r>
            <a:r>
              <a:rPr lang="en-US" i="1" baseline="-25000" dirty="0"/>
              <a:t>0</a:t>
            </a:r>
            <a:r>
              <a:rPr lang="en-US" i="1" dirty="0"/>
              <a:t> </a:t>
            </a:r>
            <a:r>
              <a:rPr lang="en-US" dirty="0"/>
              <a:t>always has a symbol with an equal in it. </a:t>
            </a:r>
            <a:r>
              <a:rPr lang="en-US" i="1" dirty="0"/>
              <a:t>H</a:t>
            </a:r>
            <a:r>
              <a:rPr lang="en-US" i="1" baseline="-25000" dirty="0"/>
              <a:t>a</a:t>
            </a:r>
            <a:r>
              <a:rPr lang="en-US" i="1" dirty="0"/>
              <a:t> </a:t>
            </a:r>
            <a:r>
              <a:rPr lang="en-US" dirty="0"/>
              <a:t>never has a symbol with an equal in it. The choice of symbol depends on the wording of the hypothesis test. However, be aware that many researchers (including one of the co-authors in research work) use = in the null hypothesis, even with &gt; or &lt; as the symbol in the alternative hypothesis. This practice is acceptable because we only make the decision to reject or not reject the null hypothesis.</a:t>
            </a:r>
          </a:p>
          <a:p>
            <a:endParaRPr lang="en-US" dirty="0"/>
          </a:p>
          <a:p>
            <a:r>
              <a:rPr lang="en-US" b="1" dirty="0"/>
              <a:t>Example 9.1</a:t>
            </a:r>
          </a:p>
          <a:p>
            <a:r>
              <a:rPr lang="en-US" i="1" dirty="0"/>
              <a:t>H</a:t>
            </a:r>
            <a:r>
              <a:rPr lang="en-US" i="1" baseline="-25000" dirty="0"/>
              <a:t>0</a:t>
            </a:r>
            <a:r>
              <a:rPr lang="en-US" dirty="0"/>
              <a:t>: No more than 30% of the registered voters in Santa Clara County voted in the primary election. </a:t>
            </a:r>
            <a:r>
              <a:rPr lang="en-US" i="1" dirty="0"/>
              <a:t>p </a:t>
            </a:r>
            <a:r>
              <a:rPr lang="en-US" dirty="0"/>
              <a:t>≤ 30</a:t>
            </a:r>
          </a:p>
          <a:p>
            <a:r>
              <a:rPr lang="en-US" i="1" dirty="0"/>
              <a:t>H</a:t>
            </a:r>
            <a:r>
              <a:rPr lang="en-US" i="1" baseline="-25000" dirty="0"/>
              <a:t>a</a:t>
            </a:r>
            <a:r>
              <a:rPr lang="en-US" dirty="0"/>
              <a:t>: More than 30% of the registered voters in Santa Clara County voted in the primary election. </a:t>
            </a:r>
            <a:r>
              <a:rPr lang="en-US" i="1" dirty="0"/>
              <a:t>p </a:t>
            </a:r>
            <a:r>
              <a:rPr lang="en-US" dirty="0"/>
              <a:t>&gt; 30</a:t>
            </a:r>
          </a:p>
          <a:p>
            <a:endParaRPr lang="en-US"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63668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Examples</a:t>
            </a:r>
            <a:endParaRPr lang="en-US" sz="2700" b="1" dirty="0"/>
          </a:p>
        </p:txBody>
      </p:sp>
      <p:sp>
        <p:nvSpPr>
          <p:cNvPr id="3" name="Content Placeholder 2"/>
          <p:cNvSpPr>
            <a:spLocks noGrp="1"/>
          </p:cNvSpPr>
          <p:nvPr>
            <p:ph idx="1"/>
          </p:nvPr>
        </p:nvSpPr>
        <p:spPr>
          <a:xfrm>
            <a:off x="457200" y="1752600"/>
            <a:ext cx="8181474" cy="4373563"/>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r>
              <a:rPr lang="en-US" b="1" dirty="0"/>
              <a:t>Example 9.3</a:t>
            </a:r>
          </a:p>
          <a:p>
            <a:r>
              <a:rPr lang="en-US" dirty="0"/>
              <a:t>We want to test if college students take less than five years to graduate from college, on the average. The null and alternative hypotheses are:</a:t>
            </a:r>
          </a:p>
          <a:p>
            <a:r>
              <a:rPr lang="en-US" i="1" dirty="0"/>
              <a:t>H</a:t>
            </a:r>
            <a:r>
              <a:rPr lang="en-US" i="1" baseline="-25000" dirty="0"/>
              <a:t>0</a:t>
            </a:r>
            <a:r>
              <a:rPr lang="en-US" dirty="0"/>
              <a:t>: </a:t>
            </a:r>
            <a:r>
              <a:rPr lang="el-GR" i="1" dirty="0"/>
              <a:t>μ </a:t>
            </a:r>
            <a:r>
              <a:rPr lang="el-GR" dirty="0"/>
              <a:t>≥ 5</a:t>
            </a:r>
          </a:p>
          <a:p>
            <a:r>
              <a:rPr lang="en-US" i="1" dirty="0"/>
              <a:t>H</a:t>
            </a:r>
            <a:r>
              <a:rPr lang="en-US" i="1" baseline="-25000" dirty="0"/>
              <a:t>a</a:t>
            </a:r>
            <a:r>
              <a:rPr lang="en-US" dirty="0"/>
              <a:t>: </a:t>
            </a:r>
            <a:r>
              <a:rPr lang="el-GR" i="1" dirty="0"/>
              <a:t>μ </a:t>
            </a:r>
            <a:r>
              <a:rPr lang="el-GR" dirty="0"/>
              <a:t>&lt; 5</a:t>
            </a:r>
            <a:endParaRPr lang="en-US"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pic>
        <p:nvPicPr>
          <p:cNvPr id="6" name="Picture 5"/>
          <p:cNvPicPr>
            <a:picLocks noChangeAspect="1"/>
          </p:cNvPicPr>
          <p:nvPr/>
        </p:nvPicPr>
        <p:blipFill>
          <a:blip r:embed="rId3"/>
          <a:stretch>
            <a:fillRect/>
          </a:stretch>
        </p:blipFill>
        <p:spPr>
          <a:xfrm>
            <a:off x="361556" y="1788368"/>
            <a:ext cx="8372762" cy="2151013"/>
          </a:xfrm>
          <a:prstGeom prst="rect">
            <a:avLst/>
          </a:prstGeom>
        </p:spPr>
      </p:pic>
    </p:spTree>
    <p:extLst>
      <p:ext uri="{BB962C8B-B14F-4D97-AF65-F5344CB8AC3E}">
        <p14:creationId xmlns:p14="http://schemas.microsoft.com/office/powerpoint/2010/main" val="3862579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1528</TotalTime>
  <Words>1025</Words>
  <Application>Microsoft Office PowerPoint</Application>
  <PresentationFormat>On-screen Show (4:3)</PresentationFormat>
  <Paragraphs>84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Essential</vt:lpstr>
      <vt:lpstr>PowerPoint Presentation</vt:lpstr>
      <vt:lpstr>Chapter 9: Hypothesis Testing with One Sample</vt:lpstr>
      <vt:lpstr>Chapter Objectives</vt:lpstr>
      <vt:lpstr>Introduction</vt:lpstr>
      <vt:lpstr>Hypothesis Testing</vt:lpstr>
      <vt:lpstr>9.1 | Null and Alternative Hypotheses</vt:lpstr>
      <vt:lpstr>Null and Alternative Hypotheses</vt:lpstr>
      <vt:lpstr>Null and Alternative Hypotheses</vt:lpstr>
      <vt:lpstr>Examples</vt:lpstr>
      <vt:lpstr>Example 9.4</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dc:title>
  <dc:creator>Spuddy McSpare</dc:creator>
  <cp:lastModifiedBy>Danielle</cp:lastModifiedBy>
  <cp:revision>129</cp:revision>
  <cp:lastPrinted>2014-01-10T04:57:34Z</cp:lastPrinted>
  <dcterms:created xsi:type="dcterms:W3CDTF">2012-06-04T02:13:36Z</dcterms:created>
  <dcterms:modified xsi:type="dcterms:W3CDTF">2021-10-18T12:06:36Z</dcterms:modified>
</cp:coreProperties>
</file>